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7" r:id="rId2"/>
    <p:sldMasterId id="2147483673" r:id="rId3"/>
  </p:sldMasterIdLst>
  <p:notesMasterIdLst>
    <p:notesMasterId r:id="rId136"/>
  </p:notesMasterIdLst>
  <p:sldIdLst>
    <p:sldId id="300" r:id="rId4"/>
    <p:sldId id="612" r:id="rId5"/>
    <p:sldId id="630" r:id="rId6"/>
    <p:sldId id="629" r:id="rId7"/>
    <p:sldId id="606" r:id="rId8"/>
    <p:sldId id="468" r:id="rId9"/>
    <p:sldId id="662" r:id="rId10"/>
    <p:sldId id="452" r:id="rId11"/>
    <p:sldId id="646" r:id="rId12"/>
    <p:sldId id="719" r:id="rId13"/>
    <p:sldId id="381" r:id="rId14"/>
    <p:sldId id="382" r:id="rId15"/>
    <p:sldId id="383" r:id="rId16"/>
    <p:sldId id="721" r:id="rId17"/>
    <p:sldId id="555" r:id="rId18"/>
    <p:sldId id="283" r:id="rId19"/>
    <p:sldId id="292" r:id="rId20"/>
    <p:sldId id="663" r:id="rId21"/>
    <p:sldId id="613" r:id="rId22"/>
    <p:sldId id="628" r:id="rId23"/>
    <p:sldId id="617" r:id="rId24"/>
    <p:sldId id="321" r:id="rId25"/>
    <p:sldId id="618" r:id="rId26"/>
    <p:sldId id="323" r:id="rId27"/>
    <p:sldId id="619" r:id="rId28"/>
    <p:sldId id="341" r:id="rId29"/>
    <p:sldId id="342" r:id="rId30"/>
    <p:sldId id="547" r:id="rId31"/>
    <p:sldId id="548" r:id="rId32"/>
    <p:sldId id="611" r:id="rId33"/>
    <p:sldId id="620" r:id="rId34"/>
    <p:sldId id="635" r:id="rId35"/>
    <p:sldId id="621" r:id="rId36"/>
    <p:sldId id="622" r:id="rId37"/>
    <p:sldId id="623" r:id="rId38"/>
    <p:sldId id="624" r:id="rId39"/>
    <p:sldId id="689" r:id="rId40"/>
    <p:sldId id="626" r:id="rId41"/>
    <p:sldId id="647" r:id="rId42"/>
    <p:sldId id="627" r:id="rId43"/>
    <p:sldId id="645" r:id="rId44"/>
    <p:sldId id="658" r:id="rId45"/>
    <p:sldId id="648" r:id="rId46"/>
    <p:sldId id="632" r:id="rId47"/>
    <p:sldId id="598" r:id="rId48"/>
    <p:sldId id="631" r:id="rId49"/>
    <p:sldId id="633" r:id="rId50"/>
    <p:sldId id="659" r:id="rId51"/>
    <p:sldId id="680" r:id="rId52"/>
    <p:sldId id="636" r:id="rId53"/>
    <p:sldId id="640" r:id="rId54"/>
    <p:sldId id="638" r:id="rId55"/>
    <p:sldId id="639" r:id="rId56"/>
    <p:sldId id="454" r:id="rId57"/>
    <p:sldId id="692" r:id="rId58"/>
    <p:sldId id="641" r:id="rId59"/>
    <p:sldId id="649" r:id="rId60"/>
    <p:sldId id="373" r:id="rId61"/>
    <p:sldId id="665" r:id="rId62"/>
    <p:sldId id="350" r:id="rId63"/>
    <p:sldId id="457" r:id="rId64"/>
    <p:sldId id="720" r:id="rId65"/>
    <p:sldId id="679" r:id="rId66"/>
    <p:sldId id="280" r:id="rId67"/>
    <p:sldId id="276" r:id="rId68"/>
    <p:sldId id="344" r:id="rId69"/>
    <p:sldId id="650" r:id="rId70"/>
    <p:sldId id="651" r:id="rId71"/>
    <p:sldId id="607" r:id="rId72"/>
    <p:sldId id="354" r:id="rId73"/>
    <p:sldId id="685" r:id="rId74"/>
    <p:sldId id="682" r:id="rId75"/>
    <p:sldId id="681" r:id="rId76"/>
    <p:sldId id="642" r:id="rId77"/>
    <p:sldId id="527" r:id="rId78"/>
    <p:sldId id="518" r:id="rId79"/>
    <p:sldId id="686" r:id="rId80"/>
    <p:sldId id="593" r:id="rId81"/>
    <p:sldId id="697" r:id="rId82"/>
    <p:sldId id="674" r:id="rId83"/>
    <p:sldId id="643" r:id="rId84"/>
    <p:sldId id="490" r:id="rId85"/>
    <p:sldId id="322" r:id="rId86"/>
    <p:sldId id="677" r:id="rId87"/>
    <p:sldId id="590" r:id="rId88"/>
    <p:sldId id="652" r:id="rId89"/>
    <p:sldId id="338" r:id="rId90"/>
    <p:sldId id="644" r:id="rId91"/>
    <p:sldId id="553" r:id="rId92"/>
    <p:sldId id="672" r:id="rId93"/>
    <p:sldId id="591" r:id="rId94"/>
    <p:sldId id="359" r:id="rId95"/>
    <p:sldId id="520" r:id="rId96"/>
    <p:sldId id="653" r:id="rId97"/>
    <p:sldId id="675" r:id="rId98"/>
    <p:sldId id="676" r:id="rId99"/>
    <p:sldId id="522" r:id="rId100"/>
    <p:sldId id="523" r:id="rId101"/>
    <p:sldId id="654" r:id="rId102"/>
    <p:sldId id="395" r:id="rId103"/>
    <p:sldId id="691" r:id="rId104"/>
    <p:sldId id="586" r:id="rId105"/>
    <p:sldId id="584" r:id="rId106"/>
    <p:sldId id="339" r:id="rId107"/>
    <p:sldId id="393" r:id="rId108"/>
    <p:sldId id="466" r:id="rId109"/>
    <p:sldId id="562" r:id="rId110"/>
    <p:sldId id="664" r:id="rId111"/>
    <p:sldId id="561" r:id="rId112"/>
    <p:sldId id="349" r:id="rId113"/>
    <p:sldId id="656" r:id="rId114"/>
    <p:sldId id="290" r:id="rId115"/>
    <p:sldId id="448" r:id="rId116"/>
    <p:sldId id="425" r:id="rId117"/>
    <p:sldId id="660" r:id="rId118"/>
    <p:sldId id="358" r:id="rId119"/>
    <p:sldId id="313" r:id="rId120"/>
    <p:sldId id="666" r:id="rId121"/>
    <p:sldId id="690" r:id="rId122"/>
    <p:sldId id="683" r:id="rId123"/>
    <p:sldId id="698" r:id="rId124"/>
    <p:sldId id="695" r:id="rId125"/>
    <p:sldId id="696" r:id="rId126"/>
    <p:sldId id="667" r:id="rId127"/>
    <p:sldId id="668" r:id="rId128"/>
    <p:sldId id="669" r:id="rId129"/>
    <p:sldId id="670" r:id="rId130"/>
    <p:sldId id="340" r:id="rId131"/>
    <p:sldId id="451" r:id="rId132"/>
    <p:sldId id="480" r:id="rId133"/>
    <p:sldId id="461" r:id="rId134"/>
    <p:sldId id="351" r:id="rId135"/>
  </p:sldIdLst>
  <p:sldSz cx="12192000" cy="6858000"/>
  <p:notesSz cx="6858000" cy="9144000"/>
  <p:embeddedFontLst>
    <p:embeddedFont>
      <p:font typeface="Arial Nova" panose="020B0504020202020204" pitchFamily="34" charset="0"/>
      <p:regular r:id="rId137"/>
      <p:bold r:id="rId138"/>
      <p:italic r:id="rId139"/>
      <p:boldItalic r:id="rId140"/>
    </p:embeddedFont>
    <p:embeddedFont>
      <p:font typeface="Oswald" panose="00000500000000000000" pitchFamily="2" charset="0"/>
      <p:regular r:id="rId141"/>
      <p:bold r:id="rId142"/>
    </p:embeddedFont>
    <p:embeddedFont>
      <p:font typeface="Poppins" panose="00000500000000000000" pitchFamily="2" charset="0"/>
      <p:regular r:id="rId143"/>
      <p:bold r:id="rId144"/>
      <p:italic r:id="rId145"/>
      <p:boldItalic r:id="rId146"/>
    </p:embeddedFont>
    <p:embeddedFont>
      <p:font typeface="Segoe UI" panose="020B0502040204020203" pitchFamily="34" charset="0"/>
      <p:regular r:id="rId147"/>
      <p:bold r:id="rId148"/>
      <p:italic r:id="rId149"/>
      <p:boldItalic r:id="rId1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37474F"/>
    <a:srgbClr val="D9D9D9"/>
    <a:srgbClr val="D24827"/>
    <a:srgbClr val="0000FF"/>
    <a:srgbClr val="0F6397"/>
    <a:srgbClr val="58628B"/>
    <a:srgbClr val="FF02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82614" autoAdjust="0"/>
  </p:normalViewPr>
  <p:slideViewPr>
    <p:cSldViewPr snapToGrid="0">
      <p:cViewPr varScale="1">
        <p:scale>
          <a:sx n="73" d="100"/>
          <a:sy n="73" d="100"/>
        </p:scale>
        <p:origin x="825" y="3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2.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font" Target="fonts/font13.fntdata"/><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font" Target="fonts/font3.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14.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4.fntdata"/><Relationship Id="rId14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font" Target="fonts/font5.fntdata"/><Relationship Id="rId146" Type="http://schemas.openxmlformats.org/officeDocument/2006/relationships/font" Target="fonts/font1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6.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7.fntdata"/><Relationship Id="rId148"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font" Target="fonts/font8.fntdata"/><Relationship Id="rId90"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Sales (US$ mn)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Sales (US$ mn)</c:v>
                </c:pt>
              </c:strCache>
            </c:strRef>
          </c:tx>
          <c:spPr>
            <a:solidFill>
              <a:schemeClr val="bg2">
                <a:lumMod val="90000"/>
              </a:schemeClr>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4E6E-4108-9952-FBBE16ACD186}"/>
              </c:ext>
            </c:extLst>
          </c:dPt>
          <c:dPt>
            <c:idx val="4"/>
            <c:invertIfNegative val="0"/>
            <c:bubble3D val="0"/>
            <c:spPr>
              <a:solidFill>
                <a:schemeClr val="bg2">
                  <a:lumMod val="90000"/>
                </a:schemeClr>
              </a:solidFill>
              <a:ln w="12700">
                <a:solidFill>
                  <a:schemeClr val="tx1">
                    <a:lumMod val="95000"/>
                    <a:lumOff val="5000"/>
                  </a:schemeClr>
                </a:solidFill>
                <a:prstDash val="dash"/>
              </a:ln>
              <a:effectLst/>
            </c:spPr>
            <c:extLst>
              <c:ext xmlns:c16="http://schemas.microsoft.com/office/drawing/2014/chart" uri="{C3380CC4-5D6E-409C-BE32-E72D297353CC}">
                <c16:uniqueId val="{00000003-4E6E-4108-9952-FBBE16ACD18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HFD</c:v>
                </c:pt>
                <c:pt idx="1">
                  <c:v>RAD</c:v>
                </c:pt>
                <c:pt idx="2">
                  <c:v>CDFD</c:v>
                </c:pt>
                <c:pt idx="3">
                  <c:v>AD</c:v>
                </c:pt>
                <c:pt idx="4">
                  <c:v>ED</c:v>
                </c:pt>
                <c:pt idx="5">
                  <c:v>PEMD</c:v>
                </c:pt>
                <c:pt idx="6">
                  <c:v>LGAD</c:v>
                </c:pt>
                <c:pt idx="7">
                  <c:v>RDD</c:v>
                </c:pt>
              </c:strCache>
            </c:strRef>
          </c:cat>
          <c:val>
            <c:numRef>
              <c:f>Sheet1!$B$2:$B$9</c:f>
              <c:numCache>
                <c:formatCode>General</c:formatCode>
                <c:ptCount val="8"/>
                <c:pt idx="0">
                  <c:v>176</c:v>
                </c:pt>
                <c:pt idx="1">
                  <c:v>122</c:v>
                </c:pt>
                <c:pt idx="2">
                  <c:v>54</c:v>
                </c:pt>
                <c:pt idx="3">
                  <c:v>38</c:v>
                </c:pt>
                <c:pt idx="4">
                  <c:v>33</c:v>
                </c:pt>
                <c:pt idx="5">
                  <c:v>22</c:v>
                </c:pt>
                <c:pt idx="6">
                  <c:v>21</c:v>
                </c:pt>
                <c:pt idx="7">
                  <c:v>11</c:v>
                </c:pt>
              </c:numCache>
            </c:numRef>
          </c:val>
          <c:extLst>
            <c:ext xmlns:c16="http://schemas.microsoft.com/office/drawing/2014/chart" uri="{C3380CC4-5D6E-409C-BE32-E72D297353CC}">
              <c16:uniqueId val="{00000004-4E6E-4108-9952-FBBE16ACD186}"/>
            </c:ext>
          </c:extLst>
        </c:ser>
        <c:dLbls>
          <c:dLblPos val="outEnd"/>
          <c:showLegendKey val="0"/>
          <c:showVal val="1"/>
          <c:showCatName val="0"/>
          <c:showSerName val="0"/>
          <c:showPercent val="0"/>
          <c:showBubbleSize val="0"/>
        </c:dLbls>
        <c:gapWidth val="70"/>
        <c:axId val="1124680288"/>
        <c:axId val="1124680704"/>
      </c:barChart>
      <c:catAx>
        <c:axId val="11246802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4680704"/>
        <c:crosses val="autoZero"/>
        <c:auto val="1"/>
        <c:lblAlgn val="ctr"/>
        <c:lblOffset val="100"/>
        <c:noMultiLvlLbl val="0"/>
      </c:catAx>
      <c:valAx>
        <c:axId val="1124680704"/>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4680288"/>
        <c:crosses val="autoZero"/>
        <c:crossBetween val="between"/>
        <c:majorUnit val="4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44188518382857"/>
          <c:y val="5.7776000679453821E-2"/>
          <c:w val="0.75659743295308579"/>
          <c:h val="0.91098836832949959"/>
        </c:manualLayout>
      </c:layout>
      <c:barChart>
        <c:barDir val="bar"/>
        <c:grouping val="clustered"/>
        <c:varyColors val="0"/>
        <c:ser>
          <c:idx val="0"/>
          <c:order val="0"/>
          <c:tx>
            <c:strRef>
              <c:f>Sheet1!$B$1</c:f>
              <c:strCache>
                <c:ptCount val="1"/>
                <c:pt idx="0">
                  <c:v>1993</c:v>
                </c:pt>
              </c:strCache>
            </c:strRef>
          </c:tx>
          <c:spPr>
            <a:solidFill>
              <a:schemeClr val="accent1"/>
            </a:solidFill>
            <a:ln>
              <a:noFill/>
            </a:ln>
            <a:effectLst/>
          </c:spPr>
          <c:invertIfNegative val="0"/>
          <c:cat>
            <c:strRef>
              <c:f>Sheet1!$A$2:$A$27</c:f>
              <c:strCache>
                <c:ptCount val="26"/>
                <c:pt idx="0">
                  <c:v>Australia</c:v>
                </c:pt>
                <c:pt idx="1">
                  <c:v>Australia</c:v>
                </c:pt>
                <c:pt idx="2">
                  <c:v>Belgium</c:v>
                </c:pt>
                <c:pt idx="3">
                  <c:v>Canada</c:v>
                </c:pt>
                <c:pt idx="4">
                  <c:v>Czech Republic</c:v>
                </c:pt>
                <c:pt idx="5">
                  <c:v>Denmark</c:v>
                </c:pt>
                <c:pt idx="6">
                  <c:v>Finland</c:v>
                </c:pt>
                <c:pt idx="7">
                  <c:v>France</c:v>
                </c:pt>
                <c:pt idx="8">
                  <c:v>Germany</c:v>
                </c:pt>
                <c:pt idx="9">
                  <c:v>Greece</c:v>
                </c:pt>
                <c:pt idx="10">
                  <c:v>Hungary</c:v>
                </c:pt>
                <c:pt idx="11">
                  <c:v>Ireland</c:v>
                </c:pt>
                <c:pt idx="12">
                  <c:v>Italy</c:v>
                </c:pt>
                <c:pt idx="13">
                  <c:v>Japan</c:v>
                </c:pt>
                <c:pt idx="14">
                  <c:v>Luxembourg</c:v>
                </c:pt>
                <c:pt idx="15">
                  <c:v>Netherlands</c:v>
                </c:pt>
                <c:pt idx="16">
                  <c:v>New Zealand</c:v>
                </c:pt>
                <c:pt idx="17">
                  <c:v>Norway</c:v>
                </c:pt>
                <c:pt idx="18">
                  <c:v>Poland</c:v>
                </c:pt>
                <c:pt idx="19">
                  <c:v>Portugal</c:v>
                </c:pt>
                <c:pt idx="20">
                  <c:v>Slovakia</c:v>
                </c:pt>
                <c:pt idx="21">
                  <c:v>Spain</c:v>
                </c:pt>
                <c:pt idx="22">
                  <c:v>Sweden</c:v>
                </c:pt>
                <c:pt idx="23">
                  <c:v>Switzerland</c:v>
                </c:pt>
                <c:pt idx="24">
                  <c:v>United Kingdom</c:v>
                </c:pt>
                <c:pt idx="25">
                  <c:v>United States</c:v>
                </c:pt>
              </c:strCache>
            </c:strRef>
          </c:cat>
          <c:val>
            <c:numRef>
              <c:f>Sheet1!$B$2:$B$27</c:f>
              <c:numCache>
                <c:formatCode>0.0</c:formatCode>
                <c:ptCount val="26"/>
                <c:pt idx="0">
                  <c:v>3.6</c:v>
                </c:pt>
                <c:pt idx="1">
                  <c:v>4.4000000000000004</c:v>
                </c:pt>
                <c:pt idx="2">
                  <c:v>7.3</c:v>
                </c:pt>
                <c:pt idx="3">
                  <c:v>4.7</c:v>
                </c:pt>
                <c:pt idx="4">
                  <c:v>0.5</c:v>
                </c:pt>
                <c:pt idx="5">
                  <c:v>13.7</c:v>
                </c:pt>
                <c:pt idx="6">
                  <c:v>11.9</c:v>
                </c:pt>
                <c:pt idx="7">
                  <c:v>5.2</c:v>
                </c:pt>
                <c:pt idx="8">
                  <c:v>7</c:v>
                </c:pt>
                <c:pt idx="9">
                  <c:v>1.1000000000000001</c:v>
                </c:pt>
                <c:pt idx="10">
                  <c:v>5.2</c:v>
                </c:pt>
                <c:pt idx="11">
                  <c:v>7.5</c:v>
                </c:pt>
                <c:pt idx="12">
                  <c:v>1.2</c:v>
                </c:pt>
                <c:pt idx="13">
                  <c:v>1.3</c:v>
                </c:pt>
                <c:pt idx="14">
                  <c:v>1.3</c:v>
                </c:pt>
                <c:pt idx="15">
                  <c:v>7.8</c:v>
                </c:pt>
                <c:pt idx="16">
                  <c:v>4.0999999999999996</c:v>
                </c:pt>
                <c:pt idx="17">
                  <c:v>4.5999999999999996</c:v>
                </c:pt>
                <c:pt idx="18">
                  <c:v>4.5</c:v>
                </c:pt>
                <c:pt idx="19">
                  <c:v>2.5</c:v>
                </c:pt>
                <c:pt idx="20">
                  <c:v>1.9</c:v>
                </c:pt>
                <c:pt idx="21">
                  <c:v>7.6</c:v>
                </c:pt>
                <c:pt idx="22">
                  <c:v>9.4</c:v>
                </c:pt>
                <c:pt idx="23">
                  <c:v>3.5</c:v>
                </c:pt>
                <c:pt idx="24">
                  <c:v>2.7</c:v>
                </c:pt>
                <c:pt idx="25">
                  <c:v>1.1000000000000001</c:v>
                </c:pt>
              </c:numCache>
            </c:numRef>
          </c:val>
          <c:extLst>
            <c:ext xmlns:c16="http://schemas.microsoft.com/office/drawing/2014/chart" uri="{C3380CC4-5D6E-409C-BE32-E72D297353CC}">
              <c16:uniqueId val="{00000000-82C8-48E5-B3E3-E9334FF91C60}"/>
            </c:ext>
          </c:extLst>
        </c:ser>
        <c:ser>
          <c:idx val="1"/>
          <c:order val="1"/>
          <c:tx>
            <c:strRef>
              <c:f>Sheet1!$C$1</c:f>
              <c:strCache>
                <c:ptCount val="1"/>
                <c:pt idx="0">
                  <c:v>2015</c:v>
                </c:pt>
              </c:strCache>
            </c:strRef>
          </c:tx>
          <c:spPr>
            <a:solidFill>
              <a:schemeClr val="accent2"/>
            </a:solidFill>
            <a:ln>
              <a:noFill/>
            </a:ln>
            <a:effectLst/>
          </c:spPr>
          <c:invertIfNegative val="0"/>
          <c:cat>
            <c:strRef>
              <c:f>Sheet1!$A$2:$A$27</c:f>
              <c:strCache>
                <c:ptCount val="26"/>
                <c:pt idx="0">
                  <c:v>Australia</c:v>
                </c:pt>
                <c:pt idx="1">
                  <c:v>Australia</c:v>
                </c:pt>
                <c:pt idx="2">
                  <c:v>Belgium</c:v>
                </c:pt>
                <c:pt idx="3">
                  <c:v>Canada</c:v>
                </c:pt>
                <c:pt idx="4">
                  <c:v>Czech Republic</c:v>
                </c:pt>
                <c:pt idx="5">
                  <c:v>Denmark</c:v>
                </c:pt>
                <c:pt idx="6">
                  <c:v>Finland</c:v>
                </c:pt>
                <c:pt idx="7">
                  <c:v>France</c:v>
                </c:pt>
                <c:pt idx="8">
                  <c:v>Germany</c:v>
                </c:pt>
                <c:pt idx="9">
                  <c:v>Greece</c:v>
                </c:pt>
                <c:pt idx="10">
                  <c:v>Hungary</c:v>
                </c:pt>
                <c:pt idx="11">
                  <c:v>Ireland</c:v>
                </c:pt>
                <c:pt idx="12">
                  <c:v>Italy</c:v>
                </c:pt>
                <c:pt idx="13">
                  <c:v>Japan</c:v>
                </c:pt>
                <c:pt idx="14">
                  <c:v>Luxembourg</c:v>
                </c:pt>
                <c:pt idx="15">
                  <c:v>Netherlands</c:v>
                </c:pt>
                <c:pt idx="16">
                  <c:v>New Zealand</c:v>
                </c:pt>
                <c:pt idx="17">
                  <c:v>Norway</c:v>
                </c:pt>
                <c:pt idx="18">
                  <c:v>Poland</c:v>
                </c:pt>
                <c:pt idx="19">
                  <c:v>Portugal</c:v>
                </c:pt>
                <c:pt idx="20">
                  <c:v>Slovakia</c:v>
                </c:pt>
                <c:pt idx="21">
                  <c:v>Spain</c:v>
                </c:pt>
                <c:pt idx="22">
                  <c:v>Sweden</c:v>
                </c:pt>
                <c:pt idx="23">
                  <c:v>Switzerland</c:v>
                </c:pt>
                <c:pt idx="24">
                  <c:v>United Kingdom</c:v>
                </c:pt>
                <c:pt idx="25">
                  <c:v>United States</c:v>
                </c:pt>
              </c:strCache>
            </c:strRef>
          </c:cat>
          <c:val>
            <c:numRef>
              <c:f>Sheet1!$C$2:$C$27</c:f>
              <c:numCache>
                <c:formatCode>0.0</c:formatCode>
                <c:ptCount val="26"/>
                <c:pt idx="0">
                  <c:v>4</c:v>
                </c:pt>
                <c:pt idx="1">
                  <c:v>1.8</c:v>
                </c:pt>
                <c:pt idx="2">
                  <c:v>4.7</c:v>
                </c:pt>
                <c:pt idx="3">
                  <c:v>1.6</c:v>
                </c:pt>
                <c:pt idx="4">
                  <c:v>1.2</c:v>
                </c:pt>
                <c:pt idx="5">
                  <c:v>6.1</c:v>
                </c:pt>
                <c:pt idx="6">
                  <c:v>5.4</c:v>
                </c:pt>
                <c:pt idx="7">
                  <c:v>5.6</c:v>
                </c:pt>
                <c:pt idx="8">
                  <c:v>2.8</c:v>
                </c:pt>
                <c:pt idx="9">
                  <c:v>0.7</c:v>
                </c:pt>
                <c:pt idx="10">
                  <c:v>2.2999999999999998</c:v>
                </c:pt>
                <c:pt idx="11">
                  <c:v>3.4</c:v>
                </c:pt>
                <c:pt idx="12">
                  <c:v>3.4</c:v>
                </c:pt>
                <c:pt idx="13">
                  <c:v>0.6</c:v>
                </c:pt>
                <c:pt idx="14">
                  <c:v>2.6</c:v>
                </c:pt>
                <c:pt idx="15">
                  <c:v>5.0999999999999996</c:v>
                </c:pt>
                <c:pt idx="16">
                  <c:v>1.3</c:v>
                </c:pt>
                <c:pt idx="17">
                  <c:v>1.8</c:v>
                </c:pt>
                <c:pt idx="18">
                  <c:v>1.5</c:v>
                </c:pt>
                <c:pt idx="19">
                  <c:v>2.8</c:v>
                </c:pt>
                <c:pt idx="20">
                  <c:v>1.1000000000000001</c:v>
                </c:pt>
                <c:pt idx="21">
                  <c:v>4.9000000000000004</c:v>
                </c:pt>
                <c:pt idx="22">
                  <c:v>3.5</c:v>
                </c:pt>
                <c:pt idx="23">
                  <c:v>2.2999999999999998</c:v>
                </c:pt>
                <c:pt idx="24">
                  <c:v>1.1000000000000001</c:v>
                </c:pt>
                <c:pt idx="25">
                  <c:v>0.5</c:v>
                </c:pt>
              </c:numCache>
            </c:numRef>
          </c:val>
          <c:extLst>
            <c:ext xmlns:c16="http://schemas.microsoft.com/office/drawing/2014/chart" uri="{C3380CC4-5D6E-409C-BE32-E72D297353CC}">
              <c16:uniqueId val="{00000001-82C8-48E5-B3E3-E9334FF91C60}"/>
            </c:ext>
          </c:extLst>
        </c:ser>
        <c:dLbls>
          <c:showLegendKey val="0"/>
          <c:showVal val="0"/>
          <c:showCatName val="0"/>
          <c:showSerName val="0"/>
          <c:showPercent val="0"/>
          <c:showBubbleSize val="0"/>
        </c:dLbls>
        <c:gapWidth val="182"/>
        <c:axId val="994633151"/>
        <c:axId val="994650623"/>
      </c:barChart>
      <c:catAx>
        <c:axId val="99463315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994650623"/>
        <c:crosses val="autoZero"/>
        <c:auto val="1"/>
        <c:lblAlgn val="ctr"/>
        <c:lblOffset val="100"/>
        <c:noMultiLvlLbl val="0"/>
      </c:catAx>
      <c:valAx>
        <c:axId val="994650623"/>
        <c:scaling>
          <c:orientation val="minMax"/>
        </c:scaling>
        <c:delete val="0"/>
        <c:axPos val="t"/>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94633151"/>
        <c:crosses val="autoZero"/>
        <c:crossBetween val="between"/>
      </c:valAx>
      <c:spPr>
        <a:noFill/>
        <a:ln>
          <a:noFill/>
        </a:ln>
        <a:effectLst/>
      </c:spPr>
    </c:plotArea>
    <c:legend>
      <c:legendPos val="b"/>
      <c:layout>
        <c:manualLayout>
          <c:xMode val="edge"/>
          <c:yMode val="edge"/>
          <c:x val="0.73824473979752436"/>
          <c:y val="6.586375964766375E-2"/>
          <c:w val="0.20405279709515373"/>
          <c:h val="4.13351903798754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 (US$ mn)</c:v>
                </c:pt>
              </c:strCache>
            </c:strRef>
          </c:tx>
          <c:spPr>
            <a:solidFill>
              <a:schemeClr val="bg2">
                <a:lumMod val="90000"/>
              </a:schemeClr>
            </a:solidFill>
            <a:ln>
              <a:noFill/>
            </a:ln>
          </c:spPr>
          <c:dPt>
            <c:idx val="0"/>
            <c:bubble3D val="0"/>
            <c:spPr>
              <a:solidFill>
                <a:schemeClr val="bg2">
                  <a:lumMod val="90000"/>
                </a:schemeClr>
              </a:solidFill>
              <a:ln>
                <a:noFill/>
              </a:ln>
              <a:effectLst/>
            </c:spPr>
            <c:extLst>
              <c:ext xmlns:c16="http://schemas.microsoft.com/office/drawing/2014/chart" uri="{C3380CC4-5D6E-409C-BE32-E72D297353CC}">
                <c16:uniqueId val="{00000005-6345-4253-BD50-FF72F541237C}"/>
              </c:ext>
            </c:extLst>
          </c:dPt>
          <c:dPt>
            <c:idx val="1"/>
            <c:bubble3D val="0"/>
            <c:spPr>
              <a:solidFill>
                <a:srgbClr val="FFC000"/>
              </a:solidFill>
              <a:ln>
                <a:noFill/>
              </a:ln>
              <a:effectLst/>
            </c:spPr>
            <c:extLst>
              <c:ext xmlns:c16="http://schemas.microsoft.com/office/drawing/2014/chart" uri="{C3380CC4-5D6E-409C-BE32-E72D297353CC}">
                <c16:uniqueId val="{00000001-6345-4253-BD50-FF72F541237C}"/>
              </c:ext>
            </c:extLst>
          </c:dPt>
          <c:dPt>
            <c:idx val="2"/>
            <c:bubble3D val="0"/>
            <c:spPr>
              <a:solidFill>
                <a:schemeClr val="bg2">
                  <a:lumMod val="90000"/>
                </a:schemeClr>
              </a:solidFill>
              <a:ln>
                <a:noFill/>
              </a:ln>
              <a:effectLst/>
            </c:spPr>
            <c:extLst>
              <c:ext xmlns:c16="http://schemas.microsoft.com/office/drawing/2014/chart" uri="{C3380CC4-5D6E-409C-BE32-E72D297353CC}">
                <c16:uniqueId val="{00000005-45C5-4616-8C5C-1BF666A72747}"/>
              </c:ext>
            </c:extLst>
          </c:dPt>
          <c:dPt>
            <c:idx val="3"/>
            <c:bubble3D val="0"/>
            <c:spPr>
              <a:solidFill>
                <a:schemeClr val="bg2">
                  <a:lumMod val="90000"/>
                </a:schemeClr>
              </a:solidFill>
              <a:ln>
                <a:noFill/>
              </a:ln>
              <a:effectLst/>
            </c:spPr>
            <c:extLst>
              <c:ext xmlns:c16="http://schemas.microsoft.com/office/drawing/2014/chart" uri="{C3380CC4-5D6E-409C-BE32-E72D297353CC}">
                <c16:uniqueId val="{00000007-45C5-4616-8C5C-1BF666A72747}"/>
              </c:ext>
            </c:extLst>
          </c:dPt>
          <c:dPt>
            <c:idx val="4"/>
            <c:bubble3D val="0"/>
            <c:spPr>
              <a:solidFill>
                <a:schemeClr val="bg2">
                  <a:lumMod val="90000"/>
                </a:schemeClr>
              </a:solidFill>
              <a:ln w="12700">
                <a:noFill/>
                <a:prstDash val="dash"/>
              </a:ln>
              <a:effectLst/>
            </c:spPr>
            <c:extLst>
              <c:ext xmlns:c16="http://schemas.microsoft.com/office/drawing/2014/chart" uri="{C3380CC4-5D6E-409C-BE32-E72D297353CC}">
                <c16:uniqueId val="{00000003-6345-4253-BD50-FF72F541237C}"/>
              </c:ext>
            </c:extLst>
          </c:dPt>
          <c:dPt>
            <c:idx val="5"/>
            <c:bubble3D val="0"/>
            <c:spPr>
              <a:solidFill>
                <a:schemeClr val="bg2">
                  <a:lumMod val="90000"/>
                </a:schemeClr>
              </a:solidFill>
              <a:ln>
                <a:noFill/>
              </a:ln>
              <a:effectLst/>
            </c:spPr>
            <c:extLst>
              <c:ext xmlns:c16="http://schemas.microsoft.com/office/drawing/2014/chart" uri="{C3380CC4-5D6E-409C-BE32-E72D297353CC}">
                <c16:uniqueId val="{0000000B-45C5-4616-8C5C-1BF666A72747}"/>
              </c:ext>
            </c:extLst>
          </c:dPt>
          <c:dPt>
            <c:idx val="6"/>
            <c:bubble3D val="0"/>
            <c:spPr>
              <a:solidFill>
                <a:schemeClr val="bg2">
                  <a:lumMod val="90000"/>
                </a:schemeClr>
              </a:solidFill>
              <a:ln>
                <a:noFill/>
              </a:ln>
              <a:effectLst/>
            </c:spPr>
            <c:extLst>
              <c:ext xmlns:c16="http://schemas.microsoft.com/office/drawing/2014/chart" uri="{C3380CC4-5D6E-409C-BE32-E72D297353CC}">
                <c16:uniqueId val="{0000000D-45C5-4616-8C5C-1BF666A72747}"/>
              </c:ext>
            </c:extLst>
          </c:dPt>
          <c:dPt>
            <c:idx val="7"/>
            <c:bubble3D val="0"/>
            <c:spPr>
              <a:solidFill>
                <a:schemeClr val="bg2">
                  <a:lumMod val="90000"/>
                </a:schemeClr>
              </a:solidFill>
              <a:ln>
                <a:noFill/>
              </a:ln>
              <a:effectLst/>
            </c:spPr>
            <c:extLst>
              <c:ext xmlns:c16="http://schemas.microsoft.com/office/drawing/2014/chart" uri="{C3380CC4-5D6E-409C-BE32-E72D297353CC}">
                <c16:uniqueId val="{0000000F-45C5-4616-8C5C-1BF666A72747}"/>
              </c:ext>
            </c:extLst>
          </c:dPt>
          <c:dLbls>
            <c:dLbl>
              <c:idx val="1"/>
              <c:dLblPos val="ctr"/>
              <c:showLegendKey val="0"/>
              <c:showVal val="0"/>
              <c:showCatName val="0"/>
              <c:showSerName val="0"/>
              <c:showPercent val="1"/>
              <c:showBubbleSize val="0"/>
              <c:extLst>
                <c:ext xmlns:c15="http://schemas.microsoft.com/office/drawing/2012/chart" uri="{CE6537A1-D6FC-4f65-9D91-7224C49458BB}">
                  <c15:layout>
                    <c:manualLayout>
                      <c:w val="0.24844160286182884"/>
                      <c:h val="0.24408691871879734"/>
                    </c:manualLayout>
                  </c15:layout>
                </c:ext>
                <c:ext xmlns:c16="http://schemas.microsoft.com/office/drawing/2014/chart" uri="{C3380CC4-5D6E-409C-BE32-E72D297353CC}">
                  <c16:uniqueId val="{00000001-6345-4253-BD50-FF72F541237C}"/>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Sheet1!$A$2:$A$9</c:f>
              <c:strCache>
                <c:ptCount val="8"/>
                <c:pt idx="0">
                  <c:v>HFD</c:v>
                </c:pt>
                <c:pt idx="1">
                  <c:v>RAD</c:v>
                </c:pt>
                <c:pt idx="2">
                  <c:v>CDFD</c:v>
                </c:pt>
                <c:pt idx="3">
                  <c:v>AD</c:v>
                </c:pt>
                <c:pt idx="4">
                  <c:v>ED</c:v>
                </c:pt>
                <c:pt idx="5">
                  <c:v>PEMD</c:v>
                </c:pt>
                <c:pt idx="6">
                  <c:v>LGAD</c:v>
                </c:pt>
                <c:pt idx="7">
                  <c:v>RDD</c:v>
                </c:pt>
              </c:strCache>
            </c:strRef>
          </c:cat>
          <c:val>
            <c:numRef>
              <c:f>Sheet1!$B$2:$B$9</c:f>
              <c:numCache>
                <c:formatCode>General</c:formatCode>
                <c:ptCount val="8"/>
                <c:pt idx="0">
                  <c:v>176</c:v>
                </c:pt>
                <c:pt idx="1">
                  <c:v>122</c:v>
                </c:pt>
                <c:pt idx="2">
                  <c:v>54</c:v>
                </c:pt>
                <c:pt idx="3">
                  <c:v>38</c:v>
                </c:pt>
                <c:pt idx="4">
                  <c:v>33</c:v>
                </c:pt>
                <c:pt idx="5">
                  <c:v>22</c:v>
                </c:pt>
                <c:pt idx="6">
                  <c:v>21</c:v>
                </c:pt>
                <c:pt idx="7">
                  <c:v>11</c:v>
                </c:pt>
              </c:numCache>
            </c:numRef>
          </c:val>
          <c:extLst>
            <c:ext xmlns:c16="http://schemas.microsoft.com/office/drawing/2014/chart" uri="{C3380CC4-5D6E-409C-BE32-E72D297353CC}">
              <c16:uniqueId val="{00000004-6345-4253-BD50-FF72F541237C}"/>
            </c:ext>
          </c:extLst>
        </c:ser>
        <c:dLbls>
          <c:showLegendKey val="0"/>
          <c:showVal val="0"/>
          <c:showCatName val="0"/>
          <c:showSerName val="0"/>
          <c:showPercent val="0"/>
          <c:showBubbleSize val="0"/>
          <c:showLeaderLines val="1"/>
        </c:dLbls>
        <c:firstSliceAng val="27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Sales (US$ mn)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Sales (US$ mn)</c:v>
                </c:pt>
              </c:strCache>
            </c:strRef>
          </c:tx>
          <c:spPr>
            <a:solidFill>
              <a:schemeClr val="bg2">
                <a:lumMod val="90000"/>
              </a:schemeClr>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4E6E-4108-9952-FBBE16ACD186}"/>
              </c:ext>
            </c:extLst>
          </c:dPt>
          <c:dPt>
            <c:idx val="4"/>
            <c:invertIfNegative val="0"/>
            <c:bubble3D val="0"/>
            <c:spPr>
              <a:solidFill>
                <a:schemeClr val="bg2">
                  <a:lumMod val="90000"/>
                </a:schemeClr>
              </a:solidFill>
              <a:ln w="12700">
                <a:solidFill>
                  <a:schemeClr val="tx1">
                    <a:lumMod val="95000"/>
                    <a:lumOff val="5000"/>
                  </a:schemeClr>
                </a:solidFill>
                <a:prstDash val="dash"/>
              </a:ln>
              <a:effectLst/>
            </c:spPr>
            <c:extLst>
              <c:ext xmlns:c16="http://schemas.microsoft.com/office/drawing/2014/chart" uri="{C3380CC4-5D6E-409C-BE32-E72D297353CC}">
                <c16:uniqueId val="{00000003-4E6E-4108-9952-FBBE16ACD18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HFD</c:v>
                </c:pt>
                <c:pt idx="1">
                  <c:v>RAD</c:v>
                </c:pt>
                <c:pt idx="2">
                  <c:v>CDFD</c:v>
                </c:pt>
                <c:pt idx="3">
                  <c:v>AD</c:v>
                </c:pt>
                <c:pt idx="4">
                  <c:v>ED</c:v>
                </c:pt>
                <c:pt idx="5">
                  <c:v>PEMD</c:v>
                </c:pt>
                <c:pt idx="6">
                  <c:v>LGAD</c:v>
                </c:pt>
                <c:pt idx="7">
                  <c:v>RDD</c:v>
                </c:pt>
              </c:strCache>
            </c:strRef>
          </c:cat>
          <c:val>
            <c:numRef>
              <c:f>Sheet1!$B$2:$B$9</c:f>
              <c:numCache>
                <c:formatCode>General</c:formatCode>
                <c:ptCount val="8"/>
                <c:pt idx="0">
                  <c:v>176</c:v>
                </c:pt>
                <c:pt idx="1">
                  <c:v>122</c:v>
                </c:pt>
                <c:pt idx="2">
                  <c:v>54</c:v>
                </c:pt>
                <c:pt idx="3">
                  <c:v>38</c:v>
                </c:pt>
                <c:pt idx="4">
                  <c:v>33</c:v>
                </c:pt>
                <c:pt idx="5">
                  <c:v>22</c:v>
                </c:pt>
                <c:pt idx="6">
                  <c:v>21</c:v>
                </c:pt>
                <c:pt idx="7">
                  <c:v>11</c:v>
                </c:pt>
              </c:numCache>
            </c:numRef>
          </c:val>
          <c:extLst>
            <c:ext xmlns:c16="http://schemas.microsoft.com/office/drawing/2014/chart" uri="{C3380CC4-5D6E-409C-BE32-E72D297353CC}">
              <c16:uniqueId val="{00000004-4E6E-4108-9952-FBBE16ACD186}"/>
            </c:ext>
          </c:extLst>
        </c:ser>
        <c:dLbls>
          <c:dLblPos val="outEnd"/>
          <c:showLegendKey val="0"/>
          <c:showVal val="1"/>
          <c:showCatName val="0"/>
          <c:showSerName val="0"/>
          <c:showPercent val="0"/>
          <c:showBubbleSize val="0"/>
        </c:dLbls>
        <c:gapWidth val="70"/>
        <c:axId val="1124680288"/>
        <c:axId val="1124680704"/>
      </c:barChart>
      <c:catAx>
        <c:axId val="1124680288"/>
        <c:scaling>
          <c:orientation val="maxMin"/>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4680704"/>
        <c:crosses val="autoZero"/>
        <c:auto val="1"/>
        <c:lblAlgn val="ctr"/>
        <c:lblOffset val="100"/>
        <c:noMultiLvlLbl val="0"/>
      </c:catAx>
      <c:valAx>
        <c:axId val="1124680704"/>
        <c:scaling>
          <c:orientation val="minMax"/>
        </c:scaling>
        <c:delete val="1"/>
        <c:axPos val="t"/>
        <c:numFmt formatCode="General" sourceLinked="1"/>
        <c:majorTickMark val="none"/>
        <c:minorTickMark val="none"/>
        <c:tickLblPos val="nextTo"/>
        <c:crossAx val="1124680288"/>
        <c:crosses val="autoZero"/>
        <c:crossBetween val="between"/>
        <c:majorUnit val="4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 (US$ mn)</c:v>
                </c:pt>
              </c:strCache>
            </c:strRef>
          </c:tx>
          <c:spPr>
            <a:solidFill>
              <a:schemeClr val="bg2">
                <a:lumMod val="90000"/>
              </a:schemeClr>
            </a:solidFill>
            <a:ln>
              <a:noFill/>
            </a:ln>
          </c:spPr>
          <c:dPt>
            <c:idx val="0"/>
            <c:bubble3D val="0"/>
            <c:spPr>
              <a:solidFill>
                <a:schemeClr val="bg2">
                  <a:lumMod val="90000"/>
                </a:schemeClr>
              </a:solidFill>
              <a:ln>
                <a:noFill/>
              </a:ln>
              <a:effectLst/>
            </c:spPr>
            <c:extLst>
              <c:ext xmlns:c16="http://schemas.microsoft.com/office/drawing/2014/chart" uri="{C3380CC4-5D6E-409C-BE32-E72D297353CC}">
                <c16:uniqueId val="{00000005-6345-4253-BD50-FF72F541237C}"/>
              </c:ext>
            </c:extLst>
          </c:dPt>
          <c:dPt>
            <c:idx val="1"/>
            <c:bubble3D val="0"/>
            <c:spPr>
              <a:solidFill>
                <a:srgbClr val="FFC000"/>
              </a:solidFill>
              <a:ln>
                <a:noFill/>
              </a:ln>
              <a:effectLst/>
            </c:spPr>
            <c:extLst>
              <c:ext xmlns:c16="http://schemas.microsoft.com/office/drawing/2014/chart" uri="{C3380CC4-5D6E-409C-BE32-E72D297353CC}">
                <c16:uniqueId val="{00000001-6345-4253-BD50-FF72F541237C}"/>
              </c:ext>
            </c:extLst>
          </c:dPt>
          <c:dPt>
            <c:idx val="2"/>
            <c:bubble3D val="0"/>
            <c:spPr>
              <a:solidFill>
                <a:schemeClr val="bg2">
                  <a:lumMod val="90000"/>
                </a:schemeClr>
              </a:solidFill>
              <a:ln>
                <a:noFill/>
              </a:ln>
              <a:effectLst/>
            </c:spPr>
            <c:extLst>
              <c:ext xmlns:c16="http://schemas.microsoft.com/office/drawing/2014/chart" uri="{C3380CC4-5D6E-409C-BE32-E72D297353CC}">
                <c16:uniqueId val="{00000005-45C5-4616-8C5C-1BF666A72747}"/>
              </c:ext>
            </c:extLst>
          </c:dPt>
          <c:dPt>
            <c:idx val="3"/>
            <c:bubble3D val="0"/>
            <c:spPr>
              <a:solidFill>
                <a:schemeClr val="bg2">
                  <a:lumMod val="90000"/>
                </a:schemeClr>
              </a:solidFill>
              <a:ln>
                <a:noFill/>
              </a:ln>
              <a:effectLst/>
            </c:spPr>
            <c:extLst>
              <c:ext xmlns:c16="http://schemas.microsoft.com/office/drawing/2014/chart" uri="{C3380CC4-5D6E-409C-BE32-E72D297353CC}">
                <c16:uniqueId val="{00000007-45C5-4616-8C5C-1BF666A72747}"/>
              </c:ext>
            </c:extLst>
          </c:dPt>
          <c:dPt>
            <c:idx val="4"/>
            <c:bubble3D val="0"/>
            <c:spPr>
              <a:solidFill>
                <a:schemeClr val="bg2">
                  <a:lumMod val="90000"/>
                </a:schemeClr>
              </a:solidFill>
              <a:ln w="12700">
                <a:noFill/>
                <a:prstDash val="dash"/>
              </a:ln>
              <a:effectLst/>
            </c:spPr>
            <c:extLst>
              <c:ext xmlns:c16="http://schemas.microsoft.com/office/drawing/2014/chart" uri="{C3380CC4-5D6E-409C-BE32-E72D297353CC}">
                <c16:uniqueId val="{00000003-6345-4253-BD50-FF72F541237C}"/>
              </c:ext>
            </c:extLst>
          </c:dPt>
          <c:dPt>
            <c:idx val="5"/>
            <c:bubble3D val="0"/>
            <c:spPr>
              <a:solidFill>
                <a:schemeClr val="bg2">
                  <a:lumMod val="90000"/>
                </a:schemeClr>
              </a:solidFill>
              <a:ln>
                <a:noFill/>
              </a:ln>
              <a:effectLst/>
            </c:spPr>
            <c:extLst>
              <c:ext xmlns:c16="http://schemas.microsoft.com/office/drawing/2014/chart" uri="{C3380CC4-5D6E-409C-BE32-E72D297353CC}">
                <c16:uniqueId val="{0000000B-45C5-4616-8C5C-1BF666A72747}"/>
              </c:ext>
            </c:extLst>
          </c:dPt>
          <c:dPt>
            <c:idx val="6"/>
            <c:bubble3D val="0"/>
            <c:spPr>
              <a:solidFill>
                <a:schemeClr val="bg2">
                  <a:lumMod val="90000"/>
                </a:schemeClr>
              </a:solidFill>
              <a:ln>
                <a:noFill/>
              </a:ln>
              <a:effectLst/>
            </c:spPr>
            <c:extLst>
              <c:ext xmlns:c16="http://schemas.microsoft.com/office/drawing/2014/chart" uri="{C3380CC4-5D6E-409C-BE32-E72D297353CC}">
                <c16:uniqueId val="{0000000D-45C5-4616-8C5C-1BF666A72747}"/>
              </c:ext>
            </c:extLst>
          </c:dPt>
          <c:dPt>
            <c:idx val="7"/>
            <c:bubble3D val="0"/>
            <c:spPr>
              <a:solidFill>
                <a:schemeClr val="bg2">
                  <a:lumMod val="90000"/>
                </a:schemeClr>
              </a:solidFill>
              <a:ln>
                <a:noFill/>
              </a:ln>
              <a:effectLst/>
            </c:spPr>
            <c:extLst>
              <c:ext xmlns:c16="http://schemas.microsoft.com/office/drawing/2014/chart" uri="{C3380CC4-5D6E-409C-BE32-E72D297353CC}">
                <c16:uniqueId val="{0000000F-45C5-4616-8C5C-1BF666A72747}"/>
              </c:ext>
            </c:extLst>
          </c:dPt>
          <c:dLbls>
            <c:dLbl>
              <c:idx val="1"/>
              <c:dLblPos val="ctr"/>
              <c:showLegendKey val="0"/>
              <c:showVal val="0"/>
              <c:showCatName val="0"/>
              <c:showSerName val="0"/>
              <c:showPercent val="1"/>
              <c:showBubbleSize val="0"/>
              <c:extLst>
                <c:ext xmlns:c15="http://schemas.microsoft.com/office/drawing/2012/chart" uri="{CE6537A1-D6FC-4f65-9D91-7224C49458BB}">
                  <c15:layout>
                    <c:manualLayout>
                      <c:w val="0.24844160286182884"/>
                      <c:h val="0.24408691871879734"/>
                    </c:manualLayout>
                  </c15:layout>
                </c:ext>
                <c:ext xmlns:c16="http://schemas.microsoft.com/office/drawing/2014/chart" uri="{C3380CC4-5D6E-409C-BE32-E72D297353CC}">
                  <c16:uniqueId val="{00000001-6345-4253-BD50-FF72F541237C}"/>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Sheet1!$A$2:$A$9</c:f>
              <c:strCache>
                <c:ptCount val="8"/>
                <c:pt idx="0">
                  <c:v>HFD</c:v>
                </c:pt>
                <c:pt idx="1">
                  <c:v>RAD</c:v>
                </c:pt>
                <c:pt idx="2">
                  <c:v>CDFD</c:v>
                </c:pt>
                <c:pt idx="3">
                  <c:v>AD</c:v>
                </c:pt>
                <c:pt idx="4">
                  <c:v>ED</c:v>
                </c:pt>
                <c:pt idx="5">
                  <c:v>PEMD</c:v>
                </c:pt>
                <c:pt idx="6">
                  <c:v>LGAD</c:v>
                </c:pt>
                <c:pt idx="7">
                  <c:v>RDD</c:v>
                </c:pt>
              </c:strCache>
            </c:strRef>
          </c:cat>
          <c:val>
            <c:numRef>
              <c:f>Sheet1!$B$2:$B$9</c:f>
              <c:numCache>
                <c:formatCode>General</c:formatCode>
                <c:ptCount val="8"/>
                <c:pt idx="0">
                  <c:v>176</c:v>
                </c:pt>
                <c:pt idx="1">
                  <c:v>122</c:v>
                </c:pt>
                <c:pt idx="2">
                  <c:v>54</c:v>
                </c:pt>
                <c:pt idx="3">
                  <c:v>38</c:v>
                </c:pt>
                <c:pt idx="4">
                  <c:v>33</c:v>
                </c:pt>
                <c:pt idx="5">
                  <c:v>22</c:v>
                </c:pt>
                <c:pt idx="6">
                  <c:v>21</c:v>
                </c:pt>
                <c:pt idx="7">
                  <c:v>11</c:v>
                </c:pt>
              </c:numCache>
            </c:numRef>
          </c:val>
          <c:extLst>
            <c:ext xmlns:c16="http://schemas.microsoft.com/office/drawing/2014/chart" uri="{C3380CC4-5D6E-409C-BE32-E72D297353CC}">
              <c16:uniqueId val="{00000004-6345-4253-BD50-FF72F541237C}"/>
            </c:ext>
          </c:extLst>
        </c:ser>
        <c:dLbls>
          <c:showLegendKey val="0"/>
          <c:showVal val="0"/>
          <c:showCatName val="0"/>
          <c:showSerName val="0"/>
          <c:showPercent val="0"/>
          <c:showBubbleSize val="0"/>
          <c:showLeaderLines val="1"/>
        </c:dLbls>
        <c:firstSliceAng val="27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Sales (US$ mn)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Sales (US$ mn)</c:v>
                </c:pt>
              </c:strCache>
            </c:strRef>
          </c:tx>
          <c:spPr>
            <a:solidFill>
              <a:schemeClr val="bg2">
                <a:lumMod val="90000"/>
              </a:schemeClr>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4E6E-4108-9952-FBBE16ACD186}"/>
              </c:ext>
            </c:extLst>
          </c:dPt>
          <c:dPt>
            <c:idx val="4"/>
            <c:invertIfNegative val="0"/>
            <c:bubble3D val="0"/>
            <c:spPr>
              <a:solidFill>
                <a:schemeClr val="bg2">
                  <a:lumMod val="90000"/>
                </a:schemeClr>
              </a:solidFill>
              <a:ln w="12700">
                <a:solidFill>
                  <a:schemeClr val="tx1">
                    <a:lumMod val="95000"/>
                    <a:lumOff val="5000"/>
                  </a:schemeClr>
                </a:solidFill>
                <a:prstDash val="dash"/>
              </a:ln>
              <a:effectLst/>
            </c:spPr>
            <c:extLst>
              <c:ext xmlns:c16="http://schemas.microsoft.com/office/drawing/2014/chart" uri="{C3380CC4-5D6E-409C-BE32-E72D297353CC}">
                <c16:uniqueId val="{00000003-4E6E-4108-9952-FBBE16ACD18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HFD</c:v>
                </c:pt>
                <c:pt idx="1">
                  <c:v>RAD</c:v>
                </c:pt>
                <c:pt idx="2">
                  <c:v>CDFD</c:v>
                </c:pt>
                <c:pt idx="3">
                  <c:v>AD</c:v>
                </c:pt>
                <c:pt idx="4">
                  <c:v>ED</c:v>
                </c:pt>
                <c:pt idx="5">
                  <c:v>PEMD</c:v>
                </c:pt>
                <c:pt idx="6">
                  <c:v>LGAD</c:v>
                </c:pt>
                <c:pt idx="7">
                  <c:v>RDD</c:v>
                </c:pt>
              </c:strCache>
            </c:strRef>
          </c:cat>
          <c:val>
            <c:numRef>
              <c:f>Sheet1!$B$2:$B$9</c:f>
              <c:numCache>
                <c:formatCode>General</c:formatCode>
                <c:ptCount val="8"/>
                <c:pt idx="0">
                  <c:v>176</c:v>
                </c:pt>
                <c:pt idx="1">
                  <c:v>122</c:v>
                </c:pt>
                <c:pt idx="2">
                  <c:v>54</c:v>
                </c:pt>
                <c:pt idx="3">
                  <c:v>38</c:v>
                </c:pt>
                <c:pt idx="4">
                  <c:v>33</c:v>
                </c:pt>
                <c:pt idx="5">
                  <c:v>22</c:v>
                </c:pt>
                <c:pt idx="6">
                  <c:v>21</c:v>
                </c:pt>
                <c:pt idx="7">
                  <c:v>11</c:v>
                </c:pt>
              </c:numCache>
            </c:numRef>
          </c:val>
          <c:extLst>
            <c:ext xmlns:c16="http://schemas.microsoft.com/office/drawing/2014/chart" uri="{C3380CC4-5D6E-409C-BE32-E72D297353CC}">
              <c16:uniqueId val="{00000004-4E6E-4108-9952-FBBE16ACD186}"/>
            </c:ext>
          </c:extLst>
        </c:ser>
        <c:dLbls>
          <c:dLblPos val="outEnd"/>
          <c:showLegendKey val="0"/>
          <c:showVal val="1"/>
          <c:showCatName val="0"/>
          <c:showSerName val="0"/>
          <c:showPercent val="0"/>
          <c:showBubbleSize val="0"/>
        </c:dLbls>
        <c:gapWidth val="70"/>
        <c:axId val="1124680288"/>
        <c:axId val="1124680704"/>
      </c:barChart>
      <c:catAx>
        <c:axId val="11246802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4680704"/>
        <c:crosses val="autoZero"/>
        <c:auto val="1"/>
        <c:lblAlgn val="ctr"/>
        <c:lblOffset val="100"/>
        <c:noMultiLvlLbl val="0"/>
      </c:catAx>
      <c:valAx>
        <c:axId val="1124680704"/>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4680288"/>
        <c:crosses val="autoZero"/>
        <c:crossBetween val="between"/>
        <c:majorUnit val="4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 (US$ mn)</c:v>
                </c:pt>
              </c:strCache>
            </c:strRef>
          </c:tx>
          <c:spPr>
            <a:solidFill>
              <a:schemeClr val="bg2">
                <a:lumMod val="90000"/>
              </a:schemeClr>
            </a:solidFill>
            <a:ln>
              <a:noFill/>
            </a:ln>
          </c:spPr>
          <c:dPt>
            <c:idx val="0"/>
            <c:bubble3D val="0"/>
            <c:spPr>
              <a:solidFill>
                <a:schemeClr val="bg2">
                  <a:lumMod val="90000"/>
                </a:schemeClr>
              </a:solidFill>
              <a:ln>
                <a:noFill/>
              </a:ln>
              <a:effectLst/>
            </c:spPr>
            <c:extLst>
              <c:ext xmlns:c16="http://schemas.microsoft.com/office/drawing/2014/chart" uri="{C3380CC4-5D6E-409C-BE32-E72D297353CC}">
                <c16:uniqueId val="{00000005-6345-4253-BD50-FF72F541237C}"/>
              </c:ext>
            </c:extLst>
          </c:dPt>
          <c:dPt>
            <c:idx val="1"/>
            <c:bubble3D val="0"/>
            <c:spPr>
              <a:solidFill>
                <a:srgbClr val="FFC000"/>
              </a:solidFill>
              <a:ln>
                <a:noFill/>
              </a:ln>
              <a:effectLst/>
            </c:spPr>
            <c:extLst>
              <c:ext xmlns:c16="http://schemas.microsoft.com/office/drawing/2014/chart" uri="{C3380CC4-5D6E-409C-BE32-E72D297353CC}">
                <c16:uniqueId val="{00000001-6345-4253-BD50-FF72F541237C}"/>
              </c:ext>
            </c:extLst>
          </c:dPt>
          <c:dPt>
            <c:idx val="2"/>
            <c:bubble3D val="0"/>
            <c:spPr>
              <a:solidFill>
                <a:schemeClr val="bg2">
                  <a:lumMod val="90000"/>
                </a:schemeClr>
              </a:solidFill>
              <a:ln>
                <a:noFill/>
              </a:ln>
              <a:effectLst/>
            </c:spPr>
            <c:extLst>
              <c:ext xmlns:c16="http://schemas.microsoft.com/office/drawing/2014/chart" uri="{C3380CC4-5D6E-409C-BE32-E72D297353CC}">
                <c16:uniqueId val="{00000005-45C5-4616-8C5C-1BF666A72747}"/>
              </c:ext>
            </c:extLst>
          </c:dPt>
          <c:dPt>
            <c:idx val="3"/>
            <c:bubble3D val="0"/>
            <c:spPr>
              <a:solidFill>
                <a:schemeClr val="bg2">
                  <a:lumMod val="90000"/>
                </a:schemeClr>
              </a:solidFill>
              <a:ln>
                <a:noFill/>
              </a:ln>
              <a:effectLst/>
            </c:spPr>
            <c:extLst>
              <c:ext xmlns:c16="http://schemas.microsoft.com/office/drawing/2014/chart" uri="{C3380CC4-5D6E-409C-BE32-E72D297353CC}">
                <c16:uniqueId val="{00000007-45C5-4616-8C5C-1BF666A72747}"/>
              </c:ext>
            </c:extLst>
          </c:dPt>
          <c:dPt>
            <c:idx val="4"/>
            <c:bubble3D val="0"/>
            <c:spPr>
              <a:solidFill>
                <a:schemeClr val="bg2">
                  <a:lumMod val="90000"/>
                </a:schemeClr>
              </a:solidFill>
              <a:ln w="12700">
                <a:noFill/>
                <a:prstDash val="dash"/>
              </a:ln>
              <a:effectLst/>
            </c:spPr>
            <c:extLst>
              <c:ext xmlns:c16="http://schemas.microsoft.com/office/drawing/2014/chart" uri="{C3380CC4-5D6E-409C-BE32-E72D297353CC}">
                <c16:uniqueId val="{00000003-6345-4253-BD50-FF72F541237C}"/>
              </c:ext>
            </c:extLst>
          </c:dPt>
          <c:dPt>
            <c:idx val="5"/>
            <c:bubble3D val="0"/>
            <c:spPr>
              <a:solidFill>
                <a:schemeClr val="bg2">
                  <a:lumMod val="90000"/>
                </a:schemeClr>
              </a:solidFill>
              <a:ln>
                <a:noFill/>
              </a:ln>
              <a:effectLst/>
            </c:spPr>
            <c:extLst>
              <c:ext xmlns:c16="http://schemas.microsoft.com/office/drawing/2014/chart" uri="{C3380CC4-5D6E-409C-BE32-E72D297353CC}">
                <c16:uniqueId val="{0000000B-45C5-4616-8C5C-1BF666A72747}"/>
              </c:ext>
            </c:extLst>
          </c:dPt>
          <c:dPt>
            <c:idx val="6"/>
            <c:bubble3D val="0"/>
            <c:spPr>
              <a:solidFill>
                <a:schemeClr val="bg2">
                  <a:lumMod val="90000"/>
                </a:schemeClr>
              </a:solidFill>
              <a:ln>
                <a:noFill/>
              </a:ln>
              <a:effectLst/>
            </c:spPr>
            <c:extLst>
              <c:ext xmlns:c16="http://schemas.microsoft.com/office/drawing/2014/chart" uri="{C3380CC4-5D6E-409C-BE32-E72D297353CC}">
                <c16:uniqueId val="{0000000D-45C5-4616-8C5C-1BF666A72747}"/>
              </c:ext>
            </c:extLst>
          </c:dPt>
          <c:dPt>
            <c:idx val="7"/>
            <c:bubble3D val="0"/>
            <c:spPr>
              <a:solidFill>
                <a:schemeClr val="bg2">
                  <a:lumMod val="90000"/>
                </a:schemeClr>
              </a:solidFill>
              <a:ln>
                <a:noFill/>
              </a:ln>
              <a:effectLst/>
            </c:spPr>
            <c:extLst>
              <c:ext xmlns:c16="http://schemas.microsoft.com/office/drawing/2014/chart" uri="{C3380CC4-5D6E-409C-BE32-E72D297353CC}">
                <c16:uniqueId val="{0000000F-45C5-4616-8C5C-1BF666A72747}"/>
              </c:ext>
            </c:extLst>
          </c:dPt>
          <c:dLbls>
            <c:dLbl>
              <c:idx val="1"/>
              <c:dLblPos val="ctr"/>
              <c:showLegendKey val="0"/>
              <c:showVal val="0"/>
              <c:showCatName val="0"/>
              <c:showSerName val="0"/>
              <c:showPercent val="1"/>
              <c:showBubbleSize val="0"/>
              <c:extLst>
                <c:ext xmlns:c15="http://schemas.microsoft.com/office/drawing/2012/chart" uri="{CE6537A1-D6FC-4f65-9D91-7224C49458BB}">
                  <c15:layout>
                    <c:manualLayout>
                      <c:w val="0.24844160286182884"/>
                      <c:h val="0.24408691871879734"/>
                    </c:manualLayout>
                  </c15:layout>
                </c:ext>
                <c:ext xmlns:c16="http://schemas.microsoft.com/office/drawing/2014/chart" uri="{C3380CC4-5D6E-409C-BE32-E72D297353CC}">
                  <c16:uniqueId val="{00000001-6345-4253-BD50-FF72F541237C}"/>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Sheet1!$A$2:$A$9</c:f>
              <c:strCache>
                <c:ptCount val="8"/>
                <c:pt idx="0">
                  <c:v>HFD</c:v>
                </c:pt>
                <c:pt idx="1">
                  <c:v>RAD</c:v>
                </c:pt>
                <c:pt idx="2">
                  <c:v>CDFD</c:v>
                </c:pt>
                <c:pt idx="3">
                  <c:v>AD</c:v>
                </c:pt>
                <c:pt idx="4">
                  <c:v>ED</c:v>
                </c:pt>
                <c:pt idx="5">
                  <c:v>PEMD</c:v>
                </c:pt>
                <c:pt idx="6">
                  <c:v>LGAD</c:v>
                </c:pt>
                <c:pt idx="7">
                  <c:v>RDD</c:v>
                </c:pt>
              </c:strCache>
            </c:strRef>
          </c:cat>
          <c:val>
            <c:numRef>
              <c:f>Sheet1!$B$2:$B$9</c:f>
              <c:numCache>
                <c:formatCode>General</c:formatCode>
                <c:ptCount val="8"/>
                <c:pt idx="0">
                  <c:v>176</c:v>
                </c:pt>
                <c:pt idx="1">
                  <c:v>122</c:v>
                </c:pt>
                <c:pt idx="2">
                  <c:v>54</c:v>
                </c:pt>
                <c:pt idx="3">
                  <c:v>38</c:v>
                </c:pt>
                <c:pt idx="4">
                  <c:v>33</c:v>
                </c:pt>
                <c:pt idx="5">
                  <c:v>22</c:v>
                </c:pt>
                <c:pt idx="6">
                  <c:v>21</c:v>
                </c:pt>
                <c:pt idx="7">
                  <c:v>11</c:v>
                </c:pt>
              </c:numCache>
            </c:numRef>
          </c:val>
          <c:extLst>
            <c:ext xmlns:c16="http://schemas.microsoft.com/office/drawing/2014/chart" uri="{C3380CC4-5D6E-409C-BE32-E72D297353CC}">
              <c16:uniqueId val="{00000004-6345-4253-BD50-FF72F541237C}"/>
            </c:ext>
          </c:extLst>
        </c:ser>
        <c:dLbls>
          <c:showLegendKey val="0"/>
          <c:showVal val="0"/>
          <c:showCatName val="0"/>
          <c:showSerName val="0"/>
          <c:showPercent val="0"/>
          <c:showBubbleSize val="0"/>
          <c:showLeaderLines val="1"/>
        </c:dLbls>
        <c:firstSliceAng val="27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193278024113449E-2"/>
          <c:y val="5.4526818842157938E-2"/>
          <c:w val="0.94561344395177305"/>
          <c:h val="0.80368744930801295"/>
        </c:manualLayout>
      </c:layout>
      <c:lineChart>
        <c:grouping val="standard"/>
        <c:varyColors val="0"/>
        <c:ser>
          <c:idx val="0"/>
          <c:order val="0"/>
          <c:tx>
            <c:strRef>
              <c:f>Sheet1!$B$1</c:f>
              <c:strCache>
                <c:ptCount val="1"/>
                <c:pt idx="0">
                  <c:v> Total </c:v>
                </c:pt>
              </c:strCache>
            </c:strRef>
          </c:tx>
          <c:spPr>
            <a:ln w="28575" cap="rnd">
              <a:solidFill>
                <a:srgbClr val="FFC000"/>
              </a:solidFill>
              <a:round/>
            </a:ln>
            <a:effectLst/>
          </c:spPr>
          <c:marker>
            <c:symbol val="circle"/>
            <c:size val="9"/>
            <c:spPr>
              <a:solidFill>
                <a:schemeClr val="accent1"/>
              </a:solidFill>
              <a:ln w="9525">
                <a:solidFill>
                  <a:srgbClr val="FFC000"/>
                </a:solidFill>
              </a:ln>
              <a:effectLst/>
            </c:spPr>
          </c:marker>
          <c:dLbls>
            <c:spPr>
              <a:noFill/>
              <a:ln>
                <a:noFill/>
              </a:ln>
              <a:effectLst/>
            </c:spPr>
            <c:txPr>
              <a:bodyPr rot="0" spcFirstLastPara="1" vertOverflow="ellipsis" vert="horz" wrap="square" lIns="38100" tIns="19050" rIns="38100" bIns="19050" anchor="ctr" anchorCtr="0">
                <a:spAutoFit/>
              </a:bodyPr>
              <a:lstStyle/>
              <a:p>
                <a:pPr algn="ct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_(* #,##0_);_(* \(#,##0\);_(* "-"??_);_(@_)</c:formatCode>
                <c:ptCount val="12"/>
                <c:pt idx="0">
                  <c:v>13303918</c:v>
                </c:pt>
                <c:pt idx="1">
                  <c:v>11848867</c:v>
                </c:pt>
                <c:pt idx="2">
                  <c:v>14817556</c:v>
                </c:pt>
                <c:pt idx="3">
                  <c:v>5907093</c:v>
                </c:pt>
                <c:pt idx="4">
                  <c:v>12368551</c:v>
                </c:pt>
                <c:pt idx="5">
                  <c:v>11286609</c:v>
                </c:pt>
                <c:pt idx="6">
                  <c:v>11682080</c:v>
                </c:pt>
                <c:pt idx="7">
                  <c:v>11967910</c:v>
                </c:pt>
                <c:pt idx="8">
                  <c:v>14919347</c:v>
                </c:pt>
                <c:pt idx="9">
                  <c:v>7386506</c:v>
                </c:pt>
                <c:pt idx="10">
                  <c:v>6706895</c:v>
                </c:pt>
                <c:pt idx="11">
                  <c:v>18877214</c:v>
                </c:pt>
              </c:numCache>
            </c:numRef>
          </c:val>
          <c:smooth val="0"/>
          <c:extLst>
            <c:ext xmlns:c16="http://schemas.microsoft.com/office/drawing/2014/chart" uri="{C3380CC4-5D6E-409C-BE32-E72D297353CC}">
              <c16:uniqueId val="{00000000-B9CB-43B6-B571-C3DD7F59774A}"/>
            </c:ext>
          </c:extLst>
        </c:ser>
        <c:dLbls>
          <c:showLegendKey val="0"/>
          <c:showVal val="0"/>
          <c:showCatName val="0"/>
          <c:showSerName val="0"/>
          <c:showPercent val="0"/>
          <c:showBubbleSize val="0"/>
        </c:dLbls>
        <c:marker val="1"/>
        <c:smooth val="0"/>
        <c:axId val="810404800"/>
        <c:axId val="860781184"/>
      </c:lineChart>
      <c:catAx>
        <c:axId val="81040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0781184"/>
        <c:crosses val="autoZero"/>
        <c:auto val="1"/>
        <c:lblAlgn val="ctr"/>
        <c:lblOffset val="100"/>
        <c:noMultiLvlLbl val="0"/>
      </c:catAx>
      <c:valAx>
        <c:axId val="860781184"/>
        <c:scaling>
          <c:orientation val="minMax"/>
        </c:scaling>
        <c:delete val="1"/>
        <c:axPos val="l"/>
        <c:numFmt formatCode="_(* #,##0_);_(* \(#,##0\);_(* &quot;-&quot;??_);_(@_)" sourceLinked="1"/>
        <c:majorTickMark val="none"/>
        <c:minorTickMark val="none"/>
        <c:tickLblPos val="nextTo"/>
        <c:crossAx val="810404800"/>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 Total </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_(* #,##0_);_(* \(#,##0\);_(* "-"??_);_(@_)</c:formatCode>
                <c:ptCount val="12"/>
                <c:pt idx="0">
                  <c:v>13303918</c:v>
                </c:pt>
                <c:pt idx="1">
                  <c:v>11848867</c:v>
                </c:pt>
                <c:pt idx="2">
                  <c:v>14817556</c:v>
                </c:pt>
                <c:pt idx="3">
                  <c:v>5907093</c:v>
                </c:pt>
                <c:pt idx="4">
                  <c:v>12368551</c:v>
                </c:pt>
                <c:pt idx="5">
                  <c:v>11286609</c:v>
                </c:pt>
                <c:pt idx="6">
                  <c:v>11682080</c:v>
                </c:pt>
                <c:pt idx="7">
                  <c:v>11967910</c:v>
                </c:pt>
                <c:pt idx="8">
                  <c:v>14919347</c:v>
                </c:pt>
                <c:pt idx="9">
                  <c:v>7386506</c:v>
                </c:pt>
                <c:pt idx="10">
                  <c:v>6706895</c:v>
                </c:pt>
                <c:pt idx="11">
                  <c:v>18877214</c:v>
                </c:pt>
              </c:numCache>
            </c:numRef>
          </c:val>
          <c:extLst>
            <c:ext xmlns:c16="http://schemas.microsoft.com/office/drawing/2014/chart" uri="{C3380CC4-5D6E-409C-BE32-E72D297353CC}">
              <c16:uniqueId val="{00000000-3AC2-468B-A9A8-52AA500709E3}"/>
            </c:ext>
          </c:extLst>
        </c:ser>
        <c:dLbls>
          <c:showLegendKey val="0"/>
          <c:showVal val="0"/>
          <c:showCatName val="0"/>
          <c:showSerName val="0"/>
          <c:showPercent val="0"/>
          <c:showBubbleSize val="0"/>
        </c:dLbls>
        <c:gapWidth val="219"/>
        <c:overlap val="-27"/>
        <c:axId val="810404800"/>
        <c:axId val="860781184"/>
      </c:barChart>
      <c:catAx>
        <c:axId val="81040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0781184"/>
        <c:crosses val="autoZero"/>
        <c:auto val="1"/>
        <c:lblAlgn val="ctr"/>
        <c:lblOffset val="100"/>
        <c:noMultiLvlLbl val="0"/>
      </c:catAx>
      <c:valAx>
        <c:axId val="860781184"/>
        <c:scaling>
          <c:orientation val="minMax"/>
        </c:scaling>
        <c:delete val="1"/>
        <c:axPos val="l"/>
        <c:numFmt formatCode="_(* #,##0_);_(* \(#,##0\);_(* &quot;-&quot;??_);_(@_)" sourceLinked="1"/>
        <c:majorTickMark val="none"/>
        <c:minorTickMark val="none"/>
        <c:tickLblPos val="nextTo"/>
        <c:crossAx val="810404800"/>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44188518382857"/>
          <c:y val="5.7776000679453821E-2"/>
          <c:w val="0.75659743295308579"/>
          <c:h val="0.91098836832949959"/>
        </c:manualLayout>
      </c:layout>
      <c:barChart>
        <c:barDir val="bar"/>
        <c:grouping val="clustered"/>
        <c:varyColors val="0"/>
        <c:ser>
          <c:idx val="0"/>
          <c:order val="0"/>
          <c:tx>
            <c:strRef>
              <c:f>Sheet1!$B$1</c:f>
              <c:strCache>
                <c:ptCount val="1"/>
                <c:pt idx="0">
                  <c:v>1993</c:v>
                </c:pt>
              </c:strCache>
            </c:strRef>
          </c:tx>
          <c:spPr>
            <a:solidFill>
              <a:schemeClr val="accent1"/>
            </a:solidFill>
            <a:ln>
              <a:noFill/>
            </a:ln>
            <a:effectLst/>
          </c:spPr>
          <c:invertIfNegative val="0"/>
          <c:cat>
            <c:strRef>
              <c:f>Sheet1!$A$2:$A$27</c:f>
              <c:strCache>
                <c:ptCount val="26"/>
                <c:pt idx="0">
                  <c:v>Australia</c:v>
                </c:pt>
                <c:pt idx="1">
                  <c:v>Australia</c:v>
                </c:pt>
                <c:pt idx="2">
                  <c:v>Belgium</c:v>
                </c:pt>
                <c:pt idx="3">
                  <c:v>Canada</c:v>
                </c:pt>
                <c:pt idx="4">
                  <c:v>Czech Republic</c:v>
                </c:pt>
                <c:pt idx="5">
                  <c:v>Denmark</c:v>
                </c:pt>
                <c:pt idx="6">
                  <c:v>Finland</c:v>
                </c:pt>
                <c:pt idx="7">
                  <c:v>France</c:v>
                </c:pt>
                <c:pt idx="8">
                  <c:v>Germany</c:v>
                </c:pt>
                <c:pt idx="9">
                  <c:v>Greece</c:v>
                </c:pt>
                <c:pt idx="10">
                  <c:v>Hungary</c:v>
                </c:pt>
                <c:pt idx="11">
                  <c:v>Ireland</c:v>
                </c:pt>
                <c:pt idx="12">
                  <c:v>Italy</c:v>
                </c:pt>
                <c:pt idx="13">
                  <c:v>Japan</c:v>
                </c:pt>
                <c:pt idx="14">
                  <c:v>Luxembourg</c:v>
                </c:pt>
                <c:pt idx="15">
                  <c:v>Netherlands</c:v>
                </c:pt>
                <c:pt idx="16">
                  <c:v>New Zealand</c:v>
                </c:pt>
                <c:pt idx="17">
                  <c:v>Norway</c:v>
                </c:pt>
                <c:pt idx="18">
                  <c:v>Poland</c:v>
                </c:pt>
                <c:pt idx="19">
                  <c:v>Portugal</c:v>
                </c:pt>
                <c:pt idx="20">
                  <c:v>Slovakia</c:v>
                </c:pt>
                <c:pt idx="21">
                  <c:v>Spain</c:v>
                </c:pt>
                <c:pt idx="22">
                  <c:v>Sweden</c:v>
                </c:pt>
                <c:pt idx="23">
                  <c:v>Switzerland</c:v>
                </c:pt>
                <c:pt idx="24">
                  <c:v>United Kingdom</c:v>
                </c:pt>
                <c:pt idx="25">
                  <c:v>United States</c:v>
                </c:pt>
              </c:strCache>
            </c:strRef>
          </c:cat>
          <c:val>
            <c:numRef>
              <c:f>Sheet1!$B$2:$B$27</c:f>
              <c:numCache>
                <c:formatCode>0.0</c:formatCode>
                <c:ptCount val="26"/>
                <c:pt idx="0">
                  <c:v>3.6</c:v>
                </c:pt>
                <c:pt idx="1">
                  <c:v>4.4000000000000004</c:v>
                </c:pt>
                <c:pt idx="2">
                  <c:v>7.3</c:v>
                </c:pt>
                <c:pt idx="3">
                  <c:v>4.7</c:v>
                </c:pt>
                <c:pt idx="4">
                  <c:v>0.5</c:v>
                </c:pt>
                <c:pt idx="5">
                  <c:v>13.7</c:v>
                </c:pt>
                <c:pt idx="6">
                  <c:v>11.9</c:v>
                </c:pt>
                <c:pt idx="7">
                  <c:v>5.2</c:v>
                </c:pt>
                <c:pt idx="8">
                  <c:v>7</c:v>
                </c:pt>
                <c:pt idx="9">
                  <c:v>1.1000000000000001</c:v>
                </c:pt>
                <c:pt idx="10">
                  <c:v>5.2</c:v>
                </c:pt>
                <c:pt idx="11">
                  <c:v>7.5</c:v>
                </c:pt>
                <c:pt idx="12">
                  <c:v>1.2</c:v>
                </c:pt>
                <c:pt idx="13">
                  <c:v>1.3</c:v>
                </c:pt>
                <c:pt idx="14">
                  <c:v>1.3</c:v>
                </c:pt>
                <c:pt idx="15">
                  <c:v>7.8</c:v>
                </c:pt>
                <c:pt idx="16">
                  <c:v>4.0999999999999996</c:v>
                </c:pt>
                <c:pt idx="17">
                  <c:v>4.5999999999999996</c:v>
                </c:pt>
                <c:pt idx="18">
                  <c:v>4.5</c:v>
                </c:pt>
                <c:pt idx="19">
                  <c:v>2.5</c:v>
                </c:pt>
                <c:pt idx="20">
                  <c:v>1.9</c:v>
                </c:pt>
                <c:pt idx="21">
                  <c:v>7.6</c:v>
                </c:pt>
                <c:pt idx="22">
                  <c:v>9.4</c:v>
                </c:pt>
                <c:pt idx="23">
                  <c:v>3.5</c:v>
                </c:pt>
                <c:pt idx="24">
                  <c:v>2.7</c:v>
                </c:pt>
                <c:pt idx="25">
                  <c:v>1.1000000000000001</c:v>
                </c:pt>
              </c:numCache>
            </c:numRef>
          </c:val>
          <c:extLst>
            <c:ext xmlns:c16="http://schemas.microsoft.com/office/drawing/2014/chart" uri="{C3380CC4-5D6E-409C-BE32-E72D297353CC}">
              <c16:uniqueId val="{00000000-82C8-48E5-B3E3-E9334FF91C60}"/>
            </c:ext>
          </c:extLst>
        </c:ser>
        <c:ser>
          <c:idx val="1"/>
          <c:order val="1"/>
          <c:tx>
            <c:strRef>
              <c:f>Sheet1!$C$1</c:f>
              <c:strCache>
                <c:ptCount val="1"/>
                <c:pt idx="0">
                  <c:v>2015</c:v>
                </c:pt>
              </c:strCache>
            </c:strRef>
          </c:tx>
          <c:spPr>
            <a:solidFill>
              <a:schemeClr val="accent2"/>
            </a:solidFill>
            <a:ln>
              <a:noFill/>
            </a:ln>
            <a:effectLst/>
          </c:spPr>
          <c:invertIfNegative val="0"/>
          <c:cat>
            <c:strRef>
              <c:f>Sheet1!$A$2:$A$27</c:f>
              <c:strCache>
                <c:ptCount val="26"/>
                <c:pt idx="0">
                  <c:v>Australia</c:v>
                </c:pt>
                <c:pt idx="1">
                  <c:v>Australia</c:v>
                </c:pt>
                <c:pt idx="2">
                  <c:v>Belgium</c:v>
                </c:pt>
                <c:pt idx="3">
                  <c:v>Canada</c:v>
                </c:pt>
                <c:pt idx="4">
                  <c:v>Czech Republic</c:v>
                </c:pt>
                <c:pt idx="5">
                  <c:v>Denmark</c:v>
                </c:pt>
                <c:pt idx="6">
                  <c:v>Finland</c:v>
                </c:pt>
                <c:pt idx="7">
                  <c:v>France</c:v>
                </c:pt>
                <c:pt idx="8">
                  <c:v>Germany</c:v>
                </c:pt>
                <c:pt idx="9">
                  <c:v>Greece</c:v>
                </c:pt>
                <c:pt idx="10">
                  <c:v>Hungary</c:v>
                </c:pt>
                <c:pt idx="11">
                  <c:v>Ireland</c:v>
                </c:pt>
                <c:pt idx="12">
                  <c:v>Italy</c:v>
                </c:pt>
                <c:pt idx="13">
                  <c:v>Japan</c:v>
                </c:pt>
                <c:pt idx="14">
                  <c:v>Luxembourg</c:v>
                </c:pt>
                <c:pt idx="15">
                  <c:v>Netherlands</c:v>
                </c:pt>
                <c:pt idx="16">
                  <c:v>New Zealand</c:v>
                </c:pt>
                <c:pt idx="17">
                  <c:v>Norway</c:v>
                </c:pt>
                <c:pt idx="18">
                  <c:v>Poland</c:v>
                </c:pt>
                <c:pt idx="19">
                  <c:v>Portugal</c:v>
                </c:pt>
                <c:pt idx="20">
                  <c:v>Slovakia</c:v>
                </c:pt>
                <c:pt idx="21">
                  <c:v>Spain</c:v>
                </c:pt>
                <c:pt idx="22">
                  <c:v>Sweden</c:v>
                </c:pt>
                <c:pt idx="23">
                  <c:v>Switzerland</c:v>
                </c:pt>
                <c:pt idx="24">
                  <c:v>United Kingdom</c:v>
                </c:pt>
                <c:pt idx="25">
                  <c:v>United States</c:v>
                </c:pt>
              </c:strCache>
            </c:strRef>
          </c:cat>
          <c:val>
            <c:numRef>
              <c:f>Sheet1!$C$2:$C$27</c:f>
              <c:numCache>
                <c:formatCode>0.0</c:formatCode>
                <c:ptCount val="26"/>
                <c:pt idx="0">
                  <c:v>4</c:v>
                </c:pt>
                <c:pt idx="1">
                  <c:v>1.8</c:v>
                </c:pt>
                <c:pt idx="2">
                  <c:v>4.7</c:v>
                </c:pt>
                <c:pt idx="3">
                  <c:v>1.6</c:v>
                </c:pt>
                <c:pt idx="4">
                  <c:v>1.2</c:v>
                </c:pt>
                <c:pt idx="5">
                  <c:v>6.1</c:v>
                </c:pt>
                <c:pt idx="6">
                  <c:v>5.4</c:v>
                </c:pt>
                <c:pt idx="7">
                  <c:v>5.6</c:v>
                </c:pt>
                <c:pt idx="8">
                  <c:v>2.8</c:v>
                </c:pt>
                <c:pt idx="9">
                  <c:v>0.7</c:v>
                </c:pt>
                <c:pt idx="10">
                  <c:v>2.2999999999999998</c:v>
                </c:pt>
                <c:pt idx="11">
                  <c:v>3.4</c:v>
                </c:pt>
                <c:pt idx="12">
                  <c:v>3.4</c:v>
                </c:pt>
                <c:pt idx="13">
                  <c:v>0.6</c:v>
                </c:pt>
                <c:pt idx="14">
                  <c:v>2.6</c:v>
                </c:pt>
                <c:pt idx="15">
                  <c:v>5.0999999999999996</c:v>
                </c:pt>
                <c:pt idx="16">
                  <c:v>1.3</c:v>
                </c:pt>
                <c:pt idx="17">
                  <c:v>1.8</c:v>
                </c:pt>
                <c:pt idx="18">
                  <c:v>1.5</c:v>
                </c:pt>
                <c:pt idx="19">
                  <c:v>2.8</c:v>
                </c:pt>
                <c:pt idx="20">
                  <c:v>1.1000000000000001</c:v>
                </c:pt>
                <c:pt idx="21">
                  <c:v>4.9000000000000004</c:v>
                </c:pt>
                <c:pt idx="22">
                  <c:v>3.5</c:v>
                </c:pt>
                <c:pt idx="23">
                  <c:v>2.2999999999999998</c:v>
                </c:pt>
                <c:pt idx="24">
                  <c:v>1.1000000000000001</c:v>
                </c:pt>
                <c:pt idx="25">
                  <c:v>0.5</c:v>
                </c:pt>
              </c:numCache>
            </c:numRef>
          </c:val>
          <c:extLst>
            <c:ext xmlns:c16="http://schemas.microsoft.com/office/drawing/2014/chart" uri="{C3380CC4-5D6E-409C-BE32-E72D297353CC}">
              <c16:uniqueId val="{00000001-82C8-48E5-B3E3-E9334FF91C60}"/>
            </c:ext>
          </c:extLst>
        </c:ser>
        <c:dLbls>
          <c:showLegendKey val="0"/>
          <c:showVal val="0"/>
          <c:showCatName val="0"/>
          <c:showSerName val="0"/>
          <c:showPercent val="0"/>
          <c:showBubbleSize val="0"/>
        </c:dLbls>
        <c:gapWidth val="182"/>
        <c:axId val="994633151"/>
        <c:axId val="994650623"/>
      </c:barChart>
      <c:catAx>
        <c:axId val="99463315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994650623"/>
        <c:crosses val="autoZero"/>
        <c:auto val="1"/>
        <c:lblAlgn val="ctr"/>
        <c:lblOffset val="100"/>
        <c:noMultiLvlLbl val="0"/>
      </c:catAx>
      <c:valAx>
        <c:axId val="994650623"/>
        <c:scaling>
          <c:orientation val="minMax"/>
        </c:scaling>
        <c:delete val="0"/>
        <c:axPos val="t"/>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94633151"/>
        <c:crosses val="autoZero"/>
        <c:crossBetween val="between"/>
      </c:valAx>
      <c:spPr>
        <a:noFill/>
        <a:ln>
          <a:noFill/>
        </a:ln>
        <a:effectLst/>
      </c:spPr>
    </c:plotArea>
    <c:legend>
      <c:legendPos val="b"/>
      <c:layout>
        <c:manualLayout>
          <c:xMode val="edge"/>
          <c:yMode val="edge"/>
          <c:x val="0.73824473979752436"/>
          <c:y val="6.586375964766375E-2"/>
          <c:w val="0.20405279709515373"/>
          <c:h val="4.13351903798754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ptos" panose="020B00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ptos" panose="020B0004020202020204" pitchFamily="34" charset="0"/>
              </a:defRPr>
            </a:lvl1pPr>
          </a:lstStyle>
          <a:p>
            <a:fld id="{4433E8A9-5980-494D-B8B8-D6481306EBC6}" type="datetimeFigureOut">
              <a:rPr lang="en-US" smtClean="0"/>
              <a:pPr/>
              <a:t>12/12/2024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ptos" panose="020B00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ptos" panose="020B0004020202020204" pitchFamily="34" charset="0"/>
              </a:defRPr>
            </a:lvl1pPr>
          </a:lstStyle>
          <a:p>
            <a:fld id="{985F1127-378F-4273-88C1-13BB42B86A73}" type="slidenum">
              <a:rPr lang="en-US" smtClean="0"/>
              <a:pPr/>
              <a:t>‹#›</a:t>
            </a:fld>
            <a:endParaRPr lang="en-US" dirty="0"/>
          </a:p>
        </p:txBody>
      </p:sp>
    </p:spTree>
    <p:extLst>
      <p:ext uri="{BB962C8B-B14F-4D97-AF65-F5344CB8AC3E}">
        <p14:creationId xmlns:p14="http://schemas.microsoft.com/office/powerpoint/2010/main" val="300730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ptos" panose="020B0004020202020204" pitchFamily="34" charset="0"/>
        <a:ea typeface="+mn-ea"/>
        <a:cs typeface="+mn-cs"/>
      </a:defRPr>
    </a:lvl1pPr>
    <a:lvl2pPr marL="457200" algn="l" defTabSz="914400" rtl="0" eaLnBrk="1" latinLnBrk="0" hangingPunct="1">
      <a:defRPr sz="1200" kern="1200">
        <a:solidFill>
          <a:schemeClr val="tx1"/>
        </a:solidFill>
        <a:latin typeface="Aptos" panose="020B0004020202020204" pitchFamily="34" charset="0"/>
        <a:ea typeface="+mn-ea"/>
        <a:cs typeface="+mn-cs"/>
      </a:defRPr>
    </a:lvl2pPr>
    <a:lvl3pPr marL="914400" algn="l" defTabSz="914400" rtl="0" eaLnBrk="1" latinLnBrk="0" hangingPunct="1">
      <a:defRPr sz="1200" kern="1200">
        <a:solidFill>
          <a:schemeClr val="tx1"/>
        </a:solidFill>
        <a:latin typeface="Aptos" panose="020B0004020202020204" pitchFamily="34" charset="0"/>
        <a:ea typeface="+mn-ea"/>
        <a:cs typeface="+mn-cs"/>
      </a:defRPr>
    </a:lvl3pPr>
    <a:lvl4pPr marL="1371600" algn="l" defTabSz="914400" rtl="0" eaLnBrk="1" latinLnBrk="0" hangingPunct="1">
      <a:defRPr sz="1200" kern="1200">
        <a:solidFill>
          <a:schemeClr val="tx1"/>
        </a:solidFill>
        <a:latin typeface="Aptos" panose="020B0004020202020204" pitchFamily="34" charset="0"/>
        <a:ea typeface="+mn-ea"/>
        <a:cs typeface="+mn-cs"/>
      </a:defRPr>
    </a:lvl4pPr>
    <a:lvl5pPr marL="1828800" algn="l" defTabSz="914400" rtl="0" eaLnBrk="1" latinLnBrk="0" hangingPunct="1">
      <a:defRPr sz="1200" kern="1200">
        <a:solidFill>
          <a:schemeClr val="tx1"/>
        </a:solidFill>
        <a:latin typeface="Aptos" panose="020B00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F1127-378F-4273-88C1-13BB42B86A73}" type="slidenum">
              <a:rPr lang="en-US" smtClean="0"/>
              <a:t>1</a:t>
            </a:fld>
            <a:endParaRPr lang="en-US"/>
          </a:p>
        </p:txBody>
      </p:sp>
    </p:spTree>
    <p:extLst>
      <p:ext uri="{BB962C8B-B14F-4D97-AF65-F5344CB8AC3E}">
        <p14:creationId xmlns:p14="http://schemas.microsoft.com/office/powerpoint/2010/main" val="97600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19</a:t>
            </a:fld>
            <a:endParaRPr lang="en-US" dirty="0"/>
          </a:p>
        </p:txBody>
      </p:sp>
    </p:spTree>
    <p:extLst>
      <p:ext uri="{BB962C8B-B14F-4D97-AF65-F5344CB8AC3E}">
        <p14:creationId xmlns:p14="http://schemas.microsoft.com/office/powerpoint/2010/main" val="2442160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20</a:t>
            </a:fld>
            <a:endParaRPr lang="en-US" dirty="0"/>
          </a:p>
        </p:txBody>
      </p:sp>
    </p:spTree>
    <p:extLst>
      <p:ext uri="{BB962C8B-B14F-4D97-AF65-F5344CB8AC3E}">
        <p14:creationId xmlns:p14="http://schemas.microsoft.com/office/powerpoint/2010/main" val="22074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21</a:t>
            </a:fld>
            <a:endParaRPr lang="en-GB" dirty="0"/>
          </a:p>
        </p:txBody>
      </p:sp>
    </p:spTree>
    <p:extLst>
      <p:ext uri="{BB962C8B-B14F-4D97-AF65-F5344CB8AC3E}">
        <p14:creationId xmlns:p14="http://schemas.microsoft.com/office/powerpoint/2010/main" val="423545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22</a:t>
            </a:fld>
            <a:endParaRPr lang="en-GB" dirty="0"/>
          </a:p>
        </p:txBody>
      </p:sp>
    </p:spTree>
    <p:extLst>
      <p:ext uri="{BB962C8B-B14F-4D97-AF65-F5344CB8AC3E}">
        <p14:creationId xmlns:p14="http://schemas.microsoft.com/office/powerpoint/2010/main" val="476789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23</a:t>
            </a:fld>
            <a:endParaRPr lang="en-GB" dirty="0"/>
          </a:p>
        </p:txBody>
      </p:sp>
    </p:spTree>
    <p:extLst>
      <p:ext uri="{BB962C8B-B14F-4D97-AF65-F5344CB8AC3E}">
        <p14:creationId xmlns:p14="http://schemas.microsoft.com/office/powerpoint/2010/main" val="11807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24</a:t>
            </a:fld>
            <a:endParaRPr lang="en-GB" dirty="0"/>
          </a:p>
        </p:txBody>
      </p:sp>
    </p:spTree>
    <p:extLst>
      <p:ext uri="{BB962C8B-B14F-4D97-AF65-F5344CB8AC3E}">
        <p14:creationId xmlns:p14="http://schemas.microsoft.com/office/powerpoint/2010/main" val="2270167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25</a:t>
            </a:fld>
            <a:endParaRPr lang="en-US" dirty="0"/>
          </a:p>
        </p:txBody>
      </p:sp>
    </p:spTree>
    <p:extLst>
      <p:ext uri="{BB962C8B-B14F-4D97-AF65-F5344CB8AC3E}">
        <p14:creationId xmlns:p14="http://schemas.microsoft.com/office/powerpoint/2010/main" val="1996328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26</a:t>
            </a:fld>
            <a:endParaRPr lang="en-GB" dirty="0"/>
          </a:p>
        </p:txBody>
      </p:sp>
    </p:spTree>
    <p:extLst>
      <p:ext uri="{BB962C8B-B14F-4D97-AF65-F5344CB8AC3E}">
        <p14:creationId xmlns:p14="http://schemas.microsoft.com/office/powerpoint/2010/main" val="3919122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27</a:t>
            </a:fld>
            <a:endParaRPr lang="en-GB" dirty="0"/>
          </a:p>
        </p:txBody>
      </p:sp>
    </p:spTree>
    <p:extLst>
      <p:ext uri="{BB962C8B-B14F-4D97-AF65-F5344CB8AC3E}">
        <p14:creationId xmlns:p14="http://schemas.microsoft.com/office/powerpoint/2010/main" val="116699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28</a:t>
            </a:fld>
            <a:endParaRPr lang="en-US"/>
          </a:p>
        </p:txBody>
      </p:sp>
    </p:spTree>
    <p:extLst>
      <p:ext uri="{BB962C8B-B14F-4D97-AF65-F5344CB8AC3E}">
        <p14:creationId xmlns:p14="http://schemas.microsoft.com/office/powerpoint/2010/main" val="394849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6</a:t>
            </a:fld>
            <a:endParaRPr lang="en-US"/>
          </a:p>
        </p:txBody>
      </p:sp>
    </p:spTree>
    <p:extLst>
      <p:ext uri="{BB962C8B-B14F-4D97-AF65-F5344CB8AC3E}">
        <p14:creationId xmlns:p14="http://schemas.microsoft.com/office/powerpoint/2010/main" val="489955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29</a:t>
            </a:fld>
            <a:endParaRPr lang="en-US"/>
          </a:p>
        </p:txBody>
      </p:sp>
    </p:spTree>
    <p:extLst>
      <p:ext uri="{BB962C8B-B14F-4D97-AF65-F5344CB8AC3E}">
        <p14:creationId xmlns:p14="http://schemas.microsoft.com/office/powerpoint/2010/main" val="3321880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30</a:t>
            </a:fld>
            <a:endParaRPr lang="en-US"/>
          </a:p>
        </p:txBody>
      </p:sp>
    </p:spTree>
    <p:extLst>
      <p:ext uri="{BB962C8B-B14F-4D97-AF65-F5344CB8AC3E}">
        <p14:creationId xmlns:p14="http://schemas.microsoft.com/office/powerpoint/2010/main" val="1122357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31</a:t>
            </a:fld>
            <a:endParaRPr lang="en-US" dirty="0"/>
          </a:p>
        </p:txBody>
      </p:sp>
    </p:spTree>
    <p:extLst>
      <p:ext uri="{BB962C8B-B14F-4D97-AF65-F5344CB8AC3E}">
        <p14:creationId xmlns:p14="http://schemas.microsoft.com/office/powerpoint/2010/main" val="1045870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33</a:t>
            </a:fld>
            <a:endParaRPr lang="en-US" dirty="0"/>
          </a:p>
        </p:txBody>
      </p:sp>
    </p:spTree>
    <p:extLst>
      <p:ext uri="{BB962C8B-B14F-4D97-AF65-F5344CB8AC3E}">
        <p14:creationId xmlns:p14="http://schemas.microsoft.com/office/powerpoint/2010/main" val="159870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34</a:t>
            </a:fld>
            <a:endParaRPr lang="en-US" dirty="0"/>
          </a:p>
        </p:txBody>
      </p:sp>
    </p:spTree>
    <p:extLst>
      <p:ext uri="{BB962C8B-B14F-4D97-AF65-F5344CB8AC3E}">
        <p14:creationId xmlns:p14="http://schemas.microsoft.com/office/powerpoint/2010/main" val="3961718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35</a:t>
            </a:fld>
            <a:endParaRPr lang="en-US" dirty="0"/>
          </a:p>
        </p:txBody>
      </p:sp>
    </p:spTree>
    <p:extLst>
      <p:ext uri="{BB962C8B-B14F-4D97-AF65-F5344CB8AC3E}">
        <p14:creationId xmlns:p14="http://schemas.microsoft.com/office/powerpoint/2010/main" val="3499369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36</a:t>
            </a:fld>
            <a:endParaRPr lang="en-US" dirty="0"/>
          </a:p>
        </p:txBody>
      </p:sp>
    </p:spTree>
    <p:extLst>
      <p:ext uri="{BB962C8B-B14F-4D97-AF65-F5344CB8AC3E}">
        <p14:creationId xmlns:p14="http://schemas.microsoft.com/office/powerpoint/2010/main" val="3683324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37</a:t>
            </a:fld>
            <a:endParaRPr lang="en-US" dirty="0"/>
          </a:p>
        </p:txBody>
      </p:sp>
    </p:spTree>
    <p:extLst>
      <p:ext uri="{BB962C8B-B14F-4D97-AF65-F5344CB8AC3E}">
        <p14:creationId xmlns:p14="http://schemas.microsoft.com/office/powerpoint/2010/main" val="532295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38</a:t>
            </a:fld>
            <a:endParaRPr lang="en-US" dirty="0"/>
          </a:p>
        </p:txBody>
      </p:sp>
    </p:spTree>
    <p:extLst>
      <p:ext uri="{BB962C8B-B14F-4D97-AF65-F5344CB8AC3E}">
        <p14:creationId xmlns:p14="http://schemas.microsoft.com/office/powerpoint/2010/main" val="2025164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https://www.forbes.com/sites/brentdykes/2019/09/12/10-ways-to-make-your-dashboards-more-actionable/?sh=53de3ec53e3c</a:t>
            </a:r>
          </a:p>
        </p:txBody>
      </p:sp>
      <p:sp>
        <p:nvSpPr>
          <p:cNvPr id="4" name="Slide Number Placeholder 3"/>
          <p:cNvSpPr>
            <a:spLocks noGrp="1"/>
          </p:cNvSpPr>
          <p:nvPr>
            <p:ph type="sldNum" sz="quarter" idx="5"/>
          </p:nvPr>
        </p:nvSpPr>
        <p:spPr/>
        <p:txBody>
          <a:bodyPr/>
          <a:lstStyle/>
          <a:p>
            <a:fld id="{EA5CA955-65E0-4A5A-B910-BFA64F141B1D}" type="slidenum">
              <a:rPr lang="en-US" smtClean="0"/>
              <a:t>44</a:t>
            </a:fld>
            <a:endParaRPr lang="en-US"/>
          </a:p>
        </p:txBody>
      </p:sp>
    </p:spTree>
    <p:extLst>
      <p:ext uri="{BB962C8B-B14F-4D97-AF65-F5344CB8AC3E}">
        <p14:creationId xmlns:p14="http://schemas.microsoft.com/office/powerpoint/2010/main" val="2512238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jpg site:www.navalmanack.com/almanack-of-naval-ravikant</a:t>
            </a:r>
          </a:p>
          <a:p>
            <a:endParaRPr lang="nl-NL" dirty="0"/>
          </a:p>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8</a:t>
            </a:fld>
            <a:endParaRPr lang="en-US" dirty="0"/>
          </a:p>
        </p:txBody>
      </p:sp>
    </p:spTree>
    <p:extLst>
      <p:ext uri="{BB962C8B-B14F-4D97-AF65-F5344CB8AC3E}">
        <p14:creationId xmlns:p14="http://schemas.microsoft.com/office/powerpoint/2010/main" val="192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46</a:t>
            </a:fld>
            <a:endParaRPr lang="en-GB" dirty="0"/>
          </a:p>
        </p:txBody>
      </p:sp>
    </p:spTree>
    <p:extLst>
      <p:ext uri="{BB962C8B-B14F-4D97-AF65-F5344CB8AC3E}">
        <p14:creationId xmlns:p14="http://schemas.microsoft.com/office/powerpoint/2010/main" val="2578967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49</a:t>
            </a:fld>
            <a:endParaRPr lang="en-US"/>
          </a:p>
        </p:txBody>
      </p:sp>
    </p:spTree>
    <p:extLst>
      <p:ext uri="{BB962C8B-B14F-4D97-AF65-F5344CB8AC3E}">
        <p14:creationId xmlns:p14="http://schemas.microsoft.com/office/powerpoint/2010/main" val="142130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8581</a:t>
            </a:r>
          </a:p>
          <a:p>
            <a:r>
              <a:rPr lang="en-IN" dirty="0"/>
              <a:t>12681</a:t>
            </a:r>
          </a:p>
          <a:p>
            <a:r>
              <a:rPr lang="en-IN" dirty="0"/>
              <a:t>21262</a:t>
            </a:r>
          </a:p>
          <a:p>
            <a:endParaRPr lang="en-IN" dirty="0"/>
          </a:p>
        </p:txBody>
      </p:sp>
      <p:sp>
        <p:nvSpPr>
          <p:cNvPr id="4" name="Slide Number Placeholder 3"/>
          <p:cNvSpPr>
            <a:spLocks noGrp="1"/>
          </p:cNvSpPr>
          <p:nvPr>
            <p:ph type="sldNum" sz="quarter" idx="5"/>
          </p:nvPr>
        </p:nvSpPr>
        <p:spPr/>
        <p:txBody>
          <a:bodyPr/>
          <a:lstStyle/>
          <a:p>
            <a:fld id="{985F1127-378F-4273-88C1-13BB42B86A73}" type="slidenum">
              <a:rPr lang="en-US" smtClean="0"/>
              <a:pPr/>
              <a:t>55</a:t>
            </a:fld>
            <a:endParaRPr lang="en-US" dirty="0"/>
          </a:p>
        </p:txBody>
      </p:sp>
    </p:spTree>
    <p:extLst>
      <p:ext uri="{BB962C8B-B14F-4D97-AF65-F5344CB8AC3E}">
        <p14:creationId xmlns:p14="http://schemas.microsoft.com/office/powerpoint/2010/main" val="975273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https://www.mckinsey.com/featured-insights/americas/which-small-businesses-are-most-vulnerable-to-covid-19-and-when</a:t>
            </a:r>
          </a:p>
        </p:txBody>
      </p:sp>
      <p:sp>
        <p:nvSpPr>
          <p:cNvPr id="4" name="Slide Number Placeholder 3"/>
          <p:cNvSpPr>
            <a:spLocks noGrp="1"/>
          </p:cNvSpPr>
          <p:nvPr>
            <p:ph type="sldNum" sz="quarter" idx="5"/>
          </p:nvPr>
        </p:nvSpPr>
        <p:spPr/>
        <p:txBody>
          <a:bodyPr/>
          <a:lstStyle/>
          <a:p>
            <a:fld id="{EA5CA955-65E0-4A5A-B910-BFA64F141B1D}" type="slidenum">
              <a:rPr lang="en-US" smtClean="0"/>
              <a:pPr/>
              <a:t>57</a:t>
            </a:fld>
            <a:endParaRPr lang="en-US" dirty="0"/>
          </a:p>
        </p:txBody>
      </p:sp>
    </p:spTree>
    <p:extLst>
      <p:ext uri="{BB962C8B-B14F-4D97-AF65-F5344CB8AC3E}">
        <p14:creationId xmlns:p14="http://schemas.microsoft.com/office/powerpoint/2010/main" val="3522876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63</a:t>
            </a:fld>
            <a:endParaRPr lang="en-US"/>
          </a:p>
        </p:txBody>
      </p:sp>
    </p:spTree>
    <p:extLst>
      <p:ext uri="{BB962C8B-B14F-4D97-AF65-F5344CB8AC3E}">
        <p14:creationId xmlns:p14="http://schemas.microsoft.com/office/powerpoint/2010/main" val="2430303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https://www.mckinsey.com/~/media/mckinsey/industries/education/our%20insights/the%20skills%20revolution%20and%20the%20future%20of%20learning%20and%20earning/the-skills-revolution-and-the-future-of-learning-and-earning-report-f.pdf</a:t>
            </a:r>
          </a:p>
          <a:p>
            <a:endParaRPr lang="en-US" dirty="0"/>
          </a:p>
        </p:txBody>
      </p:sp>
      <p:sp>
        <p:nvSpPr>
          <p:cNvPr id="4" name="Slide Number Placeholder 3"/>
          <p:cNvSpPr>
            <a:spLocks noGrp="1"/>
          </p:cNvSpPr>
          <p:nvPr>
            <p:ph type="sldNum" sz="quarter" idx="5"/>
          </p:nvPr>
        </p:nvSpPr>
        <p:spPr/>
        <p:txBody>
          <a:bodyPr/>
          <a:lstStyle/>
          <a:p>
            <a:fld id="{4A4B04A8-70AA-453D-850D-A7E1D2473E7C}" type="slidenum">
              <a:rPr lang="en-US" smtClean="0"/>
              <a:t>65</a:t>
            </a:fld>
            <a:endParaRPr lang="en-US"/>
          </a:p>
        </p:txBody>
      </p:sp>
    </p:spTree>
    <p:extLst>
      <p:ext uri="{BB962C8B-B14F-4D97-AF65-F5344CB8AC3E}">
        <p14:creationId xmlns:p14="http://schemas.microsoft.com/office/powerpoint/2010/main" val="2675058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66</a:t>
            </a:fld>
            <a:endParaRPr lang="en-US"/>
          </a:p>
        </p:txBody>
      </p:sp>
    </p:spTree>
    <p:extLst>
      <p:ext uri="{BB962C8B-B14F-4D97-AF65-F5344CB8AC3E}">
        <p14:creationId xmlns:p14="http://schemas.microsoft.com/office/powerpoint/2010/main" val="2629754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71</a:t>
            </a:fld>
            <a:endParaRPr lang="en-US"/>
          </a:p>
        </p:txBody>
      </p:sp>
    </p:spTree>
    <p:extLst>
      <p:ext uri="{BB962C8B-B14F-4D97-AF65-F5344CB8AC3E}">
        <p14:creationId xmlns:p14="http://schemas.microsoft.com/office/powerpoint/2010/main" val="367342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72</a:t>
            </a:fld>
            <a:endParaRPr lang="en-US"/>
          </a:p>
        </p:txBody>
      </p:sp>
    </p:spTree>
    <p:extLst>
      <p:ext uri="{BB962C8B-B14F-4D97-AF65-F5344CB8AC3E}">
        <p14:creationId xmlns:p14="http://schemas.microsoft.com/office/powerpoint/2010/main" val="1566690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73</a:t>
            </a:fld>
            <a:endParaRPr lang="en-US"/>
          </a:p>
        </p:txBody>
      </p:sp>
    </p:spTree>
    <p:extLst>
      <p:ext uri="{BB962C8B-B14F-4D97-AF65-F5344CB8AC3E}">
        <p14:creationId xmlns:p14="http://schemas.microsoft.com/office/powerpoint/2010/main" val="135659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svgz site:mckinsey.com</a:t>
            </a:r>
          </a:p>
          <a:p>
            <a:r>
              <a:rPr lang="sv-SE" dirty="0"/>
              <a:t>gif site:bain.com</a:t>
            </a:r>
          </a:p>
          <a:p>
            <a:r>
              <a:rPr lang="sv-SE" dirty="0"/>
              <a:t>png site:ey.com/en_in</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pPr/>
              <a:t>9</a:t>
            </a:fld>
            <a:endParaRPr lang="en-US" dirty="0"/>
          </a:p>
        </p:txBody>
      </p:sp>
    </p:spTree>
    <p:extLst>
      <p:ext uri="{BB962C8B-B14F-4D97-AF65-F5344CB8AC3E}">
        <p14:creationId xmlns:p14="http://schemas.microsoft.com/office/powerpoint/2010/main" val="206607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80</a:t>
            </a:fld>
            <a:endParaRPr lang="en-US"/>
          </a:p>
        </p:txBody>
      </p:sp>
    </p:spTree>
    <p:extLst>
      <p:ext uri="{BB962C8B-B14F-4D97-AF65-F5344CB8AC3E}">
        <p14:creationId xmlns:p14="http://schemas.microsoft.com/office/powerpoint/2010/main" val="338232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https://www.bloomberg.com/graphics/covid-19-hospitalizations-us/</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83</a:t>
            </a:fld>
            <a:endParaRPr lang="en-US"/>
          </a:p>
        </p:txBody>
      </p:sp>
    </p:spTree>
    <p:extLst>
      <p:ext uri="{BB962C8B-B14F-4D97-AF65-F5344CB8AC3E}">
        <p14:creationId xmlns:p14="http://schemas.microsoft.com/office/powerpoint/2010/main" val="155897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84</a:t>
            </a:fld>
            <a:endParaRPr lang="en-US"/>
          </a:p>
        </p:txBody>
      </p:sp>
    </p:spTree>
    <p:extLst>
      <p:ext uri="{BB962C8B-B14F-4D97-AF65-F5344CB8AC3E}">
        <p14:creationId xmlns:p14="http://schemas.microsoft.com/office/powerpoint/2010/main" val="923048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85</a:t>
            </a:fld>
            <a:endParaRPr lang="en-US"/>
          </a:p>
        </p:txBody>
      </p:sp>
    </p:spTree>
    <p:extLst>
      <p:ext uri="{BB962C8B-B14F-4D97-AF65-F5344CB8AC3E}">
        <p14:creationId xmlns:p14="http://schemas.microsoft.com/office/powerpoint/2010/main" val="1661377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86</a:t>
            </a:fld>
            <a:endParaRPr lang="en-US"/>
          </a:p>
        </p:txBody>
      </p:sp>
    </p:spTree>
    <p:extLst>
      <p:ext uri="{BB962C8B-B14F-4D97-AF65-F5344CB8AC3E}">
        <p14:creationId xmlns:p14="http://schemas.microsoft.com/office/powerpoint/2010/main" val="1397760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Aptos" panose="020B0004020202020204" pitchFamily="34" charset="0"/>
              </a:rPr>
              <a:t>Normalize base value</a:t>
            </a:r>
            <a:endParaRPr lang="en-US" sz="1200" b="1" dirty="0">
              <a:solidFill>
                <a:schemeClr val="bg1"/>
              </a:solidFill>
              <a:latin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85F1127-378F-4273-88C1-13BB42B86A73}" type="slidenum">
              <a:rPr lang="en-US" smtClean="0"/>
              <a:t>88</a:t>
            </a:fld>
            <a:endParaRPr lang="en-US"/>
          </a:p>
        </p:txBody>
      </p:sp>
    </p:spTree>
    <p:extLst>
      <p:ext uri="{BB962C8B-B14F-4D97-AF65-F5344CB8AC3E}">
        <p14:creationId xmlns:p14="http://schemas.microsoft.com/office/powerpoint/2010/main" val="898076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https://www.mining.com/markets/commodity/rhodium/</a:t>
            </a:r>
          </a:p>
        </p:txBody>
      </p:sp>
      <p:sp>
        <p:nvSpPr>
          <p:cNvPr id="4" name="Slide Number Placeholder 3"/>
          <p:cNvSpPr>
            <a:spLocks noGrp="1"/>
          </p:cNvSpPr>
          <p:nvPr>
            <p:ph type="sldNum" sz="quarter" idx="5"/>
          </p:nvPr>
        </p:nvSpPr>
        <p:spPr/>
        <p:txBody>
          <a:bodyPr/>
          <a:lstStyle/>
          <a:p>
            <a:fld id="{EA5CA955-65E0-4A5A-B910-BFA64F141B1D}" type="slidenum">
              <a:rPr lang="en-US" smtClean="0"/>
              <a:t>90</a:t>
            </a:fld>
            <a:endParaRPr lang="en-US"/>
          </a:p>
        </p:txBody>
      </p:sp>
    </p:spTree>
    <p:extLst>
      <p:ext uri="{BB962C8B-B14F-4D97-AF65-F5344CB8AC3E}">
        <p14:creationId xmlns:p14="http://schemas.microsoft.com/office/powerpoint/2010/main" val="3880641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Aptos" panose="020B0004020202020204" pitchFamily="34" charset="0"/>
              </a:rPr>
              <a:t>Normalize base value</a:t>
            </a:r>
            <a:endParaRPr lang="en-US" sz="1200" b="1" dirty="0">
              <a:solidFill>
                <a:schemeClr val="bg1"/>
              </a:solidFill>
              <a:latin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85F1127-378F-4273-88C1-13BB42B86A73}" type="slidenum">
              <a:rPr lang="en-US" smtClean="0"/>
              <a:t>94</a:t>
            </a:fld>
            <a:endParaRPr lang="en-US"/>
          </a:p>
        </p:txBody>
      </p:sp>
    </p:spTree>
    <p:extLst>
      <p:ext uri="{BB962C8B-B14F-4D97-AF65-F5344CB8AC3E}">
        <p14:creationId xmlns:p14="http://schemas.microsoft.com/office/powerpoint/2010/main" val="1226650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95</a:t>
            </a:fld>
            <a:endParaRPr lang="en-US"/>
          </a:p>
        </p:txBody>
      </p:sp>
    </p:spTree>
    <p:extLst>
      <p:ext uri="{BB962C8B-B14F-4D97-AF65-F5344CB8AC3E}">
        <p14:creationId xmlns:p14="http://schemas.microsoft.com/office/powerpoint/2010/main" val="4284369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96</a:t>
            </a:fld>
            <a:endParaRPr lang="en-US"/>
          </a:p>
        </p:txBody>
      </p:sp>
    </p:spTree>
    <p:extLst>
      <p:ext uri="{BB962C8B-B14F-4D97-AF65-F5344CB8AC3E}">
        <p14:creationId xmlns:p14="http://schemas.microsoft.com/office/powerpoint/2010/main" val="3160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7C5F73E5-BB41-1DC1-DD5D-AC3321C678F8}"/>
            </a:ext>
          </a:extLst>
        </p:cNvPr>
        <p:cNvGrpSpPr/>
        <p:nvPr/>
      </p:nvGrpSpPr>
      <p:grpSpPr>
        <a:xfrm>
          <a:off x="0" y="0"/>
          <a:ext cx="0" cy="0"/>
          <a:chOff x="0" y="0"/>
          <a:chExt cx="0" cy="0"/>
        </a:xfrm>
      </p:grpSpPr>
      <p:sp>
        <p:nvSpPr>
          <p:cNvPr id="157" name="Google Shape;157;g228d986d02c_0_109:notes">
            <a:extLst>
              <a:ext uri="{FF2B5EF4-FFF2-40B4-BE49-F238E27FC236}">
                <a16:creationId xmlns:a16="http://schemas.microsoft.com/office/drawing/2014/main" id="{E3C18BAC-B1D0-1A7C-3FF8-F64204043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28d986d02c_0_109:notes">
            <a:extLst>
              <a:ext uri="{FF2B5EF4-FFF2-40B4-BE49-F238E27FC236}">
                <a16:creationId xmlns:a16="http://schemas.microsoft.com/office/drawing/2014/main" id="{F1E1A87D-7418-A4C5-2E91-1AEFB0EF92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69164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Aptos" panose="020B0004020202020204" pitchFamily="34" charset="0"/>
              </a:rPr>
              <a:t>Normalize base value</a:t>
            </a:r>
            <a:endParaRPr lang="en-US" sz="1200" b="1" dirty="0">
              <a:solidFill>
                <a:schemeClr val="bg1"/>
              </a:solidFill>
              <a:latin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85F1127-378F-4273-88C1-13BB42B86A73}" type="slidenum">
              <a:rPr lang="en-US" smtClean="0"/>
              <a:t>99</a:t>
            </a:fld>
            <a:endParaRPr lang="en-US"/>
          </a:p>
        </p:txBody>
      </p:sp>
    </p:spTree>
    <p:extLst>
      <p:ext uri="{BB962C8B-B14F-4D97-AF65-F5344CB8AC3E}">
        <p14:creationId xmlns:p14="http://schemas.microsoft.com/office/powerpoint/2010/main" val="725158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Interworks</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107</a:t>
            </a:fld>
            <a:endParaRPr lang="en-US"/>
          </a:p>
        </p:txBody>
      </p:sp>
    </p:spTree>
    <p:extLst>
      <p:ext uri="{BB962C8B-B14F-4D97-AF65-F5344CB8AC3E}">
        <p14:creationId xmlns:p14="http://schemas.microsoft.com/office/powerpoint/2010/main" val="271938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https://www.bain.com/insights/pricing-global-private-equity-report-2020/</a:t>
            </a:r>
          </a:p>
          <a:p>
            <a:r>
              <a:rPr lang="en-US" dirty="0"/>
              <a:t>https://www.bain.com/insights/topics/global-private-equity-report/</a:t>
            </a:r>
          </a:p>
          <a:p>
            <a:r>
              <a:rPr lang="en-US" dirty="0"/>
              <a:t>https://www.bain.com/globalassets/noindex/2024/bain_report_global-private-equity-report-2024.pdf</a:t>
            </a:r>
          </a:p>
        </p:txBody>
      </p:sp>
      <p:sp>
        <p:nvSpPr>
          <p:cNvPr id="4" name="Slide Number Placeholder 3"/>
          <p:cNvSpPr>
            <a:spLocks noGrp="1"/>
          </p:cNvSpPr>
          <p:nvPr>
            <p:ph type="sldNum" sz="quarter" idx="5"/>
          </p:nvPr>
        </p:nvSpPr>
        <p:spPr/>
        <p:txBody>
          <a:bodyPr/>
          <a:lstStyle/>
          <a:p>
            <a:fld id="{EA5CA955-65E0-4A5A-B910-BFA64F141B1D}" type="slidenum">
              <a:rPr lang="en-US" smtClean="0"/>
              <a:t>108</a:t>
            </a:fld>
            <a:endParaRPr lang="en-US"/>
          </a:p>
        </p:txBody>
      </p:sp>
    </p:spTree>
    <p:extLst>
      <p:ext uri="{BB962C8B-B14F-4D97-AF65-F5344CB8AC3E}">
        <p14:creationId xmlns:p14="http://schemas.microsoft.com/office/powerpoint/2010/main" val="3015139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Interworks</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109</a:t>
            </a:fld>
            <a:endParaRPr lang="en-US"/>
          </a:p>
        </p:txBody>
      </p:sp>
    </p:spTree>
    <p:extLst>
      <p:ext uri="{BB962C8B-B14F-4D97-AF65-F5344CB8AC3E}">
        <p14:creationId xmlns:p14="http://schemas.microsoft.com/office/powerpoint/2010/main" val="3575504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Interworks</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110</a:t>
            </a:fld>
            <a:endParaRPr lang="en-US"/>
          </a:p>
        </p:txBody>
      </p:sp>
    </p:spTree>
    <p:extLst>
      <p:ext uri="{BB962C8B-B14F-4D97-AF65-F5344CB8AC3E}">
        <p14:creationId xmlns:p14="http://schemas.microsoft.com/office/powerpoint/2010/main" val="385083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https://twitter.com/rodinhood/status/1012652258511720448</a:t>
            </a:r>
            <a:endParaRPr lang="en-US" dirty="0"/>
          </a:p>
          <a:p>
            <a:endParaRPr lang="en-IN" dirty="0"/>
          </a:p>
        </p:txBody>
      </p:sp>
      <p:sp>
        <p:nvSpPr>
          <p:cNvPr id="4" name="Slide Number Placeholder 3"/>
          <p:cNvSpPr>
            <a:spLocks noGrp="1"/>
          </p:cNvSpPr>
          <p:nvPr>
            <p:ph type="sldNum" sz="quarter" idx="5"/>
          </p:nvPr>
        </p:nvSpPr>
        <p:spPr/>
        <p:txBody>
          <a:bodyPr/>
          <a:lstStyle/>
          <a:p>
            <a:fld id="{985F1127-378F-4273-88C1-13BB42B86A73}" type="slidenum">
              <a:rPr lang="en-US" smtClean="0"/>
              <a:pPr/>
              <a:t>112</a:t>
            </a:fld>
            <a:endParaRPr lang="en-US" dirty="0"/>
          </a:p>
        </p:txBody>
      </p:sp>
    </p:spTree>
    <p:extLst>
      <p:ext uri="{BB962C8B-B14F-4D97-AF65-F5344CB8AC3E}">
        <p14:creationId xmlns:p14="http://schemas.microsoft.com/office/powerpoint/2010/main" val="32655054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https://www.vizwiz.com/2020/11/makeovermonday-week-44-where-do-women.html</a:t>
            </a:r>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113</a:t>
            </a:fld>
            <a:endParaRPr lang="en-US"/>
          </a:p>
        </p:txBody>
      </p:sp>
    </p:spTree>
    <p:extLst>
      <p:ext uri="{BB962C8B-B14F-4D97-AF65-F5344CB8AC3E}">
        <p14:creationId xmlns:p14="http://schemas.microsoft.com/office/powerpoint/2010/main" val="706952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114</a:t>
            </a:fld>
            <a:endParaRPr lang="en-US"/>
          </a:p>
        </p:txBody>
      </p:sp>
    </p:spTree>
    <p:extLst>
      <p:ext uri="{BB962C8B-B14F-4D97-AF65-F5344CB8AC3E}">
        <p14:creationId xmlns:p14="http://schemas.microsoft.com/office/powerpoint/2010/main" val="21633419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117</a:t>
            </a:fld>
            <a:endParaRPr lang="en-US"/>
          </a:p>
        </p:txBody>
      </p:sp>
    </p:spTree>
    <p:extLst>
      <p:ext uri="{BB962C8B-B14F-4D97-AF65-F5344CB8AC3E}">
        <p14:creationId xmlns:p14="http://schemas.microsoft.com/office/powerpoint/2010/main" val="1189173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118</a:t>
            </a:fld>
            <a:endParaRPr lang="en-US"/>
          </a:p>
        </p:txBody>
      </p:sp>
    </p:spTree>
    <p:extLst>
      <p:ext uri="{BB962C8B-B14F-4D97-AF65-F5344CB8AC3E}">
        <p14:creationId xmlns:p14="http://schemas.microsoft.com/office/powerpoint/2010/main" val="2309825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4B04A8-70AA-453D-850D-A7E1D2473E7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39249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120</a:t>
            </a:fld>
            <a:endParaRPr lang="en-US"/>
          </a:p>
        </p:txBody>
      </p:sp>
    </p:spTree>
    <p:extLst>
      <p:ext uri="{BB962C8B-B14F-4D97-AF65-F5344CB8AC3E}">
        <p14:creationId xmlns:p14="http://schemas.microsoft.com/office/powerpoint/2010/main" val="2443492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https://www.bain.com/globalassets/noindex/2024/bain_report_global-private-equity-report-2024.pdf</a:t>
            </a:r>
          </a:p>
        </p:txBody>
      </p:sp>
      <p:sp>
        <p:nvSpPr>
          <p:cNvPr id="4" name="Slide Number Placeholder 3"/>
          <p:cNvSpPr>
            <a:spLocks noGrp="1"/>
          </p:cNvSpPr>
          <p:nvPr>
            <p:ph type="sldNum" sz="quarter" idx="5"/>
          </p:nvPr>
        </p:nvSpPr>
        <p:spPr/>
        <p:txBody>
          <a:bodyPr/>
          <a:lstStyle/>
          <a:p>
            <a:fld id="{EA5CA955-65E0-4A5A-B910-BFA64F141B1D}" type="slidenum">
              <a:rPr lang="en-US" smtClean="0"/>
              <a:t>121</a:t>
            </a:fld>
            <a:endParaRPr lang="en-US"/>
          </a:p>
        </p:txBody>
      </p:sp>
    </p:spTree>
    <p:extLst>
      <p:ext uri="{BB962C8B-B14F-4D97-AF65-F5344CB8AC3E}">
        <p14:creationId xmlns:p14="http://schemas.microsoft.com/office/powerpoint/2010/main" val="22451629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122</a:t>
            </a:fld>
            <a:endParaRPr lang="en-US"/>
          </a:p>
        </p:txBody>
      </p:sp>
    </p:spTree>
    <p:extLst>
      <p:ext uri="{BB962C8B-B14F-4D97-AF65-F5344CB8AC3E}">
        <p14:creationId xmlns:p14="http://schemas.microsoft.com/office/powerpoint/2010/main" val="2564003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123</a:t>
            </a:fld>
            <a:endParaRPr lang="en-US"/>
          </a:p>
        </p:txBody>
      </p:sp>
    </p:spTree>
    <p:extLst>
      <p:ext uri="{BB962C8B-B14F-4D97-AF65-F5344CB8AC3E}">
        <p14:creationId xmlns:p14="http://schemas.microsoft.com/office/powerpoint/2010/main" val="17017670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125</a:t>
            </a:fld>
            <a:endParaRPr lang="en-US"/>
          </a:p>
        </p:txBody>
      </p:sp>
    </p:spTree>
    <p:extLst>
      <p:ext uri="{BB962C8B-B14F-4D97-AF65-F5344CB8AC3E}">
        <p14:creationId xmlns:p14="http://schemas.microsoft.com/office/powerpoint/2010/main" val="8381250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https://www.mckinsey.com/featured-insights/coronavirus-leading-through-the-crisis/charting-the-path-to-the-next-normal/from-lab-to-jab-global-flows-of-covid-19-vaccine</a:t>
            </a:r>
            <a:endParaRPr lang="en-US" dirty="0"/>
          </a:p>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126</a:t>
            </a:fld>
            <a:endParaRPr lang="en-US"/>
          </a:p>
        </p:txBody>
      </p:sp>
    </p:spTree>
    <p:extLst>
      <p:ext uri="{BB962C8B-B14F-4D97-AF65-F5344CB8AC3E}">
        <p14:creationId xmlns:p14="http://schemas.microsoft.com/office/powerpoint/2010/main" val="14081085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https://www.bloomberg.com/graphics/covid-vaccine-tracker-global-distribution/</a:t>
            </a:r>
            <a:endParaRPr lang="en-US" dirty="0"/>
          </a:p>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127</a:t>
            </a:fld>
            <a:endParaRPr lang="en-US"/>
          </a:p>
        </p:txBody>
      </p:sp>
    </p:spTree>
    <p:extLst>
      <p:ext uri="{BB962C8B-B14F-4D97-AF65-F5344CB8AC3E}">
        <p14:creationId xmlns:p14="http://schemas.microsoft.com/office/powerpoint/2010/main" val="2389568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129</a:t>
            </a:fld>
            <a:endParaRPr lang="en-US"/>
          </a:p>
        </p:txBody>
      </p:sp>
    </p:spTree>
    <p:extLst>
      <p:ext uri="{BB962C8B-B14F-4D97-AF65-F5344CB8AC3E}">
        <p14:creationId xmlns:p14="http://schemas.microsoft.com/office/powerpoint/2010/main" val="32280564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5CA955-65E0-4A5A-B910-BFA64F141B1D}" type="slidenum">
              <a:rPr lang="en-US" smtClean="0"/>
              <a:t>131</a:t>
            </a:fld>
            <a:endParaRPr lang="en-US"/>
          </a:p>
        </p:txBody>
      </p:sp>
    </p:spTree>
    <p:extLst>
      <p:ext uri="{BB962C8B-B14F-4D97-AF65-F5344CB8AC3E}">
        <p14:creationId xmlns:p14="http://schemas.microsoft.com/office/powerpoint/2010/main" val="367269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4B04A8-70AA-453D-850D-A7E1D2473E7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6405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76705-2A1B-647E-804B-8C5E58AE9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DB55B-EB41-1A51-9D5C-DF40AFE4B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4CBD03-0C2B-68DB-494E-AA5B72721E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C88565-F40E-BFB5-F0F4-CBFD1D7FF211}"/>
              </a:ext>
            </a:extLst>
          </p:cNvPr>
          <p:cNvSpPr>
            <a:spLocks noGrp="1"/>
          </p:cNvSpPr>
          <p:nvPr>
            <p:ph type="sldNum" sz="quarter" idx="5"/>
          </p:nvPr>
        </p:nvSpPr>
        <p:spPr/>
        <p:txBody>
          <a:bodyPr/>
          <a:lstStyle/>
          <a:p>
            <a:fld id="{EA5CA955-65E0-4A5A-B910-BFA64F141B1D}" type="slidenum">
              <a:rPr lang="en-US" smtClean="0"/>
              <a:t>14</a:t>
            </a:fld>
            <a:endParaRPr lang="en-US"/>
          </a:p>
        </p:txBody>
      </p:sp>
    </p:spTree>
    <p:extLst>
      <p:ext uri="{BB962C8B-B14F-4D97-AF65-F5344CB8AC3E}">
        <p14:creationId xmlns:p14="http://schemas.microsoft.com/office/powerpoint/2010/main" val="8629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https://www.storytellingwithdata.com/letspractice/downloads</a:t>
            </a:r>
          </a:p>
          <a:p>
            <a:endParaRPr lang="en-US" dirty="0"/>
          </a:p>
        </p:txBody>
      </p:sp>
      <p:sp>
        <p:nvSpPr>
          <p:cNvPr id="4" name="Slide Number Placeholder 3"/>
          <p:cNvSpPr>
            <a:spLocks noGrp="1"/>
          </p:cNvSpPr>
          <p:nvPr>
            <p:ph type="sldNum" sz="quarter" idx="5"/>
          </p:nvPr>
        </p:nvSpPr>
        <p:spPr/>
        <p:txBody>
          <a:bodyPr/>
          <a:lstStyle/>
          <a:p>
            <a:fld id="{4A4B04A8-70AA-453D-850D-A7E1D2473E7C}" type="slidenum">
              <a:rPr lang="en-US" smtClean="0"/>
              <a:t>16</a:t>
            </a:fld>
            <a:endParaRPr lang="en-US"/>
          </a:p>
        </p:txBody>
      </p:sp>
    </p:spTree>
    <p:extLst>
      <p:ext uri="{BB962C8B-B14F-4D97-AF65-F5344CB8AC3E}">
        <p14:creationId xmlns:p14="http://schemas.microsoft.com/office/powerpoint/2010/main" val="3911885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D8046F4-24F9-42E4-A4F5-047198CEDAD5}"/>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mn-lt"/>
                <a:ea typeface="+mn-ea"/>
                <a:cs typeface="+mn-cs"/>
              </a:defRPr>
            </a:lvl1pPr>
          </a:lstStyle>
          <a:p>
            <a:fld id="{0B21AF8E-D15D-465C-BA79-CC3F302F2B01}" type="slidenum">
              <a:rPr lang="en-US" smtClean="0"/>
              <a:pPr/>
              <a:t>‹#›</a:t>
            </a:fld>
            <a:endParaRPr lang="en-US" dirty="0"/>
          </a:p>
        </p:txBody>
      </p:sp>
      <p:sp>
        <p:nvSpPr>
          <p:cNvPr id="2" name="Rectangle 1">
            <a:extLst>
              <a:ext uri="{FF2B5EF4-FFF2-40B4-BE49-F238E27FC236}">
                <a16:creationId xmlns:a16="http://schemas.microsoft.com/office/drawing/2014/main" id="{9975D14A-35D7-4D8F-8026-A8189348FD3E}"/>
              </a:ext>
            </a:extLst>
          </p:cNvPr>
          <p:cNvSpPr/>
          <p:nvPr userDrawn="1"/>
        </p:nvSpPr>
        <p:spPr>
          <a:xfrm>
            <a:off x="0" y="0"/>
            <a:ext cx="12192000" cy="3041607"/>
          </a:xfrm>
          <a:prstGeom prst="rect">
            <a:avLst/>
          </a:prstGeom>
          <a:solidFill>
            <a:srgbClr val="C00000"/>
          </a:solidFill>
          <a:ln w="19050">
            <a:noFill/>
            <a:round/>
            <a:headEnd/>
            <a:tailEnd/>
          </a:ln>
          <a:effectLst/>
        </p:spPr>
        <p:txBody>
          <a:bodyPr wrap="none" anchor="ctr"/>
          <a:lstStyle/>
          <a:p>
            <a:pPr lvl="0"/>
            <a:endParaRPr lang="en-US" sz="1799" dirty="0">
              <a:solidFill>
                <a:schemeClr val="bg1"/>
              </a:solidFill>
            </a:endParaRPr>
          </a:p>
        </p:txBody>
      </p:sp>
      <p:sp>
        <p:nvSpPr>
          <p:cNvPr id="11" name="TextBox 10">
            <a:extLst>
              <a:ext uri="{FF2B5EF4-FFF2-40B4-BE49-F238E27FC236}">
                <a16:creationId xmlns:a16="http://schemas.microsoft.com/office/drawing/2014/main" id="{358C9A93-B7A5-426C-8337-AB236E317A8E}"/>
              </a:ext>
            </a:extLst>
          </p:cNvPr>
          <p:cNvSpPr txBox="1"/>
          <p:nvPr userDrawn="1"/>
        </p:nvSpPr>
        <p:spPr>
          <a:xfrm>
            <a:off x="751962" y="1972905"/>
            <a:ext cx="1746868" cy="195182"/>
          </a:xfrm>
          <a:prstGeom prst="rect">
            <a:avLst/>
          </a:prstGeom>
          <a:noFill/>
        </p:spPr>
        <p:txBody>
          <a:bodyPr wrap="square" lIns="0" tIns="36557" rIns="0" bIns="0" rtlCol="0">
            <a:spAutoFit/>
          </a:bodyPr>
          <a:lstStyle/>
          <a:p>
            <a:pPr marL="356438" indent="-356438">
              <a:lnSpc>
                <a:spcPct val="85000"/>
              </a:lnSpc>
              <a:spcAft>
                <a:spcPts val="600"/>
              </a:spcAft>
              <a:buClr>
                <a:schemeClr val="accent2"/>
              </a:buClr>
              <a:buSzPct val="70000"/>
              <a:buFont typeface="Arial" pitchFamily="34" charset="0"/>
              <a:buChar char="►"/>
            </a:pPr>
            <a:endParaRPr lang="en-US" sz="1199" dirty="0" err="1">
              <a:solidFill>
                <a:schemeClr val="bg1"/>
              </a:solidFill>
            </a:endParaRPr>
          </a:p>
        </p:txBody>
      </p:sp>
      <p:sp>
        <p:nvSpPr>
          <p:cNvPr id="12" name="Title 1">
            <a:extLst>
              <a:ext uri="{FF2B5EF4-FFF2-40B4-BE49-F238E27FC236}">
                <a16:creationId xmlns:a16="http://schemas.microsoft.com/office/drawing/2014/main" id="{1C55C5B0-9395-4ACA-B365-43AA47872CF8}"/>
              </a:ext>
            </a:extLst>
          </p:cNvPr>
          <p:cNvSpPr>
            <a:spLocks noGrp="1"/>
          </p:cNvSpPr>
          <p:nvPr>
            <p:ph type="ctrTitle"/>
          </p:nvPr>
        </p:nvSpPr>
        <p:spPr>
          <a:xfrm>
            <a:off x="442455" y="1271016"/>
            <a:ext cx="11307091" cy="985946"/>
          </a:xfrm>
        </p:spPr>
        <p:txBody>
          <a:bodyPr anchor="ctr">
            <a:normAutofit/>
          </a:bodyPr>
          <a:lstStyle>
            <a:lvl1pPr>
              <a:defRPr sz="3600" b="1">
                <a:solidFill>
                  <a:schemeClr val="bg1"/>
                </a:solidFill>
                <a:latin typeface="Aptos" panose="020B0004020202020204" pitchFamily="34" charset="0"/>
                <a:cs typeface="Arial" pitchFamily="34" charset="0"/>
              </a:defRPr>
            </a:lvl1pPr>
          </a:lstStyle>
          <a:p>
            <a:r>
              <a:rPr lang="en-US" dirty="0"/>
              <a:t>Click to edit Master title style</a:t>
            </a:r>
            <a:endParaRPr lang="en-GB" dirty="0"/>
          </a:p>
        </p:txBody>
      </p:sp>
      <p:sp>
        <p:nvSpPr>
          <p:cNvPr id="14" name="Subtitle 2">
            <a:extLst>
              <a:ext uri="{FF2B5EF4-FFF2-40B4-BE49-F238E27FC236}">
                <a16:creationId xmlns:a16="http://schemas.microsoft.com/office/drawing/2014/main" id="{6475C4A8-E0BF-48B7-9A45-0ED9B343A0BD}"/>
              </a:ext>
            </a:extLst>
          </p:cNvPr>
          <p:cNvSpPr>
            <a:spLocks noGrp="1"/>
          </p:cNvSpPr>
          <p:nvPr>
            <p:ph type="subTitle" idx="1"/>
          </p:nvPr>
        </p:nvSpPr>
        <p:spPr>
          <a:xfrm>
            <a:off x="442454" y="3724953"/>
            <a:ext cx="11307091" cy="2044911"/>
          </a:xfrm>
        </p:spPr>
        <p:txBody>
          <a:bodyPr>
            <a:normAutofit/>
          </a:bodyPr>
          <a:lstStyle>
            <a:lvl1pPr marL="0" indent="0" algn="l">
              <a:buNone/>
              <a:defRPr sz="1800" b="1">
                <a:solidFill>
                  <a:srgbClr val="404040"/>
                </a:solidFill>
                <a:latin typeface="Aptos" panose="020B0004020202020204" pitchFamily="34" charset="0"/>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sp>
        <p:nvSpPr>
          <p:cNvPr id="13" name="Text Placeholder 2">
            <a:extLst>
              <a:ext uri="{FF2B5EF4-FFF2-40B4-BE49-F238E27FC236}">
                <a16:creationId xmlns:a16="http://schemas.microsoft.com/office/drawing/2014/main" id="{C5412DED-1086-4223-A54E-1D34797BE411}"/>
              </a:ext>
            </a:extLst>
          </p:cNvPr>
          <p:cNvSpPr>
            <a:spLocks noGrp="1"/>
          </p:cNvSpPr>
          <p:nvPr>
            <p:ph type="body" idx="13"/>
          </p:nvPr>
        </p:nvSpPr>
        <p:spPr>
          <a:xfrm>
            <a:off x="442455" y="2349360"/>
            <a:ext cx="10515600" cy="511810"/>
          </a:xfrm>
        </p:spPr>
        <p:txBody>
          <a:bodyPr>
            <a:normAutofit/>
          </a:bodyPr>
          <a:lstStyle>
            <a:lvl1pPr marL="0" indent="0">
              <a:buNone/>
              <a:defRPr lang="en-US" sz="1800" b="1" dirty="0">
                <a:solidFill>
                  <a:schemeClr val="bg1"/>
                </a:solidFill>
                <a:latin typeface="Aptos" panose="020B00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4" name="Straight Connector 3">
            <a:extLst>
              <a:ext uri="{FF2B5EF4-FFF2-40B4-BE49-F238E27FC236}">
                <a16:creationId xmlns:a16="http://schemas.microsoft.com/office/drawing/2014/main" id="{A092C18A-7534-422C-8F7A-0AAA6501F2A8}"/>
              </a:ext>
            </a:extLst>
          </p:cNvPr>
          <p:cNvCxnSpPr/>
          <p:nvPr userDrawn="1"/>
        </p:nvCxnSpPr>
        <p:spPr>
          <a:xfrm>
            <a:off x="442455" y="2256962"/>
            <a:ext cx="1098754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569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D8046F4-24F9-42E4-A4F5-047198CEDAD5}"/>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Aptos" panose="020B0004020202020204" pitchFamily="34" charset="0"/>
                <a:ea typeface="+mn-ea"/>
                <a:cs typeface="+mn-cs"/>
              </a:defRPr>
            </a:lvl1pPr>
          </a:lstStyle>
          <a:p>
            <a:fld id="{0B21AF8E-D15D-465C-BA79-CC3F302F2B01}" type="slidenum">
              <a:rPr lang="en-US" smtClean="0"/>
              <a:pPr/>
              <a:t>‹#›</a:t>
            </a:fld>
            <a:endParaRPr lang="en-US" dirty="0"/>
          </a:p>
        </p:txBody>
      </p:sp>
      <p:sp>
        <p:nvSpPr>
          <p:cNvPr id="2" name="Rectangle 1">
            <a:extLst>
              <a:ext uri="{FF2B5EF4-FFF2-40B4-BE49-F238E27FC236}">
                <a16:creationId xmlns:a16="http://schemas.microsoft.com/office/drawing/2014/main" id="{9975D14A-35D7-4D8F-8026-A8189348FD3E}"/>
              </a:ext>
            </a:extLst>
          </p:cNvPr>
          <p:cNvSpPr/>
          <p:nvPr userDrawn="1"/>
        </p:nvSpPr>
        <p:spPr>
          <a:xfrm>
            <a:off x="0" y="0"/>
            <a:ext cx="12192000" cy="3041607"/>
          </a:xfrm>
          <a:prstGeom prst="rect">
            <a:avLst/>
          </a:prstGeom>
          <a:solidFill>
            <a:srgbClr val="FFD966"/>
          </a:solidFill>
          <a:ln w="19050">
            <a:noFill/>
            <a:round/>
            <a:headEnd/>
            <a:tailEnd/>
          </a:ln>
          <a:effectLst/>
        </p:spPr>
        <p:txBody>
          <a:bodyPr wrap="none" anchor="ctr"/>
          <a:lstStyle/>
          <a:p>
            <a:pPr lvl="0"/>
            <a:endParaRPr lang="en-US" sz="1799" dirty="0">
              <a:solidFill>
                <a:schemeClr val="bg1"/>
              </a:solidFill>
              <a:latin typeface="Aptos" panose="020B0004020202020204" pitchFamily="34" charset="0"/>
            </a:endParaRPr>
          </a:p>
        </p:txBody>
      </p:sp>
      <p:sp>
        <p:nvSpPr>
          <p:cNvPr id="11" name="TextBox 10">
            <a:extLst>
              <a:ext uri="{FF2B5EF4-FFF2-40B4-BE49-F238E27FC236}">
                <a16:creationId xmlns:a16="http://schemas.microsoft.com/office/drawing/2014/main" id="{358C9A93-B7A5-426C-8337-AB236E317A8E}"/>
              </a:ext>
            </a:extLst>
          </p:cNvPr>
          <p:cNvSpPr txBox="1"/>
          <p:nvPr userDrawn="1"/>
        </p:nvSpPr>
        <p:spPr>
          <a:xfrm>
            <a:off x="751962" y="1972905"/>
            <a:ext cx="1746868" cy="197151"/>
          </a:xfrm>
          <a:prstGeom prst="rect">
            <a:avLst/>
          </a:prstGeom>
          <a:noFill/>
        </p:spPr>
        <p:txBody>
          <a:bodyPr wrap="square" lIns="0" tIns="36557" rIns="0" bIns="0" rtlCol="0">
            <a:spAutoFit/>
          </a:bodyPr>
          <a:lstStyle/>
          <a:p>
            <a:pPr marL="356438" indent="-356438">
              <a:lnSpc>
                <a:spcPct val="85000"/>
              </a:lnSpc>
              <a:spcAft>
                <a:spcPts val="600"/>
              </a:spcAft>
              <a:buClr>
                <a:schemeClr val="accent2"/>
              </a:buClr>
              <a:buSzPct val="70000"/>
              <a:buFont typeface="Arial" pitchFamily="34" charset="0"/>
              <a:buChar char="►"/>
            </a:pPr>
            <a:endParaRPr lang="en-US" sz="1199" dirty="0" err="1">
              <a:solidFill>
                <a:schemeClr val="bg1"/>
              </a:solidFill>
              <a:latin typeface="Aptos" panose="020B0004020202020204" pitchFamily="34" charset="0"/>
            </a:endParaRPr>
          </a:p>
        </p:txBody>
      </p:sp>
      <p:sp>
        <p:nvSpPr>
          <p:cNvPr id="12" name="Title 1">
            <a:extLst>
              <a:ext uri="{FF2B5EF4-FFF2-40B4-BE49-F238E27FC236}">
                <a16:creationId xmlns:a16="http://schemas.microsoft.com/office/drawing/2014/main" id="{1C55C5B0-9395-4ACA-B365-43AA47872CF8}"/>
              </a:ext>
            </a:extLst>
          </p:cNvPr>
          <p:cNvSpPr>
            <a:spLocks noGrp="1"/>
          </p:cNvSpPr>
          <p:nvPr>
            <p:ph type="ctrTitle"/>
          </p:nvPr>
        </p:nvSpPr>
        <p:spPr>
          <a:xfrm>
            <a:off x="442455" y="1271016"/>
            <a:ext cx="11307091" cy="985946"/>
          </a:xfrm>
        </p:spPr>
        <p:txBody>
          <a:bodyPr anchor="ctr">
            <a:normAutofit/>
          </a:bodyPr>
          <a:lstStyle>
            <a:lvl1pPr>
              <a:defRPr sz="3600" b="1">
                <a:solidFill>
                  <a:srgbClr val="37474F"/>
                </a:solidFill>
                <a:latin typeface="Aptos" panose="020B0004020202020204" pitchFamily="34" charset="0"/>
                <a:cs typeface="Arial" pitchFamily="34" charset="0"/>
              </a:defRPr>
            </a:lvl1pPr>
          </a:lstStyle>
          <a:p>
            <a:r>
              <a:rPr lang="en-US" dirty="0"/>
              <a:t>Click to edit Master title style</a:t>
            </a:r>
            <a:endParaRPr lang="en-GB" dirty="0"/>
          </a:p>
        </p:txBody>
      </p:sp>
      <p:sp>
        <p:nvSpPr>
          <p:cNvPr id="14" name="Subtitle 2">
            <a:extLst>
              <a:ext uri="{FF2B5EF4-FFF2-40B4-BE49-F238E27FC236}">
                <a16:creationId xmlns:a16="http://schemas.microsoft.com/office/drawing/2014/main" id="{6475C4A8-E0BF-48B7-9A45-0ED9B343A0BD}"/>
              </a:ext>
            </a:extLst>
          </p:cNvPr>
          <p:cNvSpPr>
            <a:spLocks noGrp="1"/>
          </p:cNvSpPr>
          <p:nvPr>
            <p:ph type="subTitle" idx="1"/>
          </p:nvPr>
        </p:nvSpPr>
        <p:spPr>
          <a:xfrm>
            <a:off x="442454" y="3724953"/>
            <a:ext cx="11307091" cy="2044911"/>
          </a:xfrm>
        </p:spPr>
        <p:txBody>
          <a:bodyPr>
            <a:normAutofit/>
          </a:bodyPr>
          <a:lstStyle>
            <a:lvl1pPr marL="0" indent="0" algn="l">
              <a:buNone/>
              <a:defRPr sz="1800" b="1">
                <a:solidFill>
                  <a:srgbClr val="404040"/>
                </a:solidFill>
                <a:latin typeface="Aptos" panose="020B0004020202020204" pitchFamily="34" charset="0"/>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sp>
        <p:nvSpPr>
          <p:cNvPr id="13" name="Text Placeholder 2">
            <a:extLst>
              <a:ext uri="{FF2B5EF4-FFF2-40B4-BE49-F238E27FC236}">
                <a16:creationId xmlns:a16="http://schemas.microsoft.com/office/drawing/2014/main" id="{C5412DED-1086-4223-A54E-1D34797BE411}"/>
              </a:ext>
            </a:extLst>
          </p:cNvPr>
          <p:cNvSpPr>
            <a:spLocks noGrp="1"/>
          </p:cNvSpPr>
          <p:nvPr>
            <p:ph type="body" idx="13"/>
          </p:nvPr>
        </p:nvSpPr>
        <p:spPr>
          <a:xfrm>
            <a:off x="442455" y="2349360"/>
            <a:ext cx="10515600" cy="511810"/>
          </a:xfrm>
        </p:spPr>
        <p:txBody>
          <a:bodyPr>
            <a:normAutofit/>
          </a:bodyPr>
          <a:lstStyle>
            <a:lvl1pPr marL="0" indent="0">
              <a:buNone/>
              <a:defRPr lang="en-US" sz="1800" b="1" dirty="0">
                <a:solidFill>
                  <a:srgbClr val="37474F"/>
                </a:solidFill>
                <a:latin typeface="Aptos" panose="020B00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4" name="Straight Connector 3">
            <a:extLst>
              <a:ext uri="{FF2B5EF4-FFF2-40B4-BE49-F238E27FC236}">
                <a16:creationId xmlns:a16="http://schemas.microsoft.com/office/drawing/2014/main" id="{A092C18A-7534-422C-8F7A-0AAA6501F2A8}"/>
              </a:ext>
            </a:extLst>
          </p:cNvPr>
          <p:cNvCxnSpPr/>
          <p:nvPr userDrawn="1"/>
        </p:nvCxnSpPr>
        <p:spPr>
          <a:xfrm>
            <a:off x="442455" y="2256962"/>
            <a:ext cx="1098754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477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1"/>
            <a:ext cx="10972800" cy="615925"/>
          </a:xfrm>
        </p:spPr>
        <p:txBody>
          <a:bodyPr anchor="ctr">
            <a:noAutofit/>
          </a:bodyPr>
          <a:lstStyle>
            <a:lvl1pPr algn="l" defTabSz="914400" rtl="0" eaLnBrk="1" latinLnBrk="0" hangingPunct="1">
              <a:lnSpc>
                <a:spcPct val="90000"/>
              </a:lnSpc>
              <a:spcBef>
                <a:spcPct val="0"/>
              </a:spcBef>
              <a:buNone/>
              <a:defRPr lang="en-GB" sz="2800" b="1" kern="1200" dirty="0">
                <a:solidFill>
                  <a:schemeClr val="tx1"/>
                </a:solidFill>
                <a:latin typeface="Aptos" panose="020B0004020202020204" pitchFamily="34" charset="0"/>
                <a:ea typeface="+mj-ea"/>
                <a:cs typeface="+mj-cs"/>
              </a:defRPr>
            </a:lvl1pPr>
          </a:lstStyle>
          <a:p>
            <a:r>
              <a:rPr lang="en-US" dirty="0"/>
              <a:t>Click to edit Master title style</a:t>
            </a:r>
            <a:endParaRPr lang="en-GB" dirty="0"/>
          </a:p>
        </p:txBody>
      </p:sp>
      <p:sp>
        <p:nvSpPr>
          <p:cNvPr id="7" name="Line 10"/>
          <p:cNvSpPr>
            <a:spLocks noChangeShapeType="1"/>
          </p:cNvSpPr>
          <p:nvPr userDrawn="1"/>
        </p:nvSpPr>
        <p:spPr bwMode="auto">
          <a:xfrm>
            <a:off x="609601" y="879408"/>
            <a:ext cx="10972800" cy="0"/>
          </a:xfrm>
          <a:prstGeom prst="line">
            <a:avLst/>
          </a:prstGeom>
          <a:noFill/>
          <a:ln w="19050">
            <a:solidFill>
              <a:srgbClr val="37474F"/>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Aptos" panose="020B0004020202020204" pitchFamily="34" charset="0"/>
            </a:endParaRPr>
          </a:p>
        </p:txBody>
      </p:sp>
      <p:sp>
        <p:nvSpPr>
          <p:cNvPr id="8"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latin typeface="Aptos" panose="020B0004020202020204" pitchFamily="34" charset="0"/>
            </a:endParaRPr>
          </a:p>
        </p:txBody>
      </p:sp>
      <p:sp>
        <p:nvSpPr>
          <p:cNvPr id="5" name="Slide Number Placeholder 5">
            <a:extLst>
              <a:ext uri="{FF2B5EF4-FFF2-40B4-BE49-F238E27FC236}">
                <a16:creationId xmlns:a16="http://schemas.microsoft.com/office/drawing/2014/main" id="{216A27AF-ABA1-4BD6-8B1D-21F7A03A427D}"/>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Aptos" panose="020B0004020202020204" pitchFamily="34" charset="0"/>
                <a:ea typeface="+mn-ea"/>
                <a:cs typeface="+mn-cs"/>
              </a:defRPr>
            </a:lvl1pPr>
          </a:lstStyle>
          <a:p>
            <a:fld id="{0B21AF8E-D15D-465C-BA79-CC3F302F2B01}" type="slidenum">
              <a:rPr lang="en-US" smtClean="0"/>
              <a:pPr/>
              <a:t>‹#›</a:t>
            </a:fld>
            <a:endParaRPr lang="en-US" dirty="0"/>
          </a:p>
        </p:txBody>
      </p:sp>
      <p:sp>
        <p:nvSpPr>
          <p:cNvPr id="4" name="Footer Placeholder 4">
            <a:extLst>
              <a:ext uri="{FF2B5EF4-FFF2-40B4-BE49-F238E27FC236}">
                <a16:creationId xmlns:a16="http://schemas.microsoft.com/office/drawing/2014/main" id="{02EF1CE3-6BB4-F843-4949-E8152F8DCBBA}"/>
              </a:ext>
            </a:extLst>
          </p:cNvPr>
          <p:cNvSpPr>
            <a:spLocks noGrp="1"/>
          </p:cNvSpPr>
          <p:nvPr>
            <p:ph type="ftr" sz="quarter" idx="3"/>
          </p:nvPr>
        </p:nvSpPr>
        <p:spPr>
          <a:xfrm>
            <a:off x="4038600" y="6471825"/>
            <a:ext cx="4114800" cy="249650"/>
          </a:xfrm>
          <a:prstGeom prst="rect">
            <a:avLst/>
          </a:prstGeom>
        </p:spPr>
        <p:txBody>
          <a:bodyPr vert="horz" lIns="91440" tIns="45720" rIns="91440" bIns="45720" rtlCol="0" anchor="ctr"/>
          <a:lstStyle>
            <a:lvl1pPr algn="ctr">
              <a:defRPr sz="1200">
                <a:solidFill>
                  <a:schemeClr val="tx1">
                    <a:tint val="75000"/>
                  </a:schemeClr>
                </a:solidFill>
                <a:latin typeface="Aptos" panose="020B0004020202020204" pitchFamily="34" charset="0"/>
              </a:defRPr>
            </a:lvl1pPr>
          </a:lstStyle>
          <a:p>
            <a:r>
              <a:rPr lang="en-US"/>
              <a:t>(c) Yoda Learning Solutions</a:t>
            </a:r>
            <a:endParaRPr lang="en-US" dirty="0"/>
          </a:p>
        </p:txBody>
      </p:sp>
    </p:spTree>
    <p:extLst>
      <p:ext uri="{BB962C8B-B14F-4D97-AF65-F5344CB8AC3E}">
        <p14:creationId xmlns:p14="http://schemas.microsoft.com/office/powerpoint/2010/main" val="794950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6A39D3B-42A7-1F5B-C79A-707E5D69C496}"/>
              </a:ext>
            </a:extLst>
          </p:cNvPr>
          <p:cNvSpPr>
            <a:spLocks noGrp="1"/>
          </p:cNvSpPr>
          <p:nvPr>
            <p:ph type="ftr" sz="quarter" idx="3"/>
          </p:nvPr>
        </p:nvSpPr>
        <p:spPr>
          <a:xfrm>
            <a:off x="4038600" y="6471825"/>
            <a:ext cx="4114800" cy="249650"/>
          </a:xfrm>
          <a:prstGeom prst="rect">
            <a:avLst/>
          </a:prstGeom>
        </p:spPr>
        <p:txBody>
          <a:bodyPr vert="horz" lIns="91440" tIns="45720" rIns="91440" bIns="45720" rtlCol="0" anchor="ctr"/>
          <a:lstStyle>
            <a:lvl1pPr algn="ctr">
              <a:defRPr sz="1200">
                <a:solidFill>
                  <a:schemeClr val="tx1">
                    <a:tint val="75000"/>
                  </a:schemeClr>
                </a:solidFill>
                <a:latin typeface="Aptos" panose="020B0004020202020204" pitchFamily="34" charset="0"/>
              </a:defRPr>
            </a:lvl1pPr>
          </a:lstStyle>
          <a:p>
            <a:r>
              <a:rPr lang="en-US"/>
              <a:t>(c) Yoda Learning Solutions</a:t>
            </a:r>
            <a:endParaRPr lang="en-US" dirty="0"/>
          </a:p>
        </p:txBody>
      </p:sp>
      <p:sp>
        <p:nvSpPr>
          <p:cNvPr id="6" name="Slide Number Placeholder 5">
            <a:extLst>
              <a:ext uri="{FF2B5EF4-FFF2-40B4-BE49-F238E27FC236}">
                <a16:creationId xmlns:a16="http://schemas.microsoft.com/office/drawing/2014/main" id="{4F720B67-38E1-E436-4B64-C96195332DA6}"/>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Aptos" panose="020B0004020202020204" pitchFamily="34" charset="0"/>
                <a:ea typeface="+mn-ea"/>
                <a:cs typeface="+mn-cs"/>
              </a:defRPr>
            </a:lvl1pPr>
          </a:lstStyle>
          <a:p>
            <a:fld id="{0B21AF8E-D15D-465C-BA79-CC3F302F2B01}" type="slidenum">
              <a:rPr lang="en-US" smtClean="0"/>
              <a:pPr/>
              <a:t>‹#›</a:t>
            </a:fld>
            <a:endParaRPr lang="en-US" dirty="0"/>
          </a:p>
        </p:txBody>
      </p:sp>
    </p:spTree>
    <p:extLst>
      <p:ext uri="{BB962C8B-B14F-4D97-AF65-F5344CB8AC3E}">
        <p14:creationId xmlns:p14="http://schemas.microsoft.com/office/powerpoint/2010/main" val="3396717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791D-0A2B-43D9-92DD-EC13725CCCE5}"/>
              </a:ext>
            </a:extLst>
          </p:cNvPr>
          <p:cNvSpPr>
            <a:spLocks noGrp="1"/>
          </p:cNvSpPr>
          <p:nvPr>
            <p:ph type="title"/>
          </p:nvPr>
        </p:nvSpPr>
        <p:spPr>
          <a:xfrm>
            <a:off x="838200" y="124780"/>
            <a:ext cx="10515600" cy="728657"/>
          </a:xfrm>
        </p:spPr>
        <p:txBody>
          <a:bodyPr>
            <a:noAutofit/>
          </a:bodyPr>
          <a:lstStyle>
            <a:lvl1pPr>
              <a:defRPr sz="3200" b="1">
                <a:latin typeface="Aptos" panose="020B0004020202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E1758AFB-BE4C-4911-85A6-ADE796E0259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F65C135-D833-4A02-B5C2-2F5F10F7261B}"/>
              </a:ext>
            </a:extLst>
          </p:cNvPr>
          <p:cNvSpPr>
            <a:spLocks noGrp="1"/>
          </p:cNvSpPr>
          <p:nvPr>
            <p:ph type="ftr" sz="quarter" idx="11"/>
          </p:nvPr>
        </p:nvSpPr>
        <p:spPr/>
        <p:txBody>
          <a:bodyPr/>
          <a:lstStyle/>
          <a:p>
            <a:r>
              <a:rPr lang="en-US"/>
              <a:t>(c) Yoda Learning</a:t>
            </a:r>
          </a:p>
        </p:txBody>
      </p:sp>
      <p:sp>
        <p:nvSpPr>
          <p:cNvPr id="5" name="Slide Number Placeholder 4">
            <a:extLst>
              <a:ext uri="{FF2B5EF4-FFF2-40B4-BE49-F238E27FC236}">
                <a16:creationId xmlns:a16="http://schemas.microsoft.com/office/drawing/2014/main" id="{288F49B7-16E7-4E48-8E72-F35A02DBB3BF}"/>
              </a:ext>
            </a:extLst>
          </p:cNvPr>
          <p:cNvSpPr>
            <a:spLocks noGrp="1"/>
          </p:cNvSpPr>
          <p:nvPr>
            <p:ph type="sldNum" sz="quarter" idx="12"/>
          </p:nvPr>
        </p:nvSpPr>
        <p:spPr/>
        <p:txBody>
          <a:bodyPr/>
          <a:lstStyle/>
          <a:p>
            <a:fld id="{FFD9964A-91AC-4440-9B5B-183959FD4309}" type="slidenum">
              <a:rPr lang="en-US" smtClean="0"/>
              <a:t>‹#›</a:t>
            </a:fld>
            <a:endParaRPr lang="en-US"/>
          </a:p>
        </p:txBody>
      </p:sp>
      <p:grpSp>
        <p:nvGrpSpPr>
          <p:cNvPr id="6" name="Group 5">
            <a:extLst>
              <a:ext uri="{FF2B5EF4-FFF2-40B4-BE49-F238E27FC236}">
                <a16:creationId xmlns:a16="http://schemas.microsoft.com/office/drawing/2014/main" id="{B4F00658-8F39-46E8-B7E9-55C91EA78C67}"/>
              </a:ext>
            </a:extLst>
          </p:cNvPr>
          <p:cNvGrpSpPr/>
          <p:nvPr userDrawn="1"/>
        </p:nvGrpSpPr>
        <p:grpSpPr>
          <a:xfrm>
            <a:off x="11653013" y="124780"/>
            <a:ext cx="408533" cy="267619"/>
            <a:chOff x="10738104" y="225092"/>
            <a:chExt cx="408533" cy="267619"/>
          </a:xfrm>
        </p:grpSpPr>
        <p:pic>
          <p:nvPicPr>
            <p:cNvPr id="7" name="Picture 6" descr="Logo&#10;&#10;Description automatically generated">
              <a:extLst>
                <a:ext uri="{FF2B5EF4-FFF2-40B4-BE49-F238E27FC236}">
                  <a16:creationId xmlns:a16="http://schemas.microsoft.com/office/drawing/2014/main" id="{502D8E6E-9369-4B0F-8156-DF886074933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774993" y="267324"/>
              <a:ext cx="334754" cy="190774"/>
            </a:xfrm>
            <a:prstGeom prst="rect">
              <a:avLst/>
            </a:prstGeom>
          </p:spPr>
        </p:pic>
        <p:sp>
          <p:nvSpPr>
            <p:cNvPr id="8" name="Rectangle: Rounded Corners 7">
              <a:extLst>
                <a:ext uri="{FF2B5EF4-FFF2-40B4-BE49-F238E27FC236}">
                  <a16:creationId xmlns:a16="http://schemas.microsoft.com/office/drawing/2014/main" id="{AEA62D33-8610-44AC-88DC-62000C7ED166}"/>
                </a:ext>
              </a:extLst>
            </p:cNvPr>
            <p:cNvSpPr/>
            <p:nvPr/>
          </p:nvSpPr>
          <p:spPr>
            <a:xfrm>
              <a:off x="10738104" y="225092"/>
              <a:ext cx="408533" cy="267619"/>
            </a:xfrm>
            <a:prstGeom prst="roundRect">
              <a:avLst>
                <a:gd name="adj" fmla="val 7770"/>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cxnSp>
        <p:nvCxnSpPr>
          <p:cNvPr id="10" name="Straight Connector 9">
            <a:extLst>
              <a:ext uri="{FF2B5EF4-FFF2-40B4-BE49-F238E27FC236}">
                <a16:creationId xmlns:a16="http://schemas.microsoft.com/office/drawing/2014/main" id="{A474C375-8072-40F6-898D-B557D6F56128}"/>
              </a:ext>
            </a:extLst>
          </p:cNvPr>
          <p:cNvCxnSpPr/>
          <p:nvPr userDrawn="1"/>
        </p:nvCxnSpPr>
        <p:spPr>
          <a:xfrm>
            <a:off x="838200" y="967664"/>
            <a:ext cx="10515600" cy="0"/>
          </a:xfrm>
          <a:prstGeom prst="line">
            <a:avLst/>
          </a:prstGeom>
          <a:ln w="19050">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891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grpSp>
        <p:nvGrpSpPr>
          <p:cNvPr id="10" name="Google Shape;10;p2"/>
          <p:cNvGrpSpPr/>
          <p:nvPr/>
        </p:nvGrpSpPr>
        <p:grpSpPr>
          <a:xfrm>
            <a:off x="5800373" y="3807169"/>
            <a:ext cx="591452" cy="140843"/>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 name="Google Shape;14;p2"/>
          <p:cNvSpPr txBox="1">
            <a:spLocks noGrp="1"/>
          </p:cNvSpPr>
          <p:nvPr>
            <p:ph type="ctrTitle"/>
          </p:nvPr>
        </p:nvSpPr>
        <p:spPr>
          <a:xfrm>
            <a:off x="895011" y="1321067"/>
            <a:ext cx="10402000" cy="230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dirty="0"/>
          </a:p>
        </p:txBody>
      </p:sp>
      <p:sp>
        <p:nvSpPr>
          <p:cNvPr id="15" name="Google Shape;15;p2"/>
          <p:cNvSpPr txBox="1">
            <a:spLocks noGrp="1"/>
          </p:cNvSpPr>
          <p:nvPr>
            <p:ph type="subTitle" idx="1"/>
          </p:nvPr>
        </p:nvSpPr>
        <p:spPr>
          <a:xfrm>
            <a:off x="895000" y="4233168"/>
            <a:ext cx="104020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atin typeface="Aptos" panose="020B0004020202020204" pitchFamily="34" charset="0"/>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sp>
        <p:nvSpPr>
          <p:cNvPr id="16" name="Google Shape;16;p2"/>
          <p:cNvSpPr txBox="1">
            <a:spLocks noGrp="1"/>
          </p:cNvSpPr>
          <p:nvPr>
            <p:ph type="sldNum" idx="12"/>
          </p:nvPr>
        </p:nvSpPr>
        <p:spPr>
          <a:xfrm>
            <a:off x="8580167" y="6241333"/>
            <a:ext cx="3471600" cy="524800"/>
          </a:xfrm>
          <a:prstGeom prst="rect">
            <a:avLst/>
          </a:prstGeom>
        </p:spPr>
        <p:txBody>
          <a:bodyPr spcFirstLastPara="1" wrap="square" lIns="91425" tIns="91425" rIns="91425" bIns="91425" anchor="ctr" anchorCtr="0">
            <a:noAutofit/>
          </a:bodyPr>
          <a:lstStyle>
            <a:lvl1pPr lvl="0" algn="r" rtl="0">
              <a:buNone/>
              <a:defRPr sz="1067" u="sng">
                <a:solidFill>
                  <a:schemeClr val="dk1"/>
                </a:solidFill>
                <a:latin typeface="Arial" panose="020B0604020202020204" pitchFamily="34" charset="0"/>
                <a:ea typeface="Arial" panose="020B0604020202020204" pitchFamily="34" charset="0"/>
                <a:cs typeface="Arial" panose="020B0604020202020204" pitchFamily="34" charset="0"/>
                <a:sym typeface="Poppins"/>
                <a:hlinkClick r:id="" action="ppaction://noaction"/>
              </a:defRPr>
            </a:lvl1pPr>
            <a:lvl2pPr lvl="1" algn="r" rtl="0">
              <a:buNone/>
              <a:defRPr sz="1067" u="sng">
                <a:solidFill>
                  <a:schemeClr val="dk1"/>
                </a:solidFill>
                <a:latin typeface="Poppins"/>
                <a:ea typeface="Poppins"/>
                <a:cs typeface="Poppins"/>
                <a:sym typeface="Poppins"/>
                <a:hlinkClick r:id="" action="ppaction://noaction"/>
              </a:defRPr>
            </a:lvl2pPr>
            <a:lvl3pPr lvl="2" algn="r" rtl="0">
              <a:buNone/>
              <a:defRPr sz="1067" u="sng">
                <a:solidFill>
                  <a:schemeClr val="dk1"/>
                </a:solidFill>
                <a:latin typeface="Poppins"/>
                <a:ea typeface="Poppins"/>
                <a:cs typeface="Poppins"/>
                <a:sym typeface="Poppins"/>
                <a:hlinkClick r:id="" action="ppaction://noaction"/>
              </a:defRPr>
            </a:lvl3pPr>
            <a:lvl4pPr lvl="3" algn="r" rtl="0">
              <a:buNone/>
              <a:defRPr sz="1067" u="sng">
                <a:solidFill>
                  <a:schemeClr val="dk1"/>
                </a:solidFill>
                <a:latin typeface="Poppins"/>
                <a:ea typeface="Poppins"/>
                <a:cs typeface="Poppins"/>
                <a:sym typeface="Poppins"/>
                <a:hlinkClick r:id="" action="ppaction://noaction"/>
              </a:defRPr>
            </a:lvl4pPr>
            <a:lvl5pPr lvl="4" algn="r" rtl="0">
              <a:buNone/>
              <a:defRPr sz="1067" u="sng">
                <a:solidFill>
                  <a:schemeClr val="dk1"/>
                </a:solidFill>
                <a:latin typeface="Poppins"/>
                <a:ea typeface="Poppins"/>
                <a:cs typeface="Poppins"/>
                <a:sym typeface="Poppins"/>
                <a:hlinkClick r:id="" action="ppaction://noaction"/>
              </a:defRPr>
            </a:lvl5pPr>
            <a:lvl6pPr lvl="5" algn="r" rtl="0">
              <a:buNone/>
              <a:defRPr sz="1067" u="sng">
                <a:solidFill>
                  <a:schemeClr val="dk1"/>
                </a:solidFill>
                <a:latin typeface="Poppins"/>
                <a:ea typeface="Poppins"/>
                <a:cs typeface="Poppins"/>
                <a:sym typeface="Poppins"/>
                <a:hlinkClick r:id="" action="ppaction://noaction"/>
              </a:defRPr>
            </a:lvl6pPr>
            <a:lvl7pPr lvl="6" algn="r" rtl="0">
              <a:buNone/>
              <a:defRPr sz="1067" u="sng">
                <a:solidFill>
                  <a:schemeClr val="dk1"/>
                </a:solidFill>
                <a:latin typeface="Poppins"/>
                <a:ea typeface="Poppins"/>
                <a:cs typeface="Poppins"/>
                <a:sym typeface="Poppins"/>
                <a:hlinkClick r:id="" action="ppaction://noaction"/>
              </a:defRPr>
            </a:lvl7pPr>
            <a:lvl8pPr lvl="7" algn="r" rtl="0">
              <a:buNone/>
              <a:defRPr sz="1067" u="sng">
                <a:solidFill>
                  <a:schemeClr val="dk1"/>
                </a:solidFill>
                <a:latin typeface="Poppins"/>
                <a:ea typeface="Poppins"/>
                <a:cs typeface="Poppins"/>
                <a:sym typeface="Poppins"/>
                <a:hlinkClick r:id="" action="ppaction://noaction"/>
              </a:defRPr>
            </a:lvl8pPr>
            <a:lvl9pPr lvl="8" algn="r" rtl="0">
              <a:buNone/>
              <a:defRPr sz="1067" u="sng">
                <a:solidFill>
                  <a:schemeClr val="dk1"/>
                </a:solidFill>
                <a:latin typeface="Poppins"/>
                <a:ea typeface="Poppins"/>
                <a:cs typeface="Poppins"/>
                <a:sym typeface="Poppins"/>
                <a:hlinkClick r:id="" action="ppaction://noaction"/>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210291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hasCustomPrompt="1"/>
          </p:nvPr>
        </p:nvSpPr>
        <p:spPr>
          <a:xfrm>
            <a:off x="895000" y="2855000"/>
            <a:ext cx="10469600" cy="1148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7200" b="1" dirty="0">
                <a:latin typeface="Aptos" panose="020B0004020202020204" pitchFamily="34" charset="0"/>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IN" dirty="0"/>
              <a:t>SCQA</a:t>
            </a:r>
            <a:endParaRPr dirty="0"/>
          </a:p>
        </p:txBody>
      </p:sp>
      <p:sp>
        <p:nvSpPr>
          <p:cNvPr id="19" name="Google Shape;19;p3"/>
          <p:cNvSpPr txBox="1">
            <a:spLocks noGrp="1"/>
          </p:cNvSpPr>
          <p:nvPr>
            <p:ph type="sldNum" idx="12"/>
          </p:nvPr>
        </p:nvSpPr>
        <p:spPr>
          <a:xfrm>
            <a:off x="8580167" y="6241333"/>
            <a:ext cx="3471600" cy="524800"/>
          </a:xfrm>
          <a:prstGeom prst="rect">
            <a:avLst/>
          </a:prstGeom>
        </p:spPr>
        <p:txBody>
          <a:bodyPr spcFirstLastPara="1" wrap="square" lIns="91425" tIns="91425" rIns="91425" bIns="91425" anchor="ctr" anchorCtr="0">
            <a:noAutofit/>
          </a:bodyPr>
          <a:lstStyle>
            <a:lvl1pPr lvl="0" algn="r" rtl="0">
              <a:buNone/>
              <a:defRPr sz="1067" u="sng">
                <a:solidFill>
                  <a:schemeClr val="dk1"/>
                </a:solidFill>
                <a:latin typeface="Arial" panose="020B0604020202020204" pitchFamily="34" charset="0"/>
                <a:ea typeface="Arial" panose="020B0604020202020204" pitchFamily="34" charset="0"/>
                <a:cs typeface="Arial" panose="020B0604020202020204" pitchFamily="34" charset="0"/>
                <a:sym typeface="Poppins"/>
                <a:hlinkClick r:id="" action="ppaction://noaction"/>
              </a:defRPr>
            </a:lvl1pPr>
            <a:lvl2pPr lvl="1" algn="r" rtl="0">
              <a:buNone/>
              <a:defRPr sz="1067" u="sng">
                <a:solidFill>
                  <a:schemeClr val="dk1"/>
                </a:solidFill>
                <a:latin typeface="Poppins"/>
                <a:ea typeface="Poppins"/>
                <a:cs typeface="Poppins"/>
                <a:sym typeface="Poppins"/>
                <a:hlinkClick r:id="" action="ppaction://noaction"/>
              </a:defRPr>
            </a:lvl2pPr>
            <a:lvl3pPr lvl="2" algn="r" rtl="0">
              <a:buNone/>
              <a:defRPr sz="1067" u="sng">
                <a:solidFill>
                  <a:schemeClr val="dk1"/>
                </a:solidFill>
                <a:latin typeface="Poppins"/>
                <a:ea typeface="Poppins"/>
                <a:cs typeface="Poppins"/>
                <a:sym typeface="Poppins"/>
                <a:hlinkClick r:id="" action="ppaction://noaction"/>
              </a:defRPr>
            </a:lvl3pPr>
            <a:lvl4pPr lvl="3" algn="r" rtl="0">
              <a:buNone/>
              <a:defRPr sz="1067" u="sng">
                <a:solidFill>
                  <a:schemeClr val="dk1"/>
                </a:solidFill>
                <a:latin typeface="Poppins"/>
                <a:ea typeface="Poppins"/>
                <a:cs typeface="Poppins"/>
                <a:sym typeface="Poppins"/>
                <a:hlinkClick r:id="" action="ppaction://noaction"/>
              </a:defRPr>
            </a:lvl4pPr>
            <a:lvl5pPr lvl="4" algn="r" rtl="0">
              <a:buNone/>
              <a:defRPr sz="1067" u="sng">
                <a:solidFill>
                  <a:schemeClr val="dk1"/>
                </a:solidFill>
                <a:latin typeface="Poppins"/>
                <a:ea typeface="Poppins"/>
                <a:cs typeface="Poppins"/>
                <a:sym typeface="Poppins"/>
                <a:hlinkClick r:id="" action="ppaction://noaction"/>
              </a:defRPr>
            </a:lvl5pPr>
            <a:lvl6pPr lvl="5" algn="r" rtl="0">
              <a:buNone/>
              <a:defRPr sz="1067" u="sng">
                <a:solidFill>
                  <a:schemeClr val="dk1"/>
                </a:solidFill>
                <a:latin typeface="Poppins"/>
                <a:ea typeface="Poppins"/>
                <a:cs typeface="Poppins"/>
                <a:sym typeface="Poppins"/>
                <a:hlinkClick r:id="" action="ppaction://noaction"/>
              </a:defRPr>
            </a:lvl6pPr>
            <a:lvl7pPr lvl="6" algn="r" rtl="0">
              <a:buNone/>
              <a:defRPr sz="1067" u="sng">
                <a:solidFill>
                  <a:schemeClr val="dk1"/>
                </a:solidFill>
                <a:latin typeface="Poppins"/>
                <a:ea typeface="Poppins"/>
                <a:cs typeface="Poppins"/>
                <a:sym typeface="Poppins"/>
                <a:hlinkClick r:id="" action="ppaction://noaction"/>
              </a:defRPr>
            </a:lvl7pPr>
            <a:lvl8pPr lvl="7" algn="r" rtl="0">
              <a:buNone/>
              <a:defRPr sz="1067" u="sng">
                <a:solidFill>
                  <a:schemeClr val="dk1"/>
                </a:solidFill>
                <a:latin typeface="Poppins"/>
                <a:ea typeface="Poppins"/>
                <a:cs typeface="Poppins"/>
                <a:sym typeface="Poppins"/>
                <a:hlinkClick r:id="" action="ppaction://noaction"/>
              </a:defRPr>
            </a:lvl8pPr>
            <a:lvl9pPr lvl="8" algn="r" rtl="0">
              <a:buNone/>
              <a:defRPr sz="1067" u="sng">
                <a:solidFill>
                  <a:schemeClr val="dk1"/>
                </a:solidFill>
                <a:latin typeface="Poppins"/>
                <a:ea typeface="Poppins"/>
                <a:cs typeface="Poppins"/>
                <a:sym typeface="Poppins"/>
                <a:hlinkClick r:id="" action="ppaction://noaction"/>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016681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 and body 1">
    <p:bg>
      <p:bgPr>
        <a:solidFill>
          <a:srgbClr val="D9D9D9"/>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3877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26" name="Google Shape;26;p5"/>
          <p:cNvSpPr txBox="1">
            <a:spLocks noGrp="1"/>
          </p:cNvSpPr>
          <p:nvPr>
            <p:ph type="body" idx="1"/>
          </p:nvPr>
        </p:nvSpPr>
        <p:spPr>
          <a:xfrm>
            <a:off x="415600" y="1521551"/>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lt1"/>
              </a:buClr>
              <a:buSzPts val="1800"/>
              <a:buChar char="●"/>
              <a:defRPr>
                <a:solidFill>
                  <a:schemeClr val="lt1"/>
                </a:solidFill>
                <a:latin typeface="Aptos" panose="020B0004020202020204" pitchFamily="34" charset="0"/>
              </a:defRPr>
            </a:lvl1pPr>
            <a:lvl2pPr marL="1219170" lvl="1" indent="-423323" rtl="0">
              <a:spcBef>
                <a:spcPts val="0"/>
              </a:spcBef>
              <a:spcAft>
                <a:spcPts val="0"/>
              </a:spcAft>
              <a:buClr>
                <a:schemeClr val="lt1"/>
              </a:buClr>
              <a:buSzPts val="1400"/>
              <a:buChar char="○"/>
              <a:defRPr>
                <a:solidFill>
                  <a:schemeClr val="lt1"/>
                </a:solidFill>
              </a:defRPr>
            </a:lvl2pPr>
            <a:lvl3pPr marL="1828754" lvl="2" indent="-423323" rtl="0">
              <a:spcBef>
                <a:spcPts val="0"/>
              </a:spcBef>
              <a:spcAft>
                <a:spcPts val="0"/>
              </a:spcAft>
              <a:buClr>
                <a:schemeClr val="lt1"/>
              </a:buClr>
              <a:buSzPts val="1400"/>
              <a:buChar char="■"/>
              <a:defRPr>
                <a:solidFill>
                  <a:schemeClr val="lt1"/>
                </a:solidFill>
              </a:defRPr>
            </a:lvl3pPr>
            <a:lvl4pPr marL="2438339" lvl="3" indent="-423323" rtl="0">
              <a:spcBef>
                <a:spcPts val="0"/>
              </a:spcBef>
              <a:spcAft>
                <a:spcPts val="0"/>
              </a:spcAft>
              <a:buClr>
                <a:schemeClr val="lt1"/>
              </a:buClr>
              <a:buSzPts val="1400"/>
              <a:buChar char="●"/>
              <a:defRPr>
                <a:solidFill>
                  <a:schemeClr val="lt1"/>
                </a:solidFill>
              </a:defRPr>
            </a:lvl4pPr>
            <a:lvl5pPr marL="3047924" lvl="4" indent="-423323" rtl="0">
              <a:spcBef>
                <a:spcPts val="0"/>
              </a:spcBef>
              <a:spcAft>
                <a:spcPts val="0"/>
              </a:spcAft>
              <a:buClr>
                <a:schemeClr val="lt1"/>
              </a:buClr>
              <a:buSzPts val="1400"/>
              <a:buChar char="○"/>
              <a:defRPr>
                <a:solidFill>
                  <a:schemeClr val="lt1"/>
                </a:solidFill>
              </a:defRPr>
            </a:lvl5pPr>
            <a:lvl6pPr marL="3657509" lvl="5" indent="-423323" rtl="0">
              <a:spcBef>
                <a:spcPts val="0"/>
              </a:spcBef>
              <a:spcAft>
                <a:spcPts val="0"/>
              </a:spcAft>
              <a:buClr>
                <a:schemeClr val="lt1"/>
              </a:buClr>
              <a:buSzPts val="1400"/>
              <a:buChar char="■"/>
              <a:defRPr>
                <a:solidFill>
                  <a:schemeClr val="lt1"/>
                </a:solidFill>
              </a:defRPr>
            </a:lvl6pPr>
            <a:lvl7pPr marL="4267093" lvl="6" indent="-423323" rtl="0">
              <a:spcBef>
                <a:spcPts val="0"/>
              </a:spcBef>
              <a:spcAft>
                <a:spcPts val="0"/>
              </a:spcAft>
              <a:buClr>
                <a:schemeClr val="lt1"/>
              </a:buClr>
              <a:buSzPts val="1400"/>
              <a:buChar char="●"/>
              <a:defRPr>
                <a:solidFill>
                  <a:schemeClr val="lt1"/>
                </a:solidFill>
              </a:defRPr>
            </a:lvl7pPr>
            <a:lvl8pPr marL="4876678" lvl="7" indent="-423323" rtl="0">
              <a:spcBef>
                <a:spcPts val="0"/>
              </a:spcBef>
              <a:spcAft>
                <a:spcPts val="0"/>
              </a:spcAft>
              <a:buClr>
                <a:schemeClr val="lt1"/>
              </a:buClr>
              <a:buSzPts val="1400"/>
              <a:buChar char="○"/>
              <a:defRPr>
                <a:solidFill>
                  <a:schemeClr val="lt1"/>
                </a:solidFill>
              </a:defRPr>
            </a:lvl8pPr>
            <a:lvl9pPr marL="5486263" lvl="8" indent="-423323" rtl="0">
              <a:spcBef>
                <a:spcPts val="0"/>
              </a:spcBef>
              <a:spcAft>
                <a:spcPts val="0"/>
              </a:spcAft>
              <a:buClr>
                <a:schemeClr val="lt1"/>
              </a:buClr>
              <a:buSzPts val="1400"/>
              <a:buChar char="■"/>
              <a:defRPr>
                <a:solidFill>
                  <a:schemeClr val="lt1"/>
                </a:solidFill>
              </a:defRPr>
            </a:lvl9pPr>
          </a:lstStyle>
          <a:p>
            <a:endParaRPr dirty="0"/>
          </a:p>
        </p:txBody>
      </p:sp>
      <p:sp>
        <p:nvSpPr>
          <p:cNvPr id="27" name="Google Shape;27;p5"/>
          <p:cNvSpPr txBox="1">
            <a:spLocks noGrp="1"/>
          </p:cNvSpPr>
          <p:nvPr>
            <p:ph type="sldNum" idx="12"/>
          </p:nvPr>
        </p:nvSpPr>
        <p:spPr>
          <a:xfrm>
            <a:off x="8580167" y="6241333"/>
            <a:ext cx="3471600" cy="524800"/>
          </a:xfrm>
          <a:prstGeom prst="rect">
            <a:avLst/>
          </a:prstGeom>
        </p:spPr>
        <p:txBody>
          <a:bodyPr spcFirstLastPara="1" wrap="square" lIns="91425" tIns="91425" rIns="91425" bIns="91425" anchor="ctr" anchorCtr="0">
            <a:noAutofit/>
          </a:bodyPr>
          <a:lstStyle>
            <a:lvl1pPr lvl="0" algn="r" rtl="0">
              <a:buNone/>
              <a:defRPr sz="1067" u="sng">
                <a:solidFill>
                  <a:schemeClr val="lt1"/>
                </a:solidFill>
                <a:latin typeface="Arial" panose="020B0604020202020204" pitchFamily="34" charset="0"/>
                <a:ea typeface="Arial" panose="020B0604020202020204" pitchFamily="34" charset="0"/>
                <a:cs typeface="Arial" panose="020B0604020202020204" pitchFamily="34" charset="0"/>
                <a:sym typeface="Poppins"/>
                <a:hlinkClick r:id="" action="ppaction://noaction"/>
              </a:defRPr>
            </a:lvl1pPr>
            <a:lvl2pPr lvl="1" algn="r" rtl="0">
              <a:buNone/>
              <a:defRPr sz="1067" u="sng">
                <a:solidFill>
                  <a:schemeClr val="lt1"/>
                </a:solidFill>
                <a:latin typeface="Poppins"/>
                <a:ea typeface="Poppins"/>
                <a:cs typeface="Poppins"/>
                <a:sym typeface="Poppins"/>
                <a:hlinkClick r:id="" action="ppaction://noaction"/>
              </a:defRPr>
            </a:lvl2pPr>
            <a:lvl3pPr lvl="2" algn="r" rtl="0">
              <a:buNone/>
              <a:defRPr sz="1067" u="sng">
                <a:solidFill>
                  <a:schemeClr val="lt1"/>
                </a:solidFill>
                <a:latin typeface="Poppins"/>
                <a:ea typeface="Poppins"/>
                <a:cs typeface="Poppins"/>
                <a:sym typeface="Poppins"/>
                <a:hlinkClick r:id="" action="ppaction://noaction"/>
              </a:defRPr>
            </a:lvl3pPr>
            <a:lvl4pPr lvl="3" algn="r" rtl="0">
              <a:buNone/>
              <a:defRPr sz="1067" u="sng">
                <a:solidFill>
                  <a:schemeClr val="lt1"/>
                </a:solidFill>
                <a:latin typeface="Poppins"/>
                <a:ea typeface="Poppins"/>
                <a:cs typeface="Poppins"/>
                <a:sym typeface="Poppins"/>
                <a:hlinkClick r:id="" action="ppaction://noaction"/>
              </a:defRPr>
            </a:lvl4pPr>
            <a:lvl5pPr lvl="4" algn="r" rtl="0">
              <a:buNone/>
              <a:defRPr sz="1067" u="sng">
                <a:solidFill>
                  <a:schemeClr val="lt1"/>
                </a:solidFill>
                <a:latin typeface="Poppins"/>
                <a:ea typeface="Poppins"/>
                <a:cs typeface="Poppins"/>
                <a:sym typeface="Poppins"/>
                <a:hlinkClick r:id="" action="ppaction://noaction"/>
              </a:defRPr>
            </a:lvl5pPr>
            <a:lvl6pPr lvl="5" algn="r" rtl="0">
              <a:buNone/>
              <a:defRPr sz="1067" u="sng">
                <a:solidFill>
                  <a:schemeClr val="lt1"/>
                </a:solidFill>
                <a:latin typeface="Poppins"/>
                <a:ea typeface="Poppins"/>
                <a:cs typeface="Poppins"/>
                <a:sym typeface="Poppins"/>
                <a:hlinkClick r:id="" action="ppaction://noaction"/>
              </a:defRPr>
            </a:lvl6pPr>
            <a:lvl7pPr lvl="6" algn="r" rtl="0">
              <a:buNone/>
              <a:defRPr sz="1067" u="sng">
                <a:solidFill>
                  <a:schemeClr val="lt1"/>
                </a:solidFill>
                <a:latin typeface="Poppins"/>
                <a:ea typeface="Poppins"/>
                <a:cs typeface="Poppins"/>
                <a:sym typeface="Poppins"/>
                <a:hlinkClick r:id="" action="ppaction://noaction"/>
              </a:defRPr>
            </a:lvl7pPr>
            <a:lvl8pPr lvl="7" algn="r" rtl="0">
              <a:buNone/>
              <a:defRPr sz="1067" u="sng">
                <a:solidFill>
                  <a:schemeClr val="lt1"/>
                </a:solidFill>
                <a:latin typeface="Poppins"/>
                <a:ea typeface="Poppins"/>
                <a:cs typeface="Poppins"/>
                <a:sym typeface="Poppins"/>
                <a:hlinkClick r:id="" action="ppaction://noaction"/>
              </a:defRPr>
            </a:lvl8pPr>
            <a:lvl9pPr lvl="8" algn="r" rtl="0">
              <a:buNone/>
              <a:defRPr sz="1067" u="sng">
                <a:solidFill>
                  <a:schemeClr val="lt1"/>
                </a:solidFill>
                <a:latin typeface="Poppins"/>
                <a:ea typeface="Poppins"/>
                <a:cs typeface="Poppins"/>
                <a:sym typeface="Poppins"/>
                <a:hlinkClick r:id="" action="ppaction://noaction"/>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823652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1">
  <p:cSld name="Title and body 1 1">
    <p:bg>
      <p:bgPr>
        <a:solidFill>
          <a:schemeClr val="dk1"/>
        </a:solid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lt1"/>
              </a:buClr>
              <a:buSzPts val="1800"/>
              <a:buChar char="●"/>
              <a:defRPr>
                <a:solidFill>
                  <a:schemeClr val="lt1"/>
                </a:solidFill>
                <a:latin typeface="Aptos" panose="020B0004020202020204" pitchFamily="34" charset="0"/>
              </a:defRPr>
            </a:lvl1pPr>
            <a:lvl2pPr marL="1219170" lvl="1" indent="-423323" rtl="0">
              <a:spcBef>
                <a:spcPts val="0"/>
              </a:spcBef>
              <a:spcAft>
                <a:spcPts val="0"/>
              </a:spcAft>
              <a:buClr>
                <a:schemeClr val="lt1"/>
              </a:buClr>
              <a:buSzPts val="1400"/>
              <a:buChar char="○"/>
              <a:defRPr>
                <a:solidFill>
                  <a:schemeClr val="lt1"/>
                </a:solidFill>
              </a:defRPr>
            </a:lvl2pPr>
            <a:lvl3pPr marL="1828754" lvl="2" indent="-423323" rtl="0">
              <a:spcBef>
                <a:spcPts val="0"/>
              </a:spcBef>
              <a:spcAft>
                <a:spcPts val="0"/>
              </a:spcAft>
              <a:buClr>
                <a:schemeClr val="lt1"/>
              </a:buClr>
              <a:buSzPts val="1400"/>
              <a:buChar char="■"/>
              <a:defRPr>
                <a:solidFill>
                  <a:schemeClr val="lt1"/>
                </a:solidFill>
              </a:defRPr>
            </a:lvl3pPr>
            <a:lvl4pPr marL="2438339" lvl="3" indent="-423323" rtl="0">
              <a:spcBef>
                <a:spcPts val="0"/>
              </a:spcBef>
              <a:spcAft>
                <a:spcPts val="0"/>
              </a:spcAft>
              <a:buClr>
                <a:schemeClr val="lt1"/>
              </a:buClr>
              <a:buSzPts val="1400"/>
              <a:buChar char="●"/>
              <a:defRPr>
                <a:solidFill>
                  <a:schemeClr val="lt1"/>
                </a:solidFill>
              </a:defRPr>
            </a:lvl4pPr>
            <a:lvl5pPr marL="3047924" lvl="4" indent="-423323" rtl="0">
              <a:spcBef>
                <a:spcPts val="0"/>
              </a:spcBef>
              <a:spcAft>
                <a:spcPts val="0"/>
              </a:spcAft>
              <a:buClr>
                <a:schemeClr val="lt1"/>
              </a:buClr>
              <a:buSzPts val="1400"/>
              <a:buChar char="○"/>
              <a:defRPr>
                <a:solidFill>
                  <a:schemeClr val="lt1"/>
                </a:solidFill>
              </a:defRPr>
            </a:lvl5pPr>
            <a:lvl6pPr marL="3657509" lvl="5" indent="-423323" rtl="0">
              <a:spcBef>
                <a:spcPts val="0"/>
              </a:spcBef>
              <a:spcAft>
                <a:spcPts val="0"/>
              </a:spcAft>
              <a:buClr>
                <a:schemeClr val="lt1"/>
              </a:buClr>
              <a:buSzPts val="1400"/>
              <a:buChar char="■"/>
              <a:defRPr>
                <a:solidFill>
                  <a:schemeClr val="lt1"/>
                </a:solidFill>
              </a:defRPr>
            </a:lvl6pPr>
            <a:lvl7pPr marL="4267093" lvl="6" indent="-423323" rtl="0">
              <a:spcBef>
                <a:spcPts val="0"/>
              </a:spcBef>
              <a:spcAft>
                <a:spcPts val="0"/>
              </a:spcAft>
              <a:buClr>
                <a:schemeClr val="lt1"/>
              </a:buClr>
              <a:buSzPts val="1400"/>
              <a:buChar char="●"/>
              <a:defRPr>
                <a:solidFill>
                  <a:schemeClr val="lt1"/>
                </a:solidFill>
              </a:defRPr>
            </a:lvl7pPr>
            <a:lvl8pPr marL="4876678" lvl="7" indent="-423323" rtl="0">
              <a:spcBef>
                <a:spcPts val="0"/>
              </a:spcBef>
              <a:spcAft>
                <a:spcPts val="0"/>
              </a:spcAft>
              <a:buClr>
                <a:schemeClr val="lt1"/>
              </a:buClr>
              <a:buSzPts val="1400"/>
              <a:buChar char="○"/>
              <a:defRPr>
                <a:solidFill>
                  <a:schemeClr val="lt1"/>
                </a:solidFill>
              </a:defRPr>
            </a:lvl8pPr>
            <a:lvl9pPr marL="5486263" lvl="8" indent="-423323" rtl="0">
              <a:spcBef>
                <a:spcPts val="0"/>
              </a:spcBef>
              <a:spcAft>
                <a:spcPts val="0"/>
              </a:spcAft>
              <a:buClr>
                <a:schemeClr val="lt1"/>
              </a:buClr>
              <a:buSzPts val="1400"/>
              <a:buChar char="■"/>
              <a:defRPr>
                <a:solidFill>
                  <a:schemeClr val="lt1"/>
                </a:solidFill>
              </a:defRPr>
            </a:lvl9pPr>
          </a:lstStyle>
          <a:p>
            <a:endParaRPr dirty="0"/>
          </a:p>
        </p:txBody>
      </p:sp>
      <p:sp>
        <p:nvSpPr>
          <p:cNvPr id="30" name="Google Shape;30;p6"/>
          <p:cNvSpPr txBox="1">
            <a:spLocks noGrp="1"/>
          </p:cNvSpPr>
          <p:nvPr>
            <p:ph type="title"/>
          </p:nvPr>
        </p:nvSpPr>
        <p:spPr>
          <a:xfrm>
            <a:off x="415600" y="3877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31" name="Google Shape;31;p6"/>
          <p:cNvSpPr txBox="1">
            <a:spLocks noGrp="1"/>
          </p:cNvSpPr>
          <p:nvPr>
            <p:ph type="sldNum" idx="12"/>
          </p:nvPr>
        </p:nvSpPr>
        <p:spPr>
          <a:xfrm>
            <a:off x="8580167" y="6241333"/>
            <a:ext cx="3471600" cy="524800"/>
          </a:xfrm>
          <a:prstGeom prst="rect">
            <a:avLst/>
          </a:prstGeom>
        </p:spPr>
        <p:txBody>
          <a:bodyPr spcFirstLastPara="1" wrap="square" lIns="91425" tIns="91425" rIns="91425" bIns="91425" anchor="ctr" anchorCtr="0">
            <a:noAutofit/>
          </a:bodyPr>
          <a:lstStyle>
            <a:lvl1pPr lvl="0" algn="r" rtl="0">
              <a:buNone/>
              <a:defRPr sz="1067" u="sng">
                <a:solidFill>
                  <a:schemeClr val="bg1"/>
                </a:solidFill>
                <a:latin typeface="Arial" panose="020B0604020202020204" pitchFamily="34" charset="0"/>
                <a:ea typeface="Arial" panose="020B0604020202020204" pitchFamily="34" charset="0"/>
                <a:cs typeface="Arial" panose="020B0604020202020204" pitchFamily="34" charset="0"/>
                <a:sym typeface="Poppins"/>
                <a:hlinkClick r:id="" action="ppaction://noaction"/>
              </a:defRPr>
            </a:lvl1pPr>
            <a:lvl2pPr lvl="1" algn="r" rtl="0">
              <a:buNone/>
              <a:defRPr sz="1067" u="sng">
                <a:solidFill>
                  <a:schemeClr val="lt1"/>
                </a:solidFill>
                <a:latin typeface="Poppins"/>
                <a:ea typeface="Poppins"/>
                <a:cs typeface="Poppins"/>
                <a:sym typeface="Poppins"/>
                <a:hlinkClick r:id="" action="ppaction://noaction"/>
              </a:defRPr>
            </a:lvl2pPr>
            <a:lvl3pPr lvl="2" algn="r" rtl="0">
              <a:buNone/>
              <a:defRPr sz="1067" u="sng">
                <a:solidFill>
                  <a:schemeClr val="lt1"/>
                </a:solidFill>
                <a:latin typeface="Poppins"/>
                <a:ea typeface="Poppins"/>
                <a:cs typeface="Poppins"/>
                <a:sym typeface="Poppins"/>
                <a:hlinkClick r:id="" action="ppaction://noaction"/>
              </a:defRPr>
            </a:lvl3pPr>
            <a:lvl4pPr lvl="3" algn="r" rtl="0">
              <a:buNone/>
              <a:defRPr sz="1067" u="sng">
                <a:solidFill>
                  <a:schemeClr val="lt1"/>
                </a:solidFill>
                <a:latin typeface="Poppins"/>
                <a:ea typeface="Poppins"/>
                <a:cs typeface="Poppins"/>
                <a:sym typeface="Poppins"/>
                <a:hlinkClick r:id="" action="ppaction://noaction"/>
              </a:defRPr>
            </a:lvl4pPr>
            <a:lvl5pPr lvl="4" algn="r" rtl="0">
              <a:buNone/>
              <a:defRPr sz="1067" u="sng">
                <a:solidFill>
                  <a:schemeClr val="lt1"/>
                </a:solidFill>
                <a:latin typeface="Poppins"/>
                <a:ea typeface="Poppins"/>
                <a:cs typeface="Poppins"/>
                <a:sym typeface="Poppins"/>
                <a:hlinkClick r:id="" action="ppaction://noaction"/>
              </a:defRPr>
            </a:lvl5pPr>
            <a:lvl6pPr lvl="5" algn="r" rtl="0">
              <a:buNone/>
              <a:defRPr sz="1067" u="sng">
                <a:solidFill>
                  <a:schemeClr val="lt1"/>
                </a:solidFill>
                <a:latin typeface="Poppins"/>
                <a:ea typeface="Poppins"/>
                <a:cs typeface="Poppins"/>
                <a:sym typeface="Poppins"/>
                <a:hlinkClick r:id="" action="ppaction://noaction"/>
              </a:defRPr>
            </a:lvl6pPr>
            <a:lvl7pPr lvl="6" algn="r" rtl="0">
              <a:buNone/>
              <a:defRPr sz="1067" u="sng">
                <a:solidFill>
                  <a:schemeClr val="lt1"/>
                </a:solidFill>
                <a:latin typeface="Poppins"/>
                <a:ea typeface="Poppins"/>
                <a:cs typeface="Poppins"/>
                <a:sym typeface="Poppins"/>
                <a:hlinkClick r:id="" action="ppaction://noaction"/>
              </a:defRPr>
            </a:lvl7pPr>
            <a:lvl8pPr lvl="7" algn="r" rtl="0">
              <a:buNone/>
              <a:defRPr sz="1067" u="sng">
                <a:solidFill>
                  <a:schemeClr val="lt1"/>
                </a:solidFill>
                <a:latin typeface="Poppins"/>
                <a:ea typeface="Poppins"/>
                <a:cs typeface="Poppins"/>
                <a:sym typeface="Poppins"/>
                <a:hlinkClick r:id="" action="ppaction://noaction"/>
              </a:defRPr>
            </a:lvl8pPr>
            <a:lvl9pPr lvl="8" algn="r" rtl="0">
              <a:buNone/>
              <a:defRPr sz="1067" u="sng">
                <a:solidFill>
                  <a:schemeClr val="lt1"/>
                </a:solidFill>
                <a:latin typeface="Poppins"/>
                <a:ea typeface="Poppins"/>
                <a:cs typeface="Poppins"/>
                <a:sym typeface="Poppins"/>
                <a:hlinkClick r:id="" action="ppaction://noaction"/>
              </a:defRPr>
            </a:lvl9pPr>
          </a:lstStyle>
          <a:p>
            <a:fld id="{00000000-1234-1234-1234-123412341234}" type="slidenum">
              <a:rPr lang="en" smtClean="0">
                <a:hlinkClick r:id="" action="ppaction://noaction">
                  <a:extLst>
                    <a:ext uri="{A12FA001-AC4F-418D-AE19-62706E023703}">
                      <ahyp:hlinkClr xmlns:ahyp="http://schemas.microsoft.com/office/drawing/2018/hyperlinkcolor" val="tx"/>
                    </a:ext>
                  </a:extLst>
                </a:hlinkClick>
              </a:rPr>
              <a:pPr/>
              <a:t>‹#›</a:t>
            </a:fld>
            <a:endParaRPr lang="en" dirty="0">
              <a:hlinkClick r:id="" action="ppaction://noaction">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049620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331695"/>
            <a:ext cx="11360800" cy="72614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34" name="Google Shape;34;p7"/>
          <p:cNvSpPr txBox="1">
            <a:spLocks noGrp="1"/>
          </p:cNvSpPr>
          <p:nvPr>
            <p:ph type="sldNum" idx="12"/>
          </p:nvPr>
        </p:nvSpPr>
        <p:spPr>
          <a:xfrm>
            <a:off x="8580167" y="6241333"/>
            <a:ext cx="3471600" cy="524800"/>
          </a:xfrm>
          <a:prstGeom prst="rect">
            <a:avLst/>
          </a:prstGeom>
        </p:spPr>
        <p:txBody>
          <a:bodyPr spcFirstLastPara="1" wrap="square" lIns="91425" tIns="91425" rIns="91425" bIns="91425" anchor="ctr" anchorCtr="0">
            <a:noAutofit/>
          </a:bodyPr>
          <a:lstStyle>
            <a:lvl1pPr lvl="0" algn="r" rtl="0">
              <a:buNone/>
              <a:defRPr sz="1067" u="sng">
                <a:solidFill>
                  <a:schemeClr val="dk1"/>
                </a:solidFill>
                <a:latin typeface="Arial" panose="020B0604020202020204" pitchFamily="34" charset="0"/>
                <a:ea typeface="Arial" panose="020B0604020202020204" pitchFamily="34" charset="0"/>
                <a:cs typeface="Arial" panose="020B0604020202020204" pitchFamily="34" charset="0"/>
                <a:sym typeface="Poppins"/>
                <a:hlinkClick r:id="" action="ppaction://noaction"/>
              </a:defRPr>
            </a:lvl1pPr>
            <a:lvl2pPr lvl="1" algn="r" rtl="0">
              <a:buNone/>
              <a:defRPr sz="1067" u="sng">
                <a:solidFill>
                  <a:schemeClr val="dk1"/>
                </a:solidFill>
                <a:latin typeface="Poppins"/>
                <a:ea typeface="Poppins"/>
                <a:cs typeface="Poppins"/>
                <a:sym typeface="Poppins"/>
                <a:hlinkClick r:id="" action="ppaction://noaction"/>
              </a:defRPr>
            </a:lvl2pPr>
            <a:lvl3pPr lvl="2" algn="r" rtl="0">
              <a:buNone/>
              <a:defRPr sz="1067" u="sng">
                <a:solidFill>
                  <a:schemeClr val="dk1"/>
                </a:solidFill>
                <a:latin typeface="Poppins"/>
                <a:ea typeface="Poppins"/>
                <a:cs typeface="Poppins"/>
                <a:sym typeface="Poppins"/>
                <a:hlinkClick r:id="" action="ppaction://noaction"/>
              </a:defRPr>
            </a:lvl3pPr>
            <a:lvl4pPr lvl="3" algn="r" rtl="0">
              <a:buNone/>
              <a:defRPr sz="1067" u="sng">
                <a:solidFill>
                  <a:schemeClr val="dk1"/>
                </a:solidFill>
                <a:latin typeface="Poppins"/>
                <a:ea typeface="Poppins"/>
                <a:cs typeface="Poppins"/>
                <a:sym typeface="Poppins"/>
                <a:hlinkClick r:id="" action="ppaction://noaction"/>
              </a:defRPr>
            </a:lvl4pPr>
            <a:lvl5pPr lvl="4" algn="r" rtl="0">
              <a:buNone/>
              <a:defRPr sz="1067" u="sng">
                <a:solidFill>
                  <a:schemeClr val="dk1"/>
                </a:solidFill>
                <a:latin typeface="Poppins"/>
                <a:ea typeface="Poppins"/>
                <a:cs typeface="Poppins"/>
                <a:sym typeface="Poppins"/>
                <a:hlinkClick r:id="" action="ppaction://noaction"/>
              </a:defRPr>
            </a:lvl5pPr>
            <a:lvl6pPr lvl="5" algn="r" rtl="0">
              <a:buNone/>
              <a:defRPr sz="1067" u="sng">
                <a:solidFill>
                  <a:schemeClr val="dk1"/>
                </a:solidFill>
                <a:latin typeface="Poppins"/>
                <a:ea typeface="Poppins"/>
                <a:cs typeface="Poppins"/>
                <a:sym typeface="Poppins"/>
                <a:hlinkClick r:id="" action="ppaction://noaction"/>
              </a:defRPr>
            </a:lvl6pPr>
            <a:lvl7pPr lvl="6" algn="r" rtl="0">
              <a:buNone/>
              <a:defRPr sz="1067" u="sng">
                <a:solidFill>
                  <a:schemeClr val="dk1"/>
                </a:solidFill>
                <a:latin typeface="Poppins"/>
                <a:ea typeface="Poppins"/>
                <a:cs typeface="Poppins"/>
                <a:sym typeface="Poppins"/>
                <a:hlinkClick r:id="" action="ppaction://noaction"/>
              </a:defRPr>
            </a:lvl7pPr>
            <a:lvl8pPr lvl="7" algn="r" rtl="0">
              <a:buNone/>
              <a:defRPr sz="1067" u="sng">
                <a:solidFill>
                  <a:schemeClr val="dk1"/>
                </a:solidFill>
                <a:latin typeface="Poppins"/>
                <a:ea typeface="Poppins"/>
                <a:cs typeface="Poppins"/>
                <a:sym typeface="Poppins"/>
                <a:hlinkClick r:id="" action="ppaction://noaction"/>
              </a:defRPr>
            </a:lvl8pPr>
            <a:lvl9pPr lvl="8" algn="r" rtl="0">
              <a:buNone/>
              <a:defRPr sz="1067" u="sng">
                <a:solidFill>
                  <a:schemeClr val="dk1"/>
                </a:solidFill>
                <a:latin typeface="Poppins"/>
                <a:ea typeface="Poppins"/>
                <a:cs typeface="Poppins"/>
                <a:sym typeface="Poppins"/>
                <a:hlinkClick r:id="" action="ppaction://noaction"/>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230605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53667" y="701800"/>
            <a:ext cx="8302800" cy="54544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dirty="0"/>
          </a:p>
        </p:txBody>
      </p:sp>
      <p:sp>
        <p:nvSpPr>
          <p:cNvPr id="37" name="Google Shape;37;p8"/>
          <p:cNvSpPr txBox="1">
            <a:spLocks noGrp="1"/>
          </p:cNvSpPr>
          <p:nvPr>
            <p:ph type="sldNum" idx="12"/>
          </p:nvPr>
        </p:nvSpPr>
        <p:spPr>
          <a:xfrm>
            <a:off x="8580167" y="6241333"/>
            <a:ext cx="3471600" cy="524800"/>
          </a:xfrm>
          <a:prstGeom prst="rect">
            <a:avLst/>
          </a:prstGeom>
        </p:spPr>
        <p:txBody>
          <a:bodyPr spcFirstLastPara="1" wrap="square" lIns="91425" tIns="91425" rIns="91425" bIns="91425" anchor="ctr" anchorCtr="0">
            <a:noAutofit/>
          </a:bodyPr>
          <a:lstStyle>
            <a:lvl1pPr lvl="0" algn="r" rtl="0">
              <a:buNone/>
              <a:defRPr sz="1067" u="sng">
                <a:solidFill>
                  <a:schemeClr val="lt1"/>
                </a:solidFill>
                <a:latin typeface="Poppins"/>
                <a:ea typeface="Poppins"/>
                <a:cs typeface="Poppins"/>
                <a:sym typeface="Poppins"/>
                <a:hlinkClick r:id="" action="ppaction://noaction"/>
              </a:defRPr>
            </a:lvl1pPr>
            <a:lvl2pPr lvl="1" algn="r" rtl="0">
              <a:buNone/>
              <a:defRPr sz="1067" u="sng">
                <a:solidFill>
                  <a:schemeClr val="lt1"/>
                </a:solidFill>
                <a:latin typeface="Poppins"/>
                <a:ea typeface="Poppins"/>
                <a:cs typeface="Poppins"/>
                <a:sym typeface="Poppins"/>
                <a:hlinkClick r:id="" action="ppaction://noaction"/>
              </a:defRPr>
            </a:lvl2pPr>
            <a:lvl3pPr lvl="2" algn="r" rtl="0">
              <a:buNone/>
              <a:defRPr sz="1067" u="sng">
                <a:solidFill>
                  <a:schemeClr val="lt1"/>
                </a:solidFill>
                <a:latin typeface="Poppins"/>
                <a:ea typeface="Poppins"/>
                <a:cs typeface="Poppins"/>
                <a:sym typeface="Poppins"/>
                <a:hlinkClick r:id="" action="ppaction://noaction"/>
              </a:defRPr>
            </a:lvl3pPr>
            <a:lvl4pPr lvl="3" algn="r" rtl="0">
              <a:buNone/>
              <a:defRPr sz="1067" u="sng">
                <a:solidFill>
                  <a:schemeClr val="lt1"/>
                </a:solidFill>
                <a:latin typeface="Poppins"/>
                <a:ea typeface="Poppins"/>
                <a:cs typeface="Poppins"/>
                <a:sym typeface="Poppins"/>
                <a:hlinkClick r:id="" action="ppaction://noaction"/>
              </a:defRPr>
            </a:lvl4pPr>
            <a:lvl5pPr lvl="4" algn="r" rtl="0">
              <a:buNone/>
              <a:defRPr sz="1067" u="sng">
                <a:solidFill>
                  <a:schemeClr val="lt1"/>
                </a:solidFill>
                <a:latin typeface="Poppins"/>
                <a:ea typeface="Poppins"/>
                <a:cs typeface="Poppins"/>
                <a:sym typeface="Poppins"/>
                <a:hlinkClick r:id="" action="ppaction://noaction"/>
              </a:defRPr>
            </a:lvl5pPr>
            <a:lvl6pPr lvl="5" algn="r" rtl="0">
              <a:buNone/>
              <a:defRPr sz="1067" u="sng">
                <a:solidFill>
                  <a:schemeClr val="lt1"/>
                </a:solidFill>
                <a:latin typeface="Poppins"/>
                <a:ea typeface="Poppins"/>
                <a:cs typeface="Poppins"/>
                <a:sym typeface="Poppins"/>
                <a:hlinkClick r:id="" action="ppaction://noaction"/>
              </a:defRPr>
            </a:lvl6pPr>
            <a:lvl7pPr lvl="6" algn="r" rtl="0">
              <a:buNone/>
              <a:defRPr sz="1067" u="sng">
                <a:solidFill>
                  <a:schemeClr val="lt1"/>
                </a:solidFill>
                <a:latin typeface="Poppins"/>
                <a:ea typeface="Poppins"/>
                <a:cs typeface="Poppins"/>
                <a:sym typeface="Poppins"/>
                <a:hlinkClick r:id="" action="ppaction://noaction"/>
              </a:defRPr>
            </a:lvl7pPr>
            <a:lvl8pPr lvl="7" algn="r" rtl="0">
              <a:buNone/>
              <a:defRPr sz="1067" u="sng">
                <a:solidFill>
                  <a:schemeClr val="lt1"/>
                </a:solidFill>
                <a:latin typeface="Poppins"/>
                <a:ea typeface="Poppins"/>
                <a:cs typeface="Poppins"/>
                <a:sym typeface="Poppins"/>
                <a:hlinkClick r:id="" action="ppaction://noaction"/>
              </a:defRPr>
            </a:lvl8pPr>
            <a:lvl9pPr lvl="8" algn="r" rtl="0">
              <a:buNone/>
              <a:defRPr sz="1067" u="sng">
                <a:solidFill>
                  <a:schemeClr val="lt1"/>
                </a:solidFill>
                <a:latin typeface="Poppins"/>
                <a:ea typeface="Poppins"/>
                <a:cs typeface="Poppins"/>
                <a:sym typeface="Poppins"/>
                <a:hlinkClick r:id="" action="ppaction://noaction"/>
              </a:defRPr>
            </a:lvl9pPr>
          </a:lstStyle>
          <a:p>
            <a:r>
              <a:rPr lang="en" dirty="0">
                <a:latin typeface="Arial" panose="020B0604020202020204" pitchFamily="34" charset="0"/>
                <a:cs typeface="Arial" panose="020B0604020202020204" pitchFamily="34" charset="0"/>
              </a:rPr>
              <a:t> </a:t>
            </a:r>
            <a:fld id="{00000000-1234-1234-1234-123412341234}" type="slidenum">
              <a:rPr lang="en" smtClean="0">
                <a:latin typeface="Arial" panose="020B0604020202020204" pitchFamily="34" charset="0"/>
                <a:cs typeface="Arial" panose="020B0604020202020204" pitchFamily="34" charset="0"/>
              </a:rPr>
              <a:pPr/>
              <a:t>‹#›</a:t>
            </a:fld>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702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D8046F4-24F9-42E4-A4F5-047198CEDAD5}"/>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mn-lt"/>
                <a:ea typeface="+mn-ea"/>
                <a:cs typeface="+mn-cs"/>
              </a:defRPr>
            </a:lvl1pPr>
          </a:lstStyle>
          <a:p>
            <a:fld id="{0B21AF8E-D15D-465C-BA79-CC3F302F2B01}" type="slidenum">
              <a:rPr lang="en-US" smtClean="0"/>
              <a:pPr/>
              <a:t>‹#›</a:t>
            </a:fld>
            <a:endParaRPr lang="en-US" dirty="0"/>
          </a:p>
        </p:txBody>
      </p:sp>
      <p:sp>
        <p:nvSpPr>
          <p:cNvPr id="2" name="Rectangle 1">
            <a:extLst>
              <a:ext uri="{FF2B5EF4-FFF2-40B4-BE49-F238E27FC236}">
                <a16:creationId xmlns:a16="http://schemas.microsoft.com/office/drawing/2014/main" id="{9975D14A-35D7-4D8F-8026-A8189348FD3E}"/>
              </a:ext>
            </a:extLst>
          </p:cNvPr>
          <p:cNvSpPr/>
          <p:nvPr userDrawn="1"/>
        </p:nvSpPr>
        <p:spPr>
          <a:xfrm>
            <a:off x="0" y="0"/>
            <a:ext cx="12192000" cy="3041607"/>
          </a:xfrm>
          <a:prstGeom prst="rect">
            <a:avLst/>
          </a:prstGeom>
          <a:solidFill>
            <a:schemeClr val="bg2"/>
          </a:solidFill>
          <a:ln w="19050">
            <a:noFill/>
            <a:round/>
            <a:headEnd/>
            <a:tailEnd/>
          </a:ln>
          <a:effectLst/>
        </p:spPr>
        <p:txBody>
          <a:bodyPr wrap="none" anchor="ctr"/>
          <a:lstStyle/>
          <a:p>
            <a:pPr lvl="0"/>
            <a:endParaRPr lang="en-US" sz="1799" dirty="0">
              <a:solidFill>
                <a:schemeClr val="bg1"/>
              </a:solidFill>
            </a:endParaRPr>
          </a:p>
        </p:txBody>
      </p:sp>
      <p:sp>
        <p:nvSpPr>
          <p:cNvPr id="12" name="Title 1">
            <a:extLst>
              <a:ext uri="{FF2B5EF4-FFF2-40B4-BE49-F238E27FC236}">
                <a16:creationId xmlns:a16="http://schemas.microsoft.com/office/drawing/2014/main" id="{1C55C5B0-9395-4ACA-B365-43AA47872CF8}"/>
              </a:ext>
            </a:extLst>
          </p:cNvPr>
          <p:cNvSpPr>
            <a:spLocks noGrp="1"/>
          </p:cNvSpPr>
          <p:nvPr>
            <p:ph type="ctrTitle"/>
          </p:nvPr>
        </p:nvSpPr>
        <p:spPr>
          <a:xfrm>
            <a:off x="442455" y="962025"/>
            <a:ext cx="11307091" cy="1714499"/>
          </a:xfrm>
        </p:spPr>
        <p:txBody>
          <a:bodyPr anchor="ctr">
            <a:normAutofit/>
          </a:bodyPr>
          <a:lstStyle>
            <a:lvl1pPr>
              <a:defRPr sz="4800" b="1">
                <a:solidFill>
                  <a:srgbClr val="37474F"/>
                </a:solidFill>
                <a:latin typeface="Aptos" panose="020B0004020202020204" pitchFamily="34" charset="0"/>
                <a:cs typeface="Arial" pitchFamily="34" charset="0"/>
              </a:defRPr>
            </a:lvl1pPr>
          </a:lstStyle>
          <a:p>
            <a:r>
              <a:rPr lang="en-US" dirty="0"/>
              <a:t>Click to edit Master title style</a:t>
            </a:r>
            <a:endParaRPr lang="en-GB" dirty="0"/>
          </a:p>
        </p:txBody>
      </p:sp>
      <p:cxnSp>
        <p:nvCxnSpPr>
          <p:cNvPr id="3" name="Straight Connector 2">
            <a:extLst>
              <a:ext uri="{FF2B5EF4-FFF2-40B4-BE49-F238E27FC236}">
                <a16:creationId xmlns:a16="http://schemas.microsoft.com/office/drawing/2014/main" id="{0A504505-F95E-4D06-D0D1-F7D35714A8FF}"/>
              </a:ext>
            </a:extLst>
          </p:cNvPr>
          <p:cNvCxnSpPr>
            <a:cxnSpLocks/>
          </p:cNvCxnSpPr>
          <p:nvPr userDrawn="1"/>
        </p:nvCxnSpPr>
        <p:spPr>
          <a:xfrm>
            <a:off x="0" y="3041607"/>
            <a:ext cx="121920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681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8580167" y="6241333"/>
            <a:ext cx="3471600" cy="524800"/>
          </a:xfrm>
          <a:prstGeom prst="rect">
            <a:avLst/>
          </a:prstGeom>
        </p:spPr>
        <p:txBody>
          <a:bodyPr spcFirstLastPara="1" wrap="square" lIns="91425" tIns="91425" rIns="91425" bIns="91425" anchor="ctr" anchorCtr="0">
            <a:noAutofit/>
          </a:bodyPr>
          <a:lstStyle>
            <a:lvl1pPr lvl="0" algn="r" rtl="0">
              <a:buNone/>
              <a:defRPr sz="1067" u="sng">
                <a:solidFill>
                  <a:schemeClr val="dk1"/>
                </a:solidFill>
                <a:latin typeface="Arial" panose="020B0604020202020204" pitchFamily="34" charset="0"/>
                <a:ea typeface="Arial" panose="020B0604020202020204" pitchFamily="34" charset="0"/>
                <a:cs typeface="Arial" panose="020B0604020202020204" pitchFamily="34" charset="0"/>
                <a:sym typeface="Poppins"/>
                <a:hlinkClick r:id="" action="ppaction://noaction"/>
              </a:defRPr>
            </a:lvl1pPr>
            <a:lvl2pPr lvl="1" algn="r" rtl="0">
              <a:buNone/>
              <a:defRPr sz="1067" u="sng">
                <a:solidFill>
                  <a:schemeClr val="dk1"/>
                </a:solidFill>
                <a:latin typeface="Poppins"/>
                <a:ea typeface="Poppins"/>
                <a:cs typeface="Poppins"/>
                <a:sym typeface="Poppins"/>
                <a:hlinkClick r:id="" action="ppaction://noaction"/>
              </a:defRPr>
            </a:lvl2pPr>
            <a:lvl3pPr lvl="2" algn="r" rtl="0">
              <a:buNone/>
              <a:defRPr sz="1067" u="sng">
                <a:solidFill>
                  <a:schemeClr val="dk1"/>
                </a:solidFill>
                <a:latin typeface="Poppins"/>
                <a:ea typeface="Poppins"/>
                <a:cs typeface="Poppins"/>
                <a:sym typeface="Poppins"/>
                <a:hlinkClick r:id="" action="ppaction://noaction"/>
              </a:defRPr>
            </a:lvl3pPr>
            <a:lvl4pPr lvl="3" algn="r" rtl="0">
              <a:buNone/>
              <a:defRPr sz="1067" u="sng">
                <a:solidFill>
                  <a:schemeClr val="dk1"/>
                </a:solidFill>
                <a:latin typeface="Poppins"/>
                <a:ea typeface="Poppins"/>
                <a:cs typeface="Poppins"/>
                <a:sym typeface="Poppins"/>
                <a:hlinkClick r:id="" action="ppaction://noaction"/>
              </a:defRPr>
            </a:lvl4pPr>
            <a:lvl5pPr lvl="4" algn="r" rtl="0">
              <a:buNone/>
              <a:defRPr sz="1067" u="sng">
                <a:solidFill>
                  <a:schemeClr val="dk1"/>
                </a:solidFill>
                <a:latin typeface="Poppins"/>
                <a:ea typeface="Poppins"/>
                <a:cs typeface="Poppins"/>
                <a:sym typeface="Poppins"/>
                <a:hlinkClick r:id="" action="ppaction://noaction"/>
              </a:defRPr>
            </a:lvl5pPr>
            <a:lvl6pPr lvl="5" algn="r" rtl="0">
              <a:buNone/>
              <a:defRPr sz="1067" u="sng">
                <a:solidFill>
                  <a:schemeClr val="dk1"/>
                </a:solidFill>
                <a:latin typeface="Poppins"/>
                <a:ea typeface="Poppins"/>
                <a:cs typeface="Poppins"/>
                <a:sym typeface="Poppins"/>
                <a:hlinkClick r:id="" action="ppaction://noaction"/>
              </a:defRPr>
            </a:lvl6pPr>
            <a:lvl7pPr lvl="6" algn="r" rtl="0">
              <a:buNone/>
              <a:defRPr sz="1067" u="sng">
                <a:solidFill>
                  <a:schemeClr val="dk1"/>
                </a:solidFill>
                <a:latin typeface="Poppins"/>
                <a:ea typeface="Poppins"/>
                <a:cs typeface="Poppins"/>
                <a:sym typeface="Poppins"/>
                <a:hlinkClick r:id="" action="ppaction://noaction"/>
              </a:defRPr>
            </a:lvl7pPr>
            <a:lvl8pPr lvl="7" algn="r" rtl="0">
              <a:buNone/>
              <a:defRPr sz="1067" u="sng">
                <a:solidFill>
                  <a:schemeClr val="dk1"/>
                </a:solidFill>
                <a:latin typeface="Poppins"/>
                <a:ea typeface="Poppins"/>
                <a:cs typeface="Poppins"/>
                <a:sym typeface="Poppins"/>
                <a:hlinkClick r:id="" action="ppaction://noaction"/>
              </a:defRPr>
            </a:lvl8pPr>
            <a:lvl9pPr lvl="8" algn="r" rtl="0">
              <a:buNone/>
              <a:defRPr sz="1067" u="sng">
                <a:solidFill>
                  <a:schemeClr val="dk1"/>
                </a:solidFill>
                <a:latin typeface="Poppins"/>
                <a:ea typeface="Poppins"/>
                <a:cs typeface="Poppins"/>
                <a:sym typeface="Poppins"/>
                <a:hlinkClick r:id="" action="ppaction://noaction"/>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790523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D8046F4-24F9-42E4-A4F5-047198CEDAD5}"/>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mn-lt"/>
                <a:ea typeface="+mn-ea"/>
                <a:cs typeface="+mn-cs"/>
              </a:defRPr>
            </a:lvl1pPr>
          </a:lstStyle>
          <a:p>
            <a:fld id="{0B21AF8E-D15D-465C-BA79-CC3F302F2B01}" type="slidenum">
              <a:rPr lang="en-US" smtClean="0"/>
              <a:pPr/>
              <a:t>‹#›</a:t>
            </a:fld>
            <a:endParaRPr lang="en-US" dirty="0"/>
          </a:p>
        </p:txBody>
      </p:sp>
      <p:sp>
        <p:nvSpPr>
          <p:cNvPr id="2" name="Rectangle 1">
            <a:extLst>
              <a:ext uri="{FF2B5EF4-FFF2-40B4-BE49-F238E27FC236}">
                <a16:creationId xmlns:a16="http://schemas.microsoft.com/office/drawing/2014/main" id="{9975D14A-35D7-4D8F-8026-A8189348FD3E}"/>
              </a:ext>
            </a:extLst>
          </p:cNvPr>
          <p:cNvSpPr/>
          <p:nvPr userDrawn="1"/>
        </p:nvSpPr>
        <p:spPr>
          <a:xfrm>
            <a:off x="0" y="0"/>
            <a:ext cx="12192000" cy="3041607"/>
          </a:xfrm>
          <a:prstGeom prst="rect">
            <a:avLst/>
          </a:prstGeom>
          <a:solidFill>
            <a:srgbClr val="FFD966"/>
          </a:solidFill>
          <a:ln w="19050">
            <a:noFill/>
            <a:round/>
            <a:headEnd/>
            <a:tailEnd/>
          </a:ln>
          <a:effectLst/>
        </p:spPr>
        <p:txBody>
          <a:bodyPr wrap="none" anchor="ctr"/>
          <a:lstStyle/>
          <a:p>
            <a:pPr lvl="0"/>
            <a:endParaRPr lang="en-US" sz="1799" dirty="0">
              <a:solidFill>
                <a:schemeClr val="bg1"/>
              </a:solidFill>
              <a:latin typeface="Aptos" panose="020B0004020202020204" pitchFamily="34" charset="0"/>
            </a:endParaRPr>
          </a:p>
        </p:txBody>
      </p:sp>
      <p:sp>
        <p:nvSpPr>
          <p:cNvPr id="12" name="Title 1">
            <a:extLst>
              <a:ext uri="{FF2B5EF4-FFF2-40B4-BE49-F238E27FC236}">
                <a16:creationId xmlns:a16="http://schemas.microsoft.com/office/drawing/2014/main" id="{1C55C5B0-9395-4ACA-B365-43AA47872CF8}"/>
              </a:ext>
            </a:extLst>
          </p:cNvPr>
          <p:cNvSpPr>
            <a:spLocks noGrp="1"/>
          </p:cNvSpPr>
          <p:nvPr>
            <p:ph type="ctrTitle"/>
          </p:nvPr>
        </p:nvSpPr>
        <p:spPr>
          <a:xfrm>
            <a:off x="442455" y="962025"/>
            <a:ext cx="11307091" cy="1714499"/>
          </a:xfrm>
        </p:spPr>
        <p:txBody>
          <a:bodyPr anchor="ctr">
            <a:normAutofit/>
          </a:bodyPr>
          <a:lstStyle>
            <a:lvl1pPr>
              <a:defRPr sz="3600" b="1">
                <a:solidFill>
                  <a:srgbClr val="37474F"/>
                </a:solidFill>
                <a:latin typeface="Aptos" panose="020B0004020202020204" pitchFamily="34" charset="0"/>
                <a:cs typeface="Arial" pitchFamily="34" charset="0"/>
              </a:defRPr>
            </a:lvl1pPr>
          </a:lstStyle>
          <a:p>
            <a:r>
              <a:rPr lang="en-US" dirty="0"/>
              <a:t>Click to edit Master title style</a:t>
            </a:r>
            <a:endParaRPr lang="en-GB" dirty="0"/>
          </a:p>
        </p:txBody>
      </p:sp>
      <p:cxnSp>
        <p:nvCxnSpPr>
          <p:cNvPr id="3" name="Straight Connector 2">
            <a:extLst>
              <a:ext uri="{FF2B5EF4-FFF2-40B4-BE49-F238E27FC236}">
                <a16:creationId xmlns:a16="http://schemas.microsoft.com/office/drawing/2014/main" id="{0A504505-F95E-4D06-D0D1-F7D35714A8FF}"/>
              </a:ext>
            </a:extLst>
          </p:cNvPr>
          <p:cNvCxnSpPr>
            <a:cxnSpLocks/>
          </p:cNvCxnSpPr>
          <p:nvPr userDrawn="1"/>
        </p:nvCxnSpPr>
        <p:spPr>
          <a:xfrm>
            <a:off x="0" y="3041607"/>
            <a:ext cx="121920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18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D8046F4-24F9-42E4-A4F5-047198CEDAD5}"/>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mn-lt"/>
                <a:ea typeface="+mn-ea"/>
                <a:cs typeface="+mn-cs"/>
              </a:defRPr>
            </a:lvl1pPr>
          </a:lstStyle>
          <a:p>
            <a:fld id="{0B21AF8E-D15D-465C-BA79-CC3F302F2B01}" type="slidenum">
              <a:rPr lang="en-US" smtClean="0"/>
              <a:pPr/>
              <a:t>‹#›</a:t>
            </a:fld>
            <a:endParaRPr lang="en-US" dirty="0"/>
          </a:p>
        </p:txBody>
      </p:sp>
      <p:sp>
        <p:nvSpPr>
          <p:cNvPr id="2" name="Rectangle 1">
            <a:extLst>
              <a:ext uri="{FF2B5EF4-FFF2-40B4-BE49-F238E27FC236}">
                <a16:creationId xmlns:a16="http://schemas.microsoft.com/office/drawing/2014/main" id="{9975D14A-35D7-4D8F-8026-A8189348FD3E}"/>
              </a:ext>
            </a:extLst>
          </p:cNvPr>
          <p:cNvSpPr/>
          <p:nvPr userDrawn="1"/>
        </p:nvSpPr>
        <p:spPr>
          <a:xfrm>
            <a:off x="0" y="0"/>
            <a:ext cx="12192000" cy="3041607"/>
          </a:xfrm>
          <a:prstGeom prst="rect">
            <a:avLst/>
          </a:prstGeom>
          <a:solidFill>
            <a:srgbClr val="0070C0"/>
          </a:solidFill>
          <a:ln w="19050">
            <a:noFill/>
            <a:round/>
            <a:headEnd/>
            <a:tailEnd/>
          </a:ln>
          <a:effectLst/>
        </p:spPr>
        <p:txBody>
          <a:bodyPr wrap="none" anchor="ctr"/>
          <a:lstStyle/>
          <a:p>
            <a:pPr lvl="0"/>
            <a:endParaRPr lang="en-US" sz="1799" dirty="0">
              <a:solidFill>
                <a:schemeClr val="bg1"/>
              </a:solidFill>
            </a:endParaRPr>
          </a:p>
        </p:txBody>
      </p:sp>
      <p:sp>
        <p:nvSpPr>
          <p:cNvPr id="12" name="Title 1">
            <a:extLst>
              <a:ext uri="{FF2B5EF4-FFF2-40B4-BE49-F238E27FC236}">
                <a16:creationId xmlns:a16="http://schemas.microsoft.com/office/drawing/2014/main" id="{1C55C5B0-9395-4ACA-B365-43AA47872CF8}"/>
              </a:ext>
            </a:extLst>
          </p:cNvPr>
          <p:cNvSpPr>
            <a:spLocks noGrp="1"/>
          </p:cNvSpPr>
          <p:nvPr>
            <p:ph type="ctrTitle"/>
          </p:nvPr>
        </p:nvSpPr>
        <p:spPr>
          <a:xfrm>
            <a:off x="442455" y="1271016"/>
            <a:ext cx="11307091" cy="985946"/>
          </a:xfrm>
        </p:spPr>
        <p:txBody>
          <a:bodyPr anchor="ctr">
            <a:normAutofit/>
          </a:bodyPr>
          <a:lstStyle>
            <a:lvl1pPr algn="ctr">
              <a:defRPr sz="4400" b="1">
                <a:solidFill>
                  <a:schemeClr val="bg1"/>
                </a:solidFill>
                <a:latin typeface="Aptos" panose="020B0004020202020204" pitchFamily="34" charset="0"/>
                <a:cs typeface="Arial" pitchFamily="34" charset="0"/>
              </a:defRPr>
            </a:lvl1pPr>
          </a:lstStyle>
          <a:p>
            <a:r>
              <a:rPr lang="en-US" dirty="0"/>
              <a:t>Click to edit Master title style</a:t>
            </a:r>
            <a:endParaRPr lang="en-GB" dirty="0"/>
          </a:p>
        </p:txBody>
      </p:sp>
      <p:cxnSp>
        <p:nvCxnSpPr>
          <p:cNvPr id="3" name="Straight Connector 2">
            <a:extLst>
              <a:ext uri="{FF2B5EF4-FFF2-40B4-BE49-F238E27FC236}">
                <a16:creationId xmlns:a16="http://schemas.microsoft.com/office/drawing/2014/main" id="{0A504505-F95E-4D06-D0D1-F7D35714A8FF}"/>
              </a:ext>
            </a:extLst>
          </p:cNvPr>
          <p:cNvCxnSpPr>
            <a:cxnSpLocks/>
          </p:cNvCxnSpPr>
          <p:nvPr userDrawn="1"/>
        </p:nvCxnSpPr>
        <p:spPr>
          <a:xfrm>
            <a:off x="0" y="3041607"/>
            <a:ext cx="121920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032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1"/>
            <a:ext cx="10972800" cy="615925"/>
          </a:xfrm>
        </p:spPr>
        <p:txBody>
          <a:bodyPr anchor="ctr">
            <a:noAutofit/>
          </a:bodyPr>
          <a:lstStyle>
            <a:lvl1pPr algn="l" defTabSz="914400" rtl="0" eaLnBrk="1" latinLnBrk="0" hangingPunct="1">
              <a:lnSpc>
                <a:spcPct val="90000"/>
              </a:lnSpc>
              <a:spcBef>
                <a:spcPct val="0"/>
              </a:spcBef>
              <a:buNone/>
              <a:defRPr lang="en-GB" sz="2800" b="1" kern="1200" dirty="0">
                <a:solidFill>
                  <a:srgbClr val="37474F"/>
                </a:solidFill>
                <a:latin typeface="Aptos" panose="020B0004020202020204" pitchFamily="34" charset="0"/>
                <a:ea typeface="+mj-ea"/>
                <a:cs typeface="+mj-cs"/>
              </a:defRPr>
            </a:lvl1pPr>
          </a:lstStyle>
          <a:p>
            <a:r>
              <a:rPr lang="en-US" dirty="0"/>
              <a:t>Click to edit Master title style</a:t>
            </a:r>
            <a:endParaRPr lang="en-GB" dirty="0"/>
          </a:p>
        </p:txBody>
      </p:sp>
      <p:sp>
        <p:nvSpPr>
          <p:cNvPr id="7" name="Line 10"/>
          <p:cNvSpPr>
            <a:spLocks noChangeShapeType="1"/>
          </p:cNvSpPr>
          <p:nvPr userDrawn="1"/>
        </p:nvSpPr>
        <p:spPr bwMode="auto">
          <a:xfrm>
            <a:off x="609601" y="879408"/>
            <a:ext cx="10972800" cy="0"/>
          </a:xfrm>
          <a:prstGeom prst="line">
            <a:avLst/>
          </a:prstGeom>
          <a:noFill/>
          <a:ln w="19050">
            <a:solidFill>
              <a:srgbClr val="C0000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Slide Number Placeholder 5">
            <a:extLst>
              <a:ext uri="{FF2B5EF4-FFF2-40B4-BE49-F238E27FC236}">
                <a16:creationId xmlns:a16="http://schemas.microsoft.com/office/drawing/2014/main" id="{216A27AF-ABA1-4BD6-8B1D-21F7A03A427D}"/>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mn-lt"/>
                <a:ea typeface="+mn-ea"/>
                <a:cs typeface="+mn-cs"/>
              </a:defRPr>
            </a:lvl1pPr>
          </a:lstStyle>
          <a:p>
            <a:fld id="{0B21AF8E-D15D-465C-BA79-CC3F302F2B01}" type="slidenum">
              <a:rPr lang="en-US" smtClean="0"/>
              <a:pPr/>
              <a:t>‹#›</a:t>
            </a:fld>
            <a:endParaRPr lang="en-US" dirty="0"/>
          </a:p>
        </p:txBody>
      </p:sp>
    </p:spTree>
    <p:extLst>
      <p:ext uri="{BB962C8B-B14F-4D97-AF65-F5344CB8AC3E}">
        <p14:creationId xmlns:p14="http://schemas.microsoft.com/office/powerpoint/2010/main" val="400277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C57A5E-62C7-4FF2-A387-697386AD04B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9F3C262-0B6B-4543-BC3E-6F84171F8DE4}"/>
              </a:ext>
            </a:extLst>
          </p:cNvPr>
          <p:cNvSpPr>
            <a:spLocks noGrp="1"/>
          </p:cNvSpPr>
          <p:nvPr>
            <p:ph type="ftr" sz="quarter" idx="11"/>
          </p:nvPr>
        </p:nvSpPr>
        <p:spPr/>
        <p:txBody>
          <a:bodyPr/>
          <a:lstStyle/>
          <a:p>
            <a:r>
              <a:rPr lang="en-US"/>
              <a:t>Compiled by Yoda Learning</a:t>
            </a:r>
          </a:p>
        </p:txBody>
      </p:sp>
      <p:sp>
        <p:nvSpPr>
          <p:cNvPr id="4" name="Slide Number Placeholder 3">
            <a:extLst>
              <a:ext uri="{FF2B5EF4-FFF2-40B4-BE49-F238E27FC236}">
                <a16:creationId xmlns:a16="http://schemas.microsoft.com/office/drawing/2014/main" id="{AA41F4B2-D157-4226-9F08-DCD5119EF3E1}"/>
              </a:ext>
            </a:extLst>
          </p:cNvPr>
          <p:cNvSpPr>
            <a:spLocks noGrp="1"/>
          </p:cNvSpPr>
          <p:nvPr>
            <p:ph type="sldNum" sz="quarter" idx="12"/>
          </p:nvPr>
        </p:nvSpPr>
        <p:spPr/>
        <p:txBody>
          <a:bodyPr/>
          <a:lstStyle/>
          <a:p>
            <a:fld id="{8ABBF15F-39A8-4FD7-B3EA-CFD84FBCC274}" type="slidenum">
              <a:rPr lang="en-US" smtClean="0"/>
              <a:t>‹#›</a:t>
            </a:fld>
            <a:endParaRPr lang="en-US"/>
          </a:p>
        </p:txBody>
      </p:sp>
    </p:spTree>
    <p:extLst>
      <p:ext uri="{BB962C8B-B14F-4D97-AF65-F5344CB8AC3E}">
        <p14:creationId xmlns:p14="http://schemas.microsoft.com/office/powerpoint/2010/main" val="7787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2A919E5-BDE8-48E1-ADEB-D07E5F877489}"/>
              </a:ext>
            </a:extLst>
          </p:cNvPr>
          <p:cNvSpPr>
            <a:spLocks noGrp="1"/>
          </p:cNvSpPr>
          <p:nvPr>
            <p:ph type="ftr" sz="quarter" idx="11"/>
          </p:nvPr>
        </p:nvSpPr>
        <p:spPr>
          <a:xfrm>
            <a:off x="4036498" y="6471826"/>
            <a:ext cx="4112658" cy="249650"/>
          </a:xfrm>
          <a:prstGeom prst="rect">
            <a:avLst/>
          </a:prstGeom>
        </p:spPr>
        <p:txBody>
          <a:bodyPr/>
          <a:lstStyle>
            <a:lvl1pPr algn="ctr">
              <a:defRPr sz="999">
                <a:solidFill>
                  <a:srgbClr val="737373"/>
                </a:solidFill>
              </a:defRPr>
            </a:lvl1pPr>
          </a:lstStyle>
          <a:p>
            <a:pPr algn="ctr"/>
            <a:r>
              <a:rPr lang="en-US"/>
              <a:t>Compiled by Yoda Learning</a:t>
            </a:r>
            <a:endParaRPr lang="en-US" dirty="0"/>
          </a:p>
        </p:txBody>
      </p:sp>
      <p:sp>
        <p:nvSpPr>
          <p:cNvPr id="4" name="Slide Number Placeholder 5">
            <a:extLst>
              <a:ext uri="{FF2B5EF4-FFF2-40B4-BE49-F238E27FC236}">
                <a16:creationId xmlns:a16="http://schemas.microsoft.com/office/drawing/2014/main" id="{AB9AB8C4-E394-42DB-80DF-A6E9486BD774}"/>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mn-lt"/>
                <a:ea typeface="+mn-ea"/>
                <a:cs typeface="+mn-cs"/>
              </a:defRPr>
            </a:lvl1pPr>
          </a:lstStyle>
          <a:p>
            <a:fld id="{0B21AF8E-D15D-465C-BA79-CC3F302F2B01}" type="slidenum">
              <a:rPr lang="en-US" smtClean="0"/>
              <a:pPr/>
              <a:t>‹#›</a:t>
            </a:fld>
            <a:endParaRPr lang="en-US" dirty="0"/>
          </a:p>
        </p:txBody>
      </p:sp>
    </p:spTree>
    <p:extLst>
      <p:ext uri="{BB962C8B-B14F-4D97-AF65-F5344CB8AC3E}">
        <p14:creationId xmlns:p14="http://schemas.microsoft.com/office/powerpoint/2010/main" val="359666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a:solidFill>
                  <a:schemeClr val="bg1"/>
                </a:solidFill>
              </a:defRPr>
            </a:lvl1pPr>
          </a:lstStyle>
          <a:p>
            <a:r>
              <a:rPr lang="en-US" dirty="0"/>
              <a:t>Click to edit Master title style</a:t>
            </a:r>
            <a:endParaRPr lang="en-GB" dirty="0"/>
          </a:p>
        </p:txBody>
      </p:sp>
      <p:sp>
        <p:nvSpPr>
          <p:cNvPr id="7" name="Line 10"/>
          <p:cNvSpPr>
            <a:spLocks noChangeShapeType="1"/>
          </p:cNvSpPr>
          <p:nvPr userDrawn="1"/>
        </p:nvSpPr>
        <p:spPr bwMode="auto">
          <a:xfrm>
            <a:off x="609601"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Line 11"/>
          <p:cNvSpPr>
            <a:spLocks noChangeShapeType="1"/>
          </p:cNvSpPr>
          <p:nvPr userDrawn="1"/>
        </p:nvSpPr>
        <p:spPr bwMode="auto">
          <a:xfrm>
            <a:off x="609601" y="6245352"/>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Slide Number Placeholder 5">
            <a:extLst>
              <a:ext uri="{FF2B5EF4-FFF2-40B4-BE49-F238E27FC236}">
                <a16:creationId xmlns:a16="http://schemas.microsoft.com/office/drawing/2014/main" id="{216A27AF-ABA1-4BD6-8B1D-21F7A03A427D}"/>
              </a:ext>
            </a:extLst>
          </p:cNvPr>
          <p:cNvSpPr>
            <a:spLocks noGrp="1"/>
          </p:cNvSpPr>
          <p:nvPr>
            <p:ph type="sldNum" sz="quarter" idx="12"/>
          </p:nvPr>
        </p:nvSpPr>
        <p:spPr>
          <a:xfrm>
            <a:off x="8840629" y="6471827"/>
            <a:ext cx="2741772" cy="249650"/>
          </a:xfrm>
          <a:prstGeom prst="rect">
            <a:avLst/>
          </a:prstGeom>
        </p:spPr>
        <p:txBody>
          <a:bodyPr/>
          <a:lstStyle>
            <a:lvl1pPr algn="r">
              <a:defRPr lang="en-US" sz="999" kern="1200" smtClean="0">
                <a:solidFill>
                  <a:srgbClr val="737373"/>
                </a:solidFill>
                <a:latin typeface="+mn-lt"/>
                <a:ea typeface="+mn-ea"/>
                <a:cs typeface="+mn-cs"/>
              </a:defRPr>
            </a:lvl1pPr>
          </a:lstStyle>
          <a:p>
            <a:fld id="{0B21AF8E-D15D-465C-BA79-CC3F302F2B01}" type="slidenum">
              <a:rPr lang="en-US" smtClean="0"/>
              <a:pPr/>
              <a:t>‹#›</a:t>
            </a:fld>
            <a:endParaRPr lang="en-US" dirty="0"/>
          </a:p>
        </p:txBody>
      </p:sp>
      <p:grpSp>
        <p:nvGrpSpPr>
          <p:cNvPr id="6" name="Group 5">
            <a:extLst>
              <a:ext uri="{FF2B5EF4-FFF2-40B4-BE49-F238E27FC236}">
                <a16:creationId xmlns:a16="http://schemas.microsoft.com/office/drawing/2014/main" id="{58CC1C42-1DDF-4F18-9110-D4F04D04CE64}"/>
              </a:ext>
            </a:extLst>
          </p:cNvPr>
          <p:cNvGrpSpPr/>
          <p:nvPr userDrawn="1"/>
        </p:nvGrpSpPr>
        <p:grpSpPr>
          <a:xfrm>
            <a:off x="11687852" y="67066"/>
            <a:ext cx="408320" cy="267619"/>
            <a:chOff x="10738104" y="225092"/>
            <a:chExt cx="408533" cy="267619"/>
          </a:xfrm>
        </p:grpSpPr>
        <p:pic>
          <p:nvPicPr>
            <p:cNvPr id="9" name="Picture 8" descr="Logo&#10;&#10;Description automatically generated">
              <a:extLst>
                <a:ext uri="{FF2B5EF4-FFF2-40B4-BE49-F238E27FC236}">
                  <a16:creationId xmlns:a16="http://schemas.microsoft.com/office/drawing/2014/main" id="{46128488-9960-4AEE-8867-3CB978FBFA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7779" t="31529" r="17638" b="31666"/>
            <a:stretch/>
          </p:blipFill>
          <p:spPr>
            <a:xfrm>
              <a:off x="10774993" y="267324"/>
              <a:ext cx="334754" cy="190774"/>
            </a:xfrm>
            <a:prstGeom prst="rect">
              <a:avLst/>
            </a:prstGeom>
          </p:spPr>
        </p:pic>
        <p:sp>
          <p:nvSpPr>
            <p:cNvPr id="10" name="Rectangle: Rounded Corners 9">
              <a:extLst>
                <a:ext uri="{FF2B5EF4-FFF2-40B4-BE49-F238E27FC236}">
                  <a16:creationId xmlns:a16="http://schemas.microsoft.com/office/drawing/2014/main" id="{EB75E251-A99B-4D8E-9FAD-6BACA4A24005}"/>
                </a:ext>
              </a:extLst>
            </p:cNvPr>
            <p:cNvSpPr/>
            <p:nvPr userDrawn="1"/>
          </p:nvSpPr>
          <p:spPr>
            <a:xfrm>
              <a:off x="10738104" y="225092"/>
              <a:ext cx="408533" cy="267619"/>
            </a:xfrm>
            <a:prstGeom prst="roundRect">
              <a:avLst>
                <a:gd name="adj" fmla="val 7770"/>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dirty="0">
                <a:latin typeface="Aptos" panose="020B0004020202020204" pitchFamily="34" charset="0"/>
              </a:endParaRPr>
            </a:p>
          </p:txBody>
        </p:sp>
      </p:grpSp>
    </p:spTree>
    <p:extLst>
      <p:ext uri="{BB962C8B-B14F-4D97-AF65-F5344CB8AC3E}">
        <p14:creationId xmlns:p14="http://schemas.microsoft.com/office/powerpoint/2010/main" val="2070120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95000" y="2855000"/>
            <a:ext cx="10469600" cy="1148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9" name="Google Shape;19;p3"/>
          <p:cNvSpPr txBox="1">
            <a:spLocks noGrp="1"/>
          </p:cNvSpPr>
          <p:nvPr>
            <p:ph type="sldNum" idx="12"/>
          </p:nvPr>
        </p:nvSpPr>
        <p:spPr>
          <a:xfrm>
            <a:off x="8580167" y="6241333"/>
            <a:ext cx="3471600" cy="524800"/>
          </a:xfrm>
          <a:prstGeom prst="rect">
            <a:avLst/>
          </a:prstGeom>
        </p:spPr>
        <p:txBody>
          <a:bodyPr spcFirstLastPara="1" wrap="square" lIns="91425" tIns="91425" rIns="91425" bIns="91425" anchor="ctr" anchorCtr="0">
            <a:noAutofit/>
          </a:bodyPr>
          <a:lstStyle>
            <a:lvl1pPr lvl="0" algn="r" rtl="0">
              <a:buNone/>
              <a:defRPr sz="1067" u="sng">
                <a:solidFill>
                  <a:schemeClr val="dk1"/>
                </a:solidFill>
                <a:latin typeface="Arial" panose="020B0604020202020204" pitchFamily="34" charset="0"/>
                <a:ea typeface="Arial" panose="020B0604020202020204" pitchFamily="34" charset="0"/>
                <a:cs typeface="Arial" panose="020B0604020202020204" pitchFamily="34" charset="0"/>
                <a:sym typeface="Poppins"/>
                <a:hlinkClick r:id="" action="ppaction://noaction"/>
              </a:defRPr>
            </a:lvl1pPr>
            <a:lvl2pPr lvl="1" algn="r" rtl="0">
              <a:buNone/>
              <a:defRPr sz="1067" u="sng">
                <a:solidFill>
                  <a:schemeClr val="dk1"/>
                </a:solidFill>
                <a:latin typeface="Poppins"/>
                <a:ea typeface="Poppins"/>
                <a:cs typeface="Poppins"/>
                <a:sym typeface="Poppins"/>
                <a:hlinkClick r:id="" action="ppaction://noaction"/>
              </a:defRPr>
            </a:lvl2pPr>
            <a:lvl3pPr lvl="2" algn="r" rtl="0">
              <a:buNone/>
              <a:defRPr sz="1067" u="sng">
                <a:solidFill>
                  <a:schemeClr val="dk1"/>
                </a:solidFill>
                <a:latin typeface="Poppins"/>
                <a:ea typeface="Poppins"/>
                <a:cs typeface="Poppins"/>
                <a:sym typeface="Poppins"/>
                <a:hlinkClick r:id="" action="ppaction://noaction"/>
              </a:defRPr>
            </a:lvl3pPr>
            <a:lvl4pPr lvl="3" algn="r" rtl="0">
              <a:buNone/>
              <a:defRPr sz="1067" u="sng">
                <a:solidFill>
                  <a:schemeClr val="dk1"/>
                </a:solidFill>
                <a:latin typeface="Poppins"/>
                <a:ea typeface="Poppins"/>
                <a:cs typeface="Poppins"/>
                <a:sym typeface="Poppins"/>
                <a:hlinkClick r:id="" action="ppaction://noaction"/>
              </a:defRPr>
            </a:lvl4pPr>
            <a:lvl5pPr lvl="4" algn="r" rtl="0">
              <a:buNone/>
              <a:defRPr sz="1067" u="sng">
                <a:solidFill>
                  <a:schemeClr val="dk1"/>
                </a:solidFill>
                <a:latin typeface="Poppins"/>
                <a:ea typeface="Poppins"/>
                <a:cs typeface="Poppins"/>
                <a:sym typeface="Poppins"/>
                <a:hlinkClick r:id="" action="ppaction://noaction"/>
              </a:defRPr>
            </a:lvl5pPr>
            <a:lvl6pPr lvl="5" algn="r" rtl="0">
              <a:buNone/>
              <a:defRPr sz="1067" u="sng">
                <a:solidFill>
                  <a:schemeClr val="dk1"/>
                </a:solidFill>
                <a:latin typeface="Poppins"/>
                <a:ea typeface="Poppins"/>
                <a:cs typeface="Poppins"/>
                <a:sym typeface="Poppins"/>
                <a:hlinkClick r:id="" action="ppaction://noaction"/>
              </a:defRPr>
            </a:lvl6pPr>
            <a:lvl7pPr lvl="6" algn="r" rtl="0">
              <a:buNone/>
              <a:defRPr sz="1067" u="sng">
                <a:solidFill>
                  <a:schemeClr val="dk1"/>
                </a:solidFill>
                <a:latin typeface="Poppins"/>
                <a:ea typeface="Poppins"/>
                <a:cs typeface="Poppins"/>
                <a:sym typeface="Poppins"/>
                <a:hlinkClick r:id="" action="ppaction://noaction"/>
              </a:defRPr>
            </a:lvl7pPr>
            <a:lvl8pPr lvl="7" algn="r" rtl="0">
              <a:buNone/>
              <a:defRPr sz="1067" u="sng">
                <a:solidFill>
                  <a:schemeClr val="dk1"/>
                </a:solidFill>
                <a:latin typeface="Poppins"/>
                <a:ea typeface="Poppins"/>
                <a:cs typeface="Poppins"/>
                <a:sym typeface="Poppins"/>
                <a:hlinkClick r:id="" action="ppaction://noaction"/>
              </a:defRPr>
            </a:lvl8pPr>
            <a:lvl9pPr lvl="8" algn="r" rtl="0">
              <a:buNone/>
              <a:defRPr sz="1067" u="sng">
                <a:solidFill>
                  <a:schemeClr val="dk1"/>
                </a:solidFill>
                <a:latin typeface="Poppins"/>
                <a:ea typeface="Poppins"/>
                <a:cs typeface="Poppins"/>
                <a:sym typeface="Poppins"/>
                <a:hlinkClick r:id="" action="ppaction://noaction"/>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207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80BA0-4AFC-44AD-A3FA-FBCBBBD5E5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F3A8F0-3EA8-4716-93EC-FAC9675BFD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F054B-6A6E-4AB4-98BF-8FEB4D532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99CBA23-1155-4235-BC3D-EB1C083980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Compiled by Yoda Learning</a:t>
            </a:r>
          </a:p>
        </p:txBody>
      </p:sp>
      <p:sp>
        <p:nvSpPr>
          <p:cNvPr id="6" name="Slide Number Placeholder 5">
            <a:extLst>
              <a:ext uri="{FF2B5EF4-FFF2-40B4-BE49-F238E27FC236}">
                <a16:creationId xmlns:a16="http://schemas.microsoft.com/office/drawing/2014/main" id="{0D5A2843-A92C-46B2-B155-965EB5212A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BF15F-39A8-4FD7-B3EA-CFD84FBCC274}" type="slidenum">
              <a:rPr lang="en-US" smtClean="0"/>
              <a:t>‹#›</a:t>
            </a:fld>
            <a:endParaRPr lang="en-US"/>
          </a:p>
        </p:txBody>
      </p:sp>
    </p:spTree>
    <p:extLst>
      <p:ext uri="{BB962C8B-B14F-4D97-AF65-F5344CB8AC3E}">
        <p14:creationId xmlns:p14="http://schemas.microsoft.com/office/powerpoint/2010/main" val="3120928258"/>
      </p:ext>
    </p:extLst>
  </p:cSld>
  <p:clrMap bg1="lt1" tx1="dk1" bg2="lt2" tx2="dk2" accent1="accent1" accent2="accent2" accent3="accent3" accent4="accent4" accent5="accent5" accent6="accent6" hlink="hlink" folHlink="folHlink"/>
  <p:sldLayoutIdLst>
    <p:sldLayoutId id="2147483660" r:id="rId1"/>
    <p:sldLayoutId id="2147483664" r:id="rId2"/>
    <p:sldLayoutId id="2147483666" r:id="rId3"/>
    <p:sldLayoutId id="2147483665" r:id="rId4"/>
    <p:sldLayoutId id="2147483661" r:id="rId5"/>
    <p:sldLayoutId id="2147483655" r:id="rId6"/>
    <p:sldLayoutId id="2147483662" r:id="rId7"/>
    <p:sldLayoutId id="2147483663" r:id="rId8"/>
    <p:sldLayoutId id="2147483672"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980BA0-4AFC-44AD-A3FA-FBCBBBD5E5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3A8F0-3EA8-4716-93EC-FAC9675BFD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28F054B-6A6E-4AB4-98BF-8FEB4D532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ptos" panose="020B0004020202020204" pitchFamily="34" charset="0"/>
              </a:defRPr>
            </a:lvl1pPr>
          </a:lstStyle>
          <a:p>
            <a:endParaRPr lang="en-US" dirty="0"/>
          </a:p>
        </p:txBody>
      </p:sp>
      <p:sp>
        <p:nvSpPr>
          <p:cNvPr id="5" name="Footer Placeholder 4">
            <a:extLst>
              <a:ext uri="{FF2B5EF4-FFF2-40B4-BE49-F238E27FC236}">
                <a16:creationId xmlns:a16="http://schemas.microsoft.com/office/drawing/2014/main" id="{999CBA23-1155-4235-BC3D-EB1C083980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ptos" panose="020B0004020202020204" pitchFamily="34" charset="0"/>
              </a:defRPr>
            </a:lvl1pPr>
          </a:lstStyle>
          <a:p>
            <a:r>
              <a:rPr lang="en-US"/>
              <a:t>(c) Yoda Learning Solutions</a:t>
            </a:r>
            <a:endParaRPr lang="en-US" dirty="0"/>
          </a:p>
        </p:txBody>
      </p:sp>
      <p:sp>
        <p:nvSpPr>
          <p:cNvPr id="6" name="Slide Number Placeholder 5">
            <a:extLst>
              <a:ext uri="{FF2B5EF4-FFF2-40B4-BE49-F238E27FC236}">
                <a16:creationId xmlns:a16="http://schemas.microsoft.com/office/drawing/2014/main" id="{0D5A2843-A92C-46B2-B155-965EB5212A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ptos" panose="020B0004020202020204" pitchFamily="34" charset="0"/>
              </a:defRPr>
            </a:lvl1pPr>
          </a:lstStyle>
          <a:p>
            <a:fld id="{8ABBF15F-39A8-4FD7-B3EA-CFD84FBCC274}" type="slidenum">
              <a:rPr lang="en-US" smtClean="0"/>
              <a:pPr/>
              <a:t>‹#›</a:t>
            </a:fld>
            <a:endParaRPr lang="en-US" dirty="0"/>
          </a:p>
        </p:txBody>
      </p:sp>
    </p:spTree>
    <p:extLst>
      <p:ext uri="{BB962C8B-B14F-4D97-AF65-F5344CB8AC3E}">
        <p14:creationId xmlns:p14="http://schemas.microsoft.com/office/powerpoint/2010/main" val="71504339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dt="0"/>
  <p:txStyles>
    <p:titleStyle>
      <a:lvl1pPr algn="l" defTabSz="914400" rtl="0" eaLnBrk="1" latinLnBrk="0" hangingPunct="1">
        <a:lnSpc>
          <a:spcPct val="90000"/>
        </a:lnSpc>
        <a:spcBef>
          <a:spcPct val="0"/>
        </a:spcBef>
        <a:buNone/>
        <a:defRPr sz="4400" kern="1200">
          <a:solidFill>
            <a:schemeClr val="tx1"/>
          </a:solidFill>
          <a:latin typeface="Aptos" panose="020B00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ptos" panose="020B00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ptos" panose="020B00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ptos" panose="020B00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panose="020B00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dirty="0"/>
          </a:p>
        </p:txBody>
      </p:sp>
      <p:sp>
        <p:nvSpPr>
          <p:cNvPr id="8" name="Google Shape;8;p1"/>
          <p:cNvSpPr txBox="1">
            <a:spLocks noGrp="1"/>
          </p:cNvSpPr>
          <p:nvPr>
            <p:ph type="sldNum" idx="12"/>
          </p:nvPr>
        </p:nvSpPr>
        <p:spPr>
          <a:xfrm>
            <a:off x="8580167" y="6241333"/>
            <a:ext cx="3471600" cy="524800"/>
          </a:xfrm>
          <a:prstGeom prst="rect">
            <a:avLst/>
          </a:prstGeom>
          <a:noFill/>
          <a:ln>
            <a:noFill/>
          </a:ln>
        </p:spPr>
        <p:txBody>
          <a:bodyPr spcFirstLastPara="1" wrap="square" lIns="91425" tIns="91425" rIns="91425" bIns="91425" anchor="ctr" anchorCtr="0">
            <a:noAutofit/>
          </a:bodyPr>
          <a:lstStyle>
            <a:lvl1pPr lvl="0" algn="r" rtl="0">
              <a:buNone/>
              <a:defRPr sz="1067" u="sng">
                <a:solidFill>
                  <a:schemeClr val="dk1"/>
                </a:solidFill>
                <a:latin typeface="Arial" panose="020B0604020202020204" pitchFamily="34" charset="0"/>
                <a:ea typeface="Arial" panose="020B0604020202020204" pitchFamily="34" charset="0"/>
                <a:cs typeface="Arial" panose="020B0604020202020204" pitchFamily="34" charset="0"/>
                <a:sym typeface="Poppins"/>
                <a:hlinkClick r:id="" action="ppaction://noaction"/>
              </a:defRPr>
            </a:lvl1pPr>
            <a:lvl2pPr lvl="1" algn="r" rtl="0">
              <a:buNone/>
              <a:defRPr sz="1067" u="sng">
                <a:solidFill>
                  <a:schemeClr val="dk1"/>
                </a:solidFill>
                <a:latin typeface="Poppins"/>
                <a:ea typeface="Poppins"/>
                <a:cs typeface="Poppins"/>
                <a:sym typeface="Poppins"/>
                <a:hlinkClick r:id="" action="ppaction://noaction"/>
              </a:defRPr>
            </a:lvl2pPr>
            <a:lvl3pPr lvl="2" algn="r" rtl="0">
              <a:buNone/>
              <a:defRPr sz="1067" u="sng">
                <a:solidFill>
                  <a:schemeClr val="dk1"/>
                </a:solidFill>
                <a:latin typeface="Poppins"/>
                <a:ea typeface="Poppins"/>
                <a:cs typeface="Poppins"/>
                <a:sym typeface="Poppins"/>
                <a:hlinkClick r:id="" action="ppaction://noaction"/>
              </a:defRPr>
            </a:lvl3pPr>
            <a:lvl4pPr lvl="3" algn="r" rtl="0">
              <a:buNone/>
              <a:defRPr sz="1067" u="sng">
                <a:solidFill>
                  <a:schemeClr val="dk1"/>
                </a:solidFill>
                <a:latin typeface="Poppins"/>
                <a:ea typeface="Poppins"/>
                <a:cs typeface="Poppins"/>
                <a:sym typeface="Poppins"/>
                <a:hlinkClick r:id="" action="ppaction://noaction"/>
              </a:defRPr>
            </a:lvl4pPr>
            <a:lvl5pPr lvl="4" algn="r" rtl="0">
              <a:buNone/>
              <a:defRPr sz="1067" u="sng">
                <a:solidFill>
                  <a:schemeClr val="dk1"/>
                </a:solidFill>
                <a:latin typeface="Poppins"/>
                <a:ea typeface="Poppins"/>
                <a:cs typeface="Poppins"/>
                <a:sym typeface="Poppins"/>
                <a:hlinkClick r:id="" action="ppaction://noaction"/>
              </a:defRPr>
            </a:lvl5pPr>
            <a:lvl6pPr lvl="5" algn="r" rtl="0">
              <a:buNone/>
              <a:defRPr sz="1067" u="sng">
                <a:solidFill>
                  <a:schemeClr val="dk1"/>
                </a:solidFill>
                <a:latin typeface="Poppins"/>
                <a:ea typeface="Poppins"/>
                <a:cs typeface="Poppins"/>
                <a:sym typeface="Poppins"/>
                <a:hlinkClick r:id="" action="ppaction://noaction"/>
              </a:defRPr>
            </a:lvl6pPr>
            <a:lvl7pPr lvl="6" algn="r" rtl="0">
              <a:buNone/>
              <a:defRPr sz="1067" u="sng">
                <a:solidFill>
                  <a:schemeClr val="dk1"/>
                </a:solidFill>
                <a:latin typeface="Poppins"/>
                <a:ea typeface="Poppins"/>
                <a:cs typeface="Poppins"/>
                <a:sym typeface="Poppins"/>
                <a:hlinkClick r:id="" action="ppaction://noaction"/>
              </a:defRPr>
            </a:lvl7pPr>
            <a:lvl8pPr lvl="7" algn="r" rtl="0">
              <a:buNone/>
              <a:defRPr sz="1067" u="sng">
                <a:solidFill>
                  <a:schemeClr val="dk1"/>
                </a:solidFill>
                <a:latin typeface="Poppins"/>
                <a:ea typeface="Poppins"/>
                <a:cs typeface="Poppins"/>
                <a:sym typeface="Poppins"/>
                <a:hlinkClick r:id="" action="ppaction://noaction"/>
              </a:defRPr>
            </a:lvl8pPr>
            <a:lvl9pPr lvl="8" algn="r" rtl="0">
              <a:buNone/>
              <a:defRPr sz="1067" u="sng">
                <a:solidFill>
                  <a:schemeClr val="dk1"/>
                </a:solidFill>
                <a:latin typeface="Poppins"/>
                <a:ea typeface="Poppins"/>
                <a:cs typeface="Poppins"/>
                <a:sym typeface="Poppins"/>
                <a:hlinkClick r:id="" action="ppaction://noaction"/>
              </a:defRPr>
            </a:lvl9pPr>
          </a:lstStyle>
          <a:p>
            <a:fld id="{00000000-1234-1234-1234-123412341234}" type="slidenum">
              <a:rPr lang="en" u="none" smtClean="0"/>
              <a:pPr/>
              <a:t>‹#›</a:t>
            </a:fld>
            <a:endParaRPr lang="en" u="none" dirty="0"/>
          </a:p>
        </p:txBody>
      </p:sp>
    </p:spTree>
    <p:extLst>
      <p:ext uri="{BB962C8B-B14F-4D97-AF65-F5344CB8AC3E}">
        <p14:creationId xmlns:p14="http://schemas.microsoft.com/office/powerpoint/2010/main" val="1943936718"/>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ptos" panose="020B0004020202020204" pitchFamily="34" charset="0"/>
          <a:ea typeface="Aptos" panose="020B0004020202020204" pitchFamily="34"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21.png"/><Relationship Id="rId1" Type="http://schemas.openxmlformats.org/officeDocument/2006/relationships/slideLayout" Target="../slideLayouts/slideLayout11.xml"/><Relationship Id="rId4" Type="http://schemas.openxmlformats.org/officeDocument/2006/relationships/image" Target="../media/image12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microsoft.com/office/2007/relationships/hdphoto" Target="../media/hdphoto21.wdp"/></Relationships>
</file>

<file path=ppt/slides/_rels/slide1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microsoft.com/office/2007/relationships/hdphoto" Target="../media/hdphoto22.wdp"/></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130.png"/><Relationship Id="rId4" Type="http://schemas.openxmlformats.org/officeDocument/2006/relationships/hyperlink" Target="https://www.youtube.com/watch?v=0RVNkemPmRY&amp;ab_channel=YodaLearningAcademy"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136.png"/></Relationships>
</file>

<file path=ppt/slides/_rels/slide1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13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1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144.png"/></Relationships>
</file>

<file path=ppt/slides/_rels/slide128.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145.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microsoft.com/office/2007/relationships/hdphoto" Target="../media/hdphoto5.wdp"/></Relationships>
</file>

<file path=ppt/slides/_rels/slide130.xml.rels><?xml version="1.0" encoding="UTF-8" standalone="yes"?>
<Relationships xmlns="http://schemas.openxmlformats.org/package/2006/relationships"><Relationship Id="rId2" Type="http://schemas.openxmlformats.org/officeDocument/2006/relationships/image" Target="../media/image147.gif"/><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VpeLFZdUvNA&amp;ab_channel=YodaLearningAcademy"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www.youtube.com/watch?v=Y1Yz3OnurBs" TargetMode="External"/><Relationship Id="rId5" Type="http://schemas.openxmlformats.org/officeDocument/2006/relationships/hyperlink" Target="https://www.youtube.com/watch?v=Lb5Vn8E7U2Q&amp;ab_channel=YodaLearningAcademy" TargetMode="External"/><Relationship Id="rId4" Type="http://schemas.openxmlformats.org/officeDocument/2006/relationships/hyperlink" Target="https://www.youtube.com/watch?v=0RVNkemPmRY&amp;ab_channel=YodaLearningAcadem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0.png"/><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2.png"/><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1.xml"/><Relationship Id="rId7"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chart" Target="../charts/char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chart" Target="../charts/chart6.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microsoft.com/office/2007/relationships/hdphoto" Target="../media/hdphoto10.wdp"/></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hyperlink" Target="https://youtu.be/D1zC7IJzYw0" TargetMode="Externa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hyperlink" Target="https://youtu.be/IpQewCnYBGY" TargetMode="Externa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VpeLFZdUvNA&amp;ab_channel=YodaLearningAcademy"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youtube.com/watch?v=Y1Yz3OnurBs" TargetMode="External"/><Relationship Id="rId5" Type="http://schemas.openxmlformats.org/officeDocument/2006/relationships/hyperlink" Target="https://www.youtube.com/watch?v=Lb5Vn8E7U2Q&amp;ab_channel=YodaLearningAcademy" TargetMode="External"/><Relationship Id="rId4" Type="http://schemas.openxmlformats.org/officeDocument/2006/relationships/hyperlink" Target="https://www.youtube.com/watch?v=0RVNkemPmRY&amp;ab_channel=YodaLearningAcademy"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hart" Target="../charts/chart9.xml"/><Relationship Id="rId1" Type="http://schemas.openxmlformats.org/officeDocument/2006/relationships/slideLayout" Target="../slideLayouts/slideLayout12.xml"/><Relationship Id="rId6" Type="http://schemas.microsoft.com/office/2007/relationships/hdphoto" Target="../media/hdphoto12.wdp"/><Relationship Id="rId5" Type="http://schemas.openxmlformats.org/officeDocument/2006/relationships/image" Target="../media/image70.png"/><Relationship Id="rId4" Type="http://schemas.microsoft.com/office/2007/relationships/hdphoto" Target="../media/hdphoto11.wdp"/></Relationships>
</file>

<file path=ppt/slides/_rels/slide68.xml.rels><?xml version="1.0" encoding="UTF-8" standalone="yes"?>
<Relationships xmlns="http://schemas.openxmlformats.org/package/2006/relationships"><Relationship Id="rId8" Type="http://schemas.microsoft.com/office/2007/relationships/hdphoto" Target="../media/hdphoto12.wdp"/><Relationship Id="rId3" Type="http://schemas.microsoft.com/office/2007/relationships/hdphoto" Target="../media/hdphoto13.wdp"/><Relationship Id="rId7"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12.xml"/><Relationship Id="rId6" Type="http://schemas.microsoft.com/office/2007/relationships/hdphoto" Target="../media/hdphoto11.wdp"/><Relationship Id="rId5" Type="http://schemas.openxmlformats.org/officeDocument/2006/relationships/image" Target="../media/image69.png"/><Relationship Id="rId4" Type="http://schemas.openxmlformats.org/officeDocument/2006/relationships/chart" Target="../charts/chart10.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87.png"/><Relationship Id="rId1" Type="http://schemas.openxmlformats.org/officeDocument/2006/relationships/slideLayout" Target="../slideLayouts/slideLayout11.xml"/><Relationship Id="rId5" Type="http://schemas.microsoft.com/office/2007/relationships/hdphoto" Target="../media/hdphoto15.wdp"/><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hyperlink" Target="https://youtu.be/8bBqbpAgCqI" TargetMode="External"/><Relationship Id="rId9"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microsoft.com/office/2007/relationships/hdphoto" Target="../media/hdphoto16.wdp"/></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microsoft.com/office/2007/relationships/hdphoto" Target="../media/hdphoto17.wdp"/><Relationship Id="rId5" Type="http://schemas.openxmlformats.org/officeDocument/2006/relationships/image" Target="../media/image100.png"/><Relationship Id="rId4" Type="http://schemas.microsoft.com/office/2007/relationships/hdphoto" Target="../media/hdphoto16.wdp"/></Relationships>
</file>

<file path=ppt/slides/_rels/slide8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1.xml"/><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24446C-104F-44B3-9B2E-480B19880FE5}"/>
              </a:ext>
            </a:extLst>
          </p:cNvPr>
          <p:cNvSpPr>
            <a:spLocks noGrp="1"/>
          </p:cNvSpPr>
          <p:nvPr>
            <p:ph type="sldNum" sz="quarter" idx="12"/>
          </p:nvPr>
        </p:nvSpPr>
        <p:spPr/>
        <p:txBody>
          <a:bodyPr/>
          <a:lstStyle/>
          <a:p>
            <a:fld id="{0B21AF8E-D15D-465C-BA79-CC3F302F2B01}" type="slidenum">
              <a:rPr lang="en-US" smtClean="0"/>
              <a:pPr/>
              <a:t>1</a:t>
            </a:fld>
            <a:endParaRPr lang="en-US" dirty="0"/>
          </a:p>
        </p:txBody>
      </p:sp>
      <p:sp>
        <p:nvSpPr>
          <p:cNvPr id="2" name="Title 1">
            <a:extLst>
              <a:ext uri="{FF2B5EF4-FFF2-40B4-BE49-F238E27FC236}">
                <a16:creationId xmlns:a16="http://schemas.microsoft.com/office/drawing/2014/main" id="{6C486142-E029-47FC-8775-F542A18CCD3F}"/>
              </a:ext>
            </a:extLst>
          </p:cNvPr>
          <p:cNvSpPr>
            <a:spLocks noGrp="1"/>
          </p:cNvSpPr>
          <p:nvPr>
            <p:ph type="ctrTitle"/>
          </p:nvPr>
        </p:nvSpPr>
        <p:spPr/>
        <p:txBody>
          <a:bodyPr>
            <a:normAutofit/>
          </a:bodyPr>
          <a:lstStyle/>
          <a:p>
            <a:r>
              <a:rPr lang="en-US" dirty="0"/>
              <a:t>When to use which Charts?</a:t>
            </a:r>
          </a:p>
        </p:txBody>
      </p:sp>
      <p:sp>
        <p:nvSpPr>
          <p:cNvPr id="8" name="Subtitle 7">
            <a:extLst>
              <a:ext uri="{FF2B5EF4-FFF2-40B4-BE49-F238E27FC236}">
                <a16:creationId xmlns:a16="http://schemas.microsoft.com/office/drawing/2014/main" id="{16F8EDF1-897D-453A-BFB9-0BC5F39870E0}"/>
              </a:ext>
            </a:extLst>
          </p:cNvPr>
          <p:cNvSpPr>
            <a:spLocks noGrp="1"/>
          </p:cNvSpPr>
          <p:nvPr>
            <p:ph type="subTitle" idx="1"/>
          </p:nvPr>
        </p:nvSpPr>
        <p:spPr/>
        <p:txBody>
          <a:bodyPr/>
          <a:lstStyle/>
          <a:p>
            <a:r>
              <a:rPr lang="en-IN" b="0" dirty="0"/>
              <a:t>Content Creator: </a:t>
            </a:r>
          </a:p>
          <a:p>
            <a:r>
              <a:rPr lang="en-IN" b="0" dirty="0"/>
              <a:t>Rishabh Pugalia (YodaLearning.com | ExcelSuperStar.org)</a:t>
            </a:r>
            <a:endParaRPr lang="en-US" b="0" dirty="0"/>
          </a:p>
        </p:txBody>
      </p:sp>
      <p:sp>
        <p:nvSpPr>
          <p:cNvPr id="6" name="Text Placeholder 5">
            <a:extLst>
              <a:ext uri="{FF2B5EF4-FFF2-40B4-BE49-F238E27FC236}">
                <a16:creationId xmlns:a16="http://schemas.microsoft.com/office/drawing/2014/main" id="{1881B2EF-EE71-4EA1-9486-CDA70FCA9044}"/>
              </a:ext>
            </a:extLst>
          </p:cNvPr>
          <p:cNvSpPr>
            <a:spLocks noGrp="1"/>
          </p:cNvSpPr>
          <p:nvPr>
            <p:ph type="body" idx="13"/>
          </p:nvPr>
        </p:nvSpPr>
        <p:spPr/>
        <p:txBody>
          <a:bodyPr/>
          <a:lstStyle/>
          <a:p>
            <a:r>
              <a:rPr lang="en-IN" dirty="0"/>
              <a:t>Examples from real life</a:t>
            </a:r>
            <a:endParaRPr lang="en-US" dirty="0"/>
          </a:p>
        </p:txBody>
      </p:sp>
    </p:spTree>
    <p:extLst>
      <p:ext uri="{BB962C8B-B14F-4D97-AF65-F5344CB8AC3E}">
        <p14:creationId xmlns:p14="http://schemas.microsoft.com/office/powerpoint/2010/main" val="724996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AAFC-3768-1B15-8C6E-9CE198D8CF7B}"/>
              </a:ext>
            </a:extLst>
          </p:cNvPr>
          <p:cNvSpPr>
            <a:spLocks noGrp="1"/>
          </p:cNvSpPr>
          <p:nvPr>
            <p:ph type="title"/>
          </p:nvPr>
        </p:nvSpPr>
        <p:spPr/>
        <p:txBody>
          <a:bodyPr>
            <a:normAutofit fontScale="90000"/>
          </a:bodyPr>
          <a:lstStyle/>
          <a:p>
            <a:r>
              <a:rPr lang="en-IN" dirty="0"/>
              <a:t>Mindset: </a:t>
            </a:r>
            <a:br>
              <a:rPr lang="en-IN" dirty="0"/>
            </a:br>
            <a:r>
              <a:rPr lang="en-IN" dirty="0"/>
              <a:t>Has this been done before?</a:t>
            </a:r>
          </a:p>
        </p:txBody>
      </p:sp>
      <p:sp>
        <p:nvSpPr>
          <p:cNvPr id="3" name="Slide Number Placeholder 2">
            <a:extLst>
              <a:ext uri="{FF2B5EF4-FFF2-40B4-BE49-F238E27FC236}">
                <a16:creationId xmlns:a16="http://schemas.microsoft.com/office/drawing/2014/main" id="{8ECAE376-ABE1-FA14-4419-C77891240F9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sng" strike="noStrike" kern="1200" cap="none" spc="0" normalizeH="0" baseline="0" noProof="0" smtClean="0">
                <a:ln>
                  <a:noFill/>
                </a:ln>
                <a:solidFill>
                  <a:srgbClr val="FFFFFF"/>
                </a:solidFill>
                <a:effectLst/>
                <a:uLnTx/>
                <a:uFillTx/>
                <a:latin typeface="Arial" panose="020B0604020202020204" pitchFamily="34" charset="0"/>
                <a:cs typeface="Arial" panose="020B0604020202020204" pitchFamily="34" charset="0"/>
                <a:sym typeface="Poppins"/>
                <a:hlinkClick r:id="" action="ppaction://noaction"/>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 sz="1067" b="0" i="0" u="sng"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oppins"/>
              <a:hlinkClick r:id="" action="ppaction://noaction"/>
            </a:endParaRPr>
          </a:p>
        </p:txBody>
      </p:sp>
      <p:sp>
        <p:nvSpPr>
          <p:cNvPr id="4" name="TextBox 3">
            <a:extLst>
              <a:ext uri="{FF2B5EF4-FFF2-40B4-BE49-F238E27FC236}">
                <a16:creationId xmlns:a16="http://schemas.microsoft.com/office/drawing/2014/main" id="{F07A2001-010A-AC27-6A32-2EFDAF2949C9}"/>
              </a:ext>
            </a:extLst>
          </p:cNvPr>
          <p:cNvSpPr txBox="1"/>
          <p:nvPr/>
        </p:nvSpPr>
        <p:spPr>
          <a:xfrm>
            <a:off x="3071998" y="5733256"/>
            <a:ext cx="604806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E9E9E"/>
                </a:solidFill>
                <a:effectLst/>
                <a:uLnTx/>
                <a:uFillTx/>
                <a:latin typeface="Aptos" panose="02110004020202020204"/>
                <a:ea typeface="+mn-ea"/>
                <a:cs typeface="+mn-cs"/>
              </a:rPr>
              <a:t>It’s mostly about Google Search and using the right AI tools.</a:t>
            </a:r>
          </a:p>
        </p:txBody>
      </p:sp>
    </p:spTree>
    <p:extLst>
      <p:ext uri="{BB962C8B-B14F-4D97-AF65-F5344CB8AC3E}">
        <p14:creationId xmlns:p14="http://schemas.microsoft.com/office/powerpoint/2010/main" val="24245922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D31E57-CC42-4B5A-AC59-75709507C5CC}"/>
              </a:ext>
            </a:extLst>
          </p:cNvPr>
          <p:cNvSpPr>
            <a:spLocks noGrp="1"/>
          </p:cNvSpPr>
          <p:nvPr>
            <p:ph type="title"/>
          </p:nvPr>
        </p:nvSpPr>
        <p:spPr/>
        <p:txBody>
          <a:bodyPr/>
          <a:lstStyle/>
          <a:p>
            <a:r>
              <a:rPr lang="en-IN" dirty="0" err="1"/>
              <a:t>Treemap</a:t>
            </a:r>
            <a:r>
              <a:rPr lang="en-IN" dirty="0"/>
              <a:t> is useful when you have - Category AND Sub-Category</a:t>
            </a:r>
            <a:endParaRPr lang="en-US" dirty="0"/>
          </a:p>
        </p:txBody>
      </p:sp>
      <p:sp>
        <p:nvSpPr>
          <p:cNvPr id="2" name="Slide Number Placeholder 1">
            <a:extLst>
              <a:ext uri="{FF2B5EF4-FFF2-40B4-BE49-F238E27FC236}">
                <a16:creationId xmlns:a16="http://schemas.microsoft.com/office/drawing/2014/main" id="{DDF0DA1C-FB78-4D02-9F4F-8F1169CC782A}"/>
              </a:ext>
            </a:extLst>
          </p:cNvPr>
          <p:cNvSpPr>
            <a:spLocks noGrp="1"/>
          </p:cNvSpPr>
          <p:nvPr>
            <p:ph type="sldNum" sz="quarter" idx="12"/>
          </p:nvPr>
        </p:nvSpPr>
        <p:spPr/>
        <p:txBody>
          <a:bodyPr/>
          <a:lstStyle/>
          <a:p>
            <a:fld id="{FFD9964A-91AC-4440-9B5B-183959FD4309}" type="slidenum">
              <a:rPr lang="en-US" smtClean="0"/>
              <a:pPr/>
              <a:t>100</a:t>
            </a:fld>
            <a:endParaRPr lang="en-US"/>
          </a:p>
        </p:txBody>
      </p:sp>
      <p:pic>
        <p:nvPicPr>
          <p:cNvPr id="12" name="Picture 11">
            <a:extLst>
              <a:ext uri="{FF2B5EF4-FFF2-40B4-BE49-F238E27FC236}">
                <a16:creationId xmlns:a16="http://schemas.microsoft.com/office/drawing/2014/main" id="{C12A0585-FE68-48F9-85E4-E6A5B886C834}"/>
              </a:ext>
            </a:extLst>
          </p:cNvPr>
          <p:cNvPicPr>
            <a:picLocks noChangeAspect="1"/>
          </p:cNvPicPr>
          <p:nvPr/>
        </p:nvPicPr>
        <p:blipFill rotWithShape="1">
          <a:blip r:embed="rId2" cstate="email">
            <a:clrChange>
              <a:clrFrom>
                <a:srgbClr val="EFEFEF"/>
              </a:clrFrom>
              <a:clrTo>
                <a:srgbClr val="EFEFEF">
                  <a:alpha val="0"/>
                </a:srgbClr>
              </a:clrTo>
            </a:clrChange>
            <a:extLst>
              <a:ext uri="{28A0092B-C50C-407E-A947-70E740481C1C}">
                <a14:useLocalDpi xmlns:a14="http://schemas.microsoft.com/office/drawing/2010/main"/>
              </a:ext>
            </a:extLst>
          </a:blip>
          <a:srcRect/>
          <a:stretch/>
        </p:blipFill>
        <p:spPr>
          <a:xfrm>
            <a:off x="9806708" y="1234473"/>
            <a:ext cx="1547092" cy="1593369"/>
          </a:xfrm>
          <a:prstGeom prst="rect">
            <a:avLst/>
          </a:prstGeom>
        </p:spPr>
      </p:pic>
      <p:pic>
        <p:nvPicPr>
          <p:cNvPr id="6" name="Picture 5">
            <a:extLst>
              <a:ext uri="{FF2B5EF4-FFF2-40B4-BE49-F238E27FC236}">
                <a16:creationId xmlns:a16="http://schemas.microsoft.com/office/drawing/2014/main" id="{26D46F27-1509-4BA5-8509-A3843E193D0C}"/>
              </a:ext>
            </a:extLst>
          </p:cNvPr>
          <p:cNvPicPr>
            <a:picLocks noChangeAspect="1"/>
          </p:cNvPicPr>
          <p:nvPr/>
        </p:nvPicPr>
        <p:blipFill>
          <a:blip r:embed="rId3"/>
          <a:stretch>
            <a:fillRect/>
          </a:stretch>
        </p:blipFill>
        <p:spPr>
          <a:xfrm>
            <a:off x="609601" y="1069740"/>
            <a:ext cx="8019042" cy="3516203"/>
          </a:xfrm>
          <a:prstGeom prst="rect">
            <a:avLst/>
          </a:prstGeom>
        </p:spPr>
      </p:pic>
    </p:spTree>
    <p:extLst>
      <p:ext uri="{BB962C8B-B14F-4D97-AF65-F5344CB8AC3E}">
        <p14:creationId xmlns:p14="http://schemas.microsoft.com/office/powerpoint/2010/main" val="20304352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D31E57-CC42-4B5A-AC59-75709507C5CC}"/>
              </a:ext>
            </a:extLst>
          </p:cNvPr>
          <p:cNvSpPr>
            <a:spLocks noGrp="1"/>
          </p:cNvSpPr>
          <p:nvPr>
            <p:ph type="title"/>
          </p:nvPr>
        </p:nvSpPr>
        <p:spPr/>
        <p:txBody>
          <a:bodyPr/>
          <a:lstStyle/>
          <a:p>
            <a:r>
              <a:rPr lang="en-IN" dirty="0" err="1"/>
              <a:t>Treemap</a:t>
            </a:r>
            <a:r>
              <a:rPr lang="en-IN" dirty="0"/>
              <a:t> vs. Pie Chart</a:t>
            </a:r>
            <a:endParaRPr lang="en-US" dirty="0"/>
          </a:p>
        </p:txBody>
      </p:sp>
      <p:sp>
        <p:nvSpPr>
          <p:cNvPr id="2" name="Slide Number Placeholder 1">
            <a:extLst>
              <a:ext uri="{FF2B5EF4-FFF2-40B4-BE49-F238E27FC236}">
                <a16:creationId xmlns:a16="http://schemas.microsoft.com/office/drawing/2014/main" id="{DDF0DA1C-FB78-4D02-9F4F-8F1169CC782A}"/>
              </a:ext>
            </a:extLst>
          </p:cNvPr>
          <p:cNvSpPr>
            <a:spLocks noGrp="1"/>
          </p:cNvSpPr>
          <p:nvPr>
            <p:ph type="sldNum" sz="quarter" idx="12"/>
          </p:nvPr>
        </p:nvSpPr>
        <p:spPr/>
        <p:txBody>
          <a:bodyPr/>
          <a:lstStyle/>
          <a:p>
            <a:fld id="{FFD9964A-91AC-4440-9B5B-183959FD4309}" type="slidenum">
              <a:rPr lang="en-US" smtClean="0"/>
              <a:pPr/>
              <a:t>101</a:t>
            </a:fld>
            <a:endParaRPr lang="en-US"/>
          </a:p>
        </p:txBody>
      </p:sp>
      <p:pic>
        <p:nvPicPr>
          <p:cNvPr id="4" name="Picture 3">
            <a:extLst>
              <a:ext uri="{FF2B5EF4-FFF2-40B4-BE49-F238E27FC236}">
                <a16:creationId xmlns:a16="http://schemas.microsoft.com/office/drawing/2014/main" id="{787FB81B-4451-F3C9-97FD-103F1401C8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1" y="1134839"/>
            <a:ext cx="5801359" cy="4569979"/>
          </a:xfrm>
          <a:prstGeom prst="rect">
            <a:avLst/>
          </a:prstGeom>
        </p:spPr>
      </p:pic>
    </p:spTree>
    <p:extLst>
      <p:ext uri="{BB962C8B-B14F-4D97-AF65-F5344CB8AC3E}">
        <p14:creationId xmlns:p14="http://schemas.microsoft.com/office/powerpoint/2010/main" val="3622173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6EB7-D7E5-4435-8C83-2574CCBE32E2}"/>
              </a:ext>
            </a:extLst>
          </p:cNvPr>
          <p:cNvSpPr>
            <a:spLocks noGrp="1"/>
          </p:cNvSpPr>
          <p:nvPr>
            <p:ph type="title"/>
          </p:nvPr>
        </p:nvSpPr>
        <p:spPr/>
        <p:txBody>
          <a:bodyPr/>
          <a:lstStyle/>
          <a:p>
            <a:r>
              <a:rPr lang="en-IN" dirty="0" err="1"/>
              <a:t>Treemap</a:t>
            </a:r>
            <a:r>
              <a:rPr lang="en-IN" dirty="0"/>
              <a:t> is useful when you have - many categories</a:t>
            </a:r>
            <a:endParaRPr lang="en-US" dirty="0"/>
          </a:p>
        </p:txBody>
      </p:sp>
      <p:sp>
        <p:nvSpPr>
          <p:cNvPr id="4" name="Slide Number Placeholder 3">
            <a:extLst>
              <a:ext uri="{FF2B5EF4-FFF2-40B4-BE49-F238E27FC236}">
                <a16:creationId xmlns:a16="http://schemas.microsoft.com/office/drawing/2014/main" id="{BEC62311-7628-4CC0-B03A-E7C73F825233}"/>
              </a:ext>
            </a:extLst>
          </p:cNvPr>
          <p:cNvSpPr>
            <a:spLocks noGrp="1"/>
          </p:cNvSpPr>
          <p:nvPr>
            <p:ph type="sldNum" sz="quarter" idx="12"/>
          </p:nvPr>
        </p:nvSpPr>
        <p:spPr/>
        <p:txBody>
          <a:bodyPr/>
          <a:lstStyle/>
          <a:p>
            <a:fld id="{FFD9964A-91AC-4440-9B5B-183959FD4309}" type="slidenum">
              <a:rPr lang="en-US" smtClean="0"/>
              <a:t>102</a:t>
            </a:fld>
            <a:endParaRPr lang="en-US"/>
          </a:p>
        </p:txBody>
      </p:sp>
      <p:graphicFrame>
        <p:nvGraphicFramePr>
          <p:cNvPr id="5" name="Table 4">
            <a:extLst>
              <a:ext uri="{FF2B5EF4-FFF2-40B4-BE49-F238E27FC236}">
                <a16:creationId xmlns:a16="http://schemas.microsoft.com/office/drawing/2014/main" id="{4BBF71D8-8241-280F-1902-CFAFD621089E}"/>
              </a:ext>
            </a:extLst>
          </p:cNvPr>
          <p:cNvGraphicFramePr>
            <a:graphicFrameLocks noGrp="1"/>
          </p:cNvGraphicFramePr>
          <p:nvPr/>
        </p:nvGraphicFramePr>
        <p:xfrm>
          <a:off x="838200" y="1136013"/>
          <a:ext cx="2517843" cy="1645920"/>
        </p:xfrm>
        <a:graphic>
          <a:graphicData uri="http://schemas.openxmlformats.org/drawingml/2006/table">
            <a:tbl>
              <a:tblPr>
                <a:tableStyleId>{B301B821-A1FF-4177-AEE7-76D212191A09}</a:tableStyleId>
              </a:tblPr>
              <a:tblGrid>
                <a:gridCol w="1654767">
                  <a:extLst>
                    <a:ext uri="{9D8B030D-6E8A-4147-A177-3AD203B41FA5}">
                      <a16:colId xmlns:a16="http://schemas.microsoft.com/office/drawing/2014/main" val="3858373917"/>
                    </a:ext>
                  </a:extLst>
                </a:gridCol>
                <a:gridCol w="863076">
                  <a:extLst>
                    <a:ext uri="{9D8B030D-6E8A-4147-A177-3AD203B41FA5}">
                      <a16:colId xmlns:a16="http://schemas.microsoft.com/office/drawing/2014/main" val="89060973"/>
                    </a:ext>
                  </a:extLst>
                </a:gridCol>
              </a:tblGrid>
              <a:tr h="182880">
                <a:tc>
                  <a:txBody>
                    <a:bodyPr/>
                    <a:lstStyle/>
                    <a:p>
                      <a:pPr marL="91440" algn="l" fontAlgn="b"/>
                      <a:r>
                        <a:rPr lang="en-US" sz="1100" b="1" u="none" strike="noStrike" dirty="0">
                          <a:effectLst/>
                        </a:rPr>
                        <a:t>Dept. Name</a:t>
                      </a:r>
                      <a:endParaRPr lang="en-US" sz="1100" b="1" i="0" u="none" strike="noStrike" dirty="0">
                        <a:solidFill>
                          <a:srgbClr val="000000"/>
                        </a:solidFill>
                        <a:effectLst/>
                        <a:latin typeface="Aptos" panose="020B0004020202020204" pitchFamily="34" charset="0"/>
                      </a:endParaRPr>
                    </a:p>
                  </a:txBody>
                  <a:tcPr marL="7620" marR="7620" marT="7620" marB="0" anchor="b">
                    <a:solidFill>
                      <a:schemeClr val="bg1">
                        <a:lumMod val="95000"/>
                      </a:schemeClr>
                    </a:solidFill>
                  </a:tcPr>
                </a:tc>
                <a:tc>
                  <a:txBody>
                    <a:bodyPr/>
                    <a:lstStyle/>
                    <a:p>
                      <a:pPr marL="91440" algn="r" fontAlgn="b"/>
                      <a:r>
                        <a:rPr lang="en-US" sz="1100" b="1" u="none" strike="noStrike" dirty="0">
                          <a:effectLst/>
                        </a:rPr>
                        <a:t>Expenditure</a:t>
                      </a:r>
                      <a:endParaRPr lang="en-US" sz="1100" b="1" i="0" u="none" strike="noStrike" dirty="0">
                        <a:solidFill>
                          <a:srgbClr val="000000"/>
                        </a:solidFill>
                        <a:effectLst/>
                        <a:latin typeface="Aptos" panose="020B0004020202020204" pitchFamily="34" charset="0"/>
                      </a:endParaRPr>
                    </a:p>
                  </a:txBody>
                  <a:tcPr marL="7620" marR="7620" marT="7620" marB="0" anchor="b">
                    <a:solidFill>
                      <a:schemeClr val="bg1">
                        <a:lumMod val="95000"/>
                      </a:schemeClr>
                    </a:solidFill>
                  </a:tcPr>
                </a:tc>
                <a:extLst>
                  <a:ext uri="{0D108BD9-81ED-4DB2-BD59-A6C34878D82A}">
                    <a16:rowId xmlns:a16="http://schemas.microsoft.com/office/drawing/2014/main" val="2610637247"/>
                  </a:ext>
                </a:extLst>
              </a:tr>
              <a:tr h="182880">
                <a:tc>
                  <a:txBody>
                    <a:bodyPr/>
                    <a:lstStyle/>
                    <a:p>
                      <a:pPr marL="91440" algn="l" fontAlgn="b"/>
                      <a:r>
                        <a:rPr lang="en-US" sz="1100" u="none" strike="noStrike" dirty="0">
                          <a:effectLst/>
                        </a:rPr>
                        <a:t>Sales &amp; Mktg</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176</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2771743121"/>
                  </a:ext>
                </a:extLst>
              </a:tr>
              <a:tr h="182880">
                <a:tc>
                  <a:txBody>
                    <a:bodyPr/>
                    <a:lstStyle/>
                    <a:p>
                      <a:pPr marL="91440" algn="l" fontAlgn="b"/>
                      <a:r>
                        <a:rPr lang="en-US" sz="1100" u="none" strike="noStrike" dirty="0">
                          <a:effectLst/>
                        </a:rPr>
                        <a:t>Research</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152</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568163284"/>
                  </a:ext>
                </a:extLst>
              </a:tr>
              <a:tr h="182880">
                <a:tc>
                  <a:txBody>
                    <a:bodyPr/>
                    <a:lstStyle/>
                    <a:p>
                      <a:pPr marL="91440" algn="l" fontAlgn="b"/>
                      <a:r>
                        <a:rPr lang="en-US" sz="1100" u="none" strike="noStrike" dirty="0">
                          <a:effectLst/>
                        </a:rPr>
                        <a:t>Production &amp; Quality</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134</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1133288217"/>
                  </a:ext>
                </a:extLst>
              </a:tr>
              <a:tr h="182880">
                <a:tc>
                  <a:txBody>
                    <a:bodyPr/>
                    <a:lstStyle/>
                    <a:p>
                      <a:pPr marL="91440" algn="l" fontAlgn="b"/>
                      <a:r>
                        <a:rPr lang="en-US" sz="1100" u="none" strike="noStrike" dirty="0">
                          <a:effectLst/>
                        </a:rPr>
                        <a:t>Operations</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87</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082845887"/>
                  </a:ext>
                </a:extLst>
              </a:tr>
              <a:tr h="182880">
                <a:tc>
                  <a:txBody>
                    <a:bodyPr/>
                    <a:lstStyle/>
                    <a:p>
                      <a:pPr marL="91440" algn="l" fontAlgn="b"/>
                      <a:r>
                        <a:rPr lang="en-US" sz="1100" u="none" strike="noStrike" dirty="0">
                          <a:effectLst/>
                        </a:rPr>
                        <a:t>Finance</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33</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772725191"/>
                  </a:ext>
                </a:extLst>
              </a:tr>
              <a:tr h="182880">
                <a:tc>
                  <a:txBody>
                    <a:bodyPr/>
                    <a:lstStyle/>
                    <a:p>
                      <a:pPr marL="91440" algn="l" fontAlgn="b"/>
                      <a:r>
                        <a:rPr lang="en-US" sz="1100" u="none" strike="noStrike" dirty="0">
                          <a:effectLst/>
                        </a:rPr>
                        <a:t>Others</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23</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2955159339"/>
                  </a:ext>
                </a:extLst>
              </a:tr>
              <a:tr h="182880">
                <a:tc>
                  <a:txBody>
                    <a:bodyPr/>
                    <a:lstStyle/>
                    <a:p>
                      <a:pPr marL="91440" algn="l" fontAlgn="b"/>
                      <a:r>
                        <a:rPr lang="en-US" sz="1100" u="none" strike="noStrike" dirty="0">
                          <a:effectLst/>
                        </a:rPr>
                        <a:t>HR &amp; Admin</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21</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4061052282"/>
                  </a:ext>
                </a:extLst>
              </a:tr>
              <a:tr h="182880">
                <a:tc>
                  <a:txBody>
                    <a:bodyPr/>
                    <a:lstStyle/>
                    <a:p>
                      <a:pPr marL="91440" algn="l" fontAlgn="b"/>
                      <a:r>
                        <a:rPr lang="en-US" sz="1100" u="none" strike="noStrike" dirty="0">
                          <a:effectLst/>
                        </a:rPr>
                        <a:t>CSR</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11</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913617245"/>
                  </a:ext>
                </a:extLst>
              </a:tr>
            </a:tbl>
          </a:graphicData>
        </a:graphic>
      </p:graphicFrame>
      <p:pic>
        <p:nvPicPr>
          <p:cNvPr id="6" name="Picture 5">
            <a:extLst>
              <a:ext uri="{FF2B5EF4-FFF2-40B4-BE49-F238E27FC236}">
                <a16:creationId xmlns:a16="http://schemas.microsoft.com/office/drawing/2014/main" id="{447B68AA-96B0-EACB-D9B1-C2004307B3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30492" y="1763393"/>
            <a:ext cx="3842425" cy="2945684"/>
          </a:xfrm>
          <a:prstGeom prst="rect">
            <a:avLst/>
          </a:prstGeom>
        </p:spPr>
      </p:pic>
      <p:pic>
        <p:nvPicPr>
          <p:cNvPr id="8" name="Picture 7">
            <a:extLst>
              <a:ext uri="{FF2B5EF4-FFF2-40B4-BE49-F238E27FC236}">
                <a16:creationId xmlns:a16="http://schemas.microsoft.com/office/drawing/2014/main" id="{0C4C4725-6876-5557-195D-7E12715E7C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8858" y="2505579"/>
            <a:ext cx="3454942" cy="3496905"/>
          </a:xfrm>
          <a:prstGeom prst="rect">
            <a:avLst/>
          </a:prstGeom>
        </p:spPr>
      </p:pic>
      <p:sp>
        <p:nvSpPr>
          <p:cNvPr id="3" name="TextBox 2">
            <a:extLst>
              <a:ext uri="{FF2B5EF4-FFF2-40B4-BE49-F238E27FC236}">
                <a16:creationId xmlns:a16="http://schemas.microsoft.com/office/drawing/2014/main" id="{57883003-6C11-7C00-DABC-276B1F4F24EC}"/>
              </a:ext>
            </a:extLst>
          </p:cNvPr>
          <p:cNvSpPr txBox="1"/>
          <p:nvPr/>
        </p:nvSpPr>
        <p:spPr>
          <a:xfrm>
            <a:off x="3530492" y="1062859"/>
            <a:ext cx="3522036" cy="584775"/>
          </a:xfrm>
          <a:prstGeom prst="rect">
            <a:avLst/>
          </a:prstGeom>
          <a:noFill/>
        </p:spPr>
        <p:txBody>
          <a:bodyPr wrap="square">
            <a:spAutoFit/>
          </a:bodyPr>
          <a:lstStyle/>
          <a:p>
            <a:r>
              <a:rPr lang="en-US" sz="1600" b="1" dirty="0">
                <a:latin typeface="Aptos" panose="020B0004020202020204" pitchFamily="34" charset="0"/>
              </a:rPr>
              <a:t>Too many category labels gets messy in a Pie Chart -</a:t>
            </a:r>
          </a:p>
        </p:txBody>
      </p:sp>
      <p:sp>
        <p:nvSpPr>
          <p:cNvPr id="7" name="Arrow: Right 6">
            <a:extLst>
              <a:ext uri="{FF2B5EF4-FFF2-40B4-BE49-F238E27FC236}">
                <a16:creationId xmlns:a16="http://schemas.microsoft.com/office/drawing/2014/main" id="{41197EA8-5682-83C0-0EEF-B8C0CB62F754}"/>
              </a:ext>
            </a:extLst>
          </p:cNvPr>
          <p:cNvSpPr/>
          <p:nvPr/>
        </p:nvSpPr>
        <p:spPr>
          <a:xfrm rot="1771552">
            <a:off x="6894898" y="4688757"/>
            <a:ext cx="551699" cy="554337"/>
          </a:xfrm>
          <a:prstGeom prst="right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587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6EB7-D7E5-4435-8C83-2574CCBE32E2}"/>
              </a:ext>
            </a:extLst>
          </p:cNvPr>
          <p:cNvSpPr>
            <a:spLocks noGrp="1"/>
          </p:cNvSpPr>
          <p:nvPr>
            <p:ph type="title"/>
          </p:nvPr>
        </p:nvSpPr>
        <p:spPr/>
        <p:txBody>
          <a:bodyPr/>
          <a:lstStyle/>
          <a:p>
            <a:r>
              <a:rPr lang="en-IN" dirty="0"/>
              <a:t>Exercise (self-practice): Create a </a:t>
            </a:r>
            <a:r>
              <a:rPr lang="en-IN" dirty="0" err="1"/>
              <a:t>Treemap</a:t>
            </a:r>
            <a:endParaRPr lang="en-US" dirty="0"/>
          </a:p>
        </p:txBody>
      </p:sp>
      <p:sp>
        <p:nvSpPr>
          <p:cNvPr id="4" name="Slide Number Placeholder 3">
            <a:extLst>
              <a:ext uri="{FF2B5EF4-FFF2-40B4-BE49-F238E27FC236}">
                <a16:creationId xmlns:a16="http://schemas.microsoft.com/office/drawing/2014/main" id="{BEC62311-7628-4CC0-B03A-E7C73F825233}"/>
              </a:ext>
            </a:extLst>
          </p:cNvPr>
          <p:cNvSpPr>
            <a:spLocks noGrp="1"/>
          </p:cNvSpPr>
          <p:nvPr>
            <p:ph type="sldNum" sz="quarter" idx="12"/>
          </p:nvPr>
        </p:nvSpPr>
        <p:spPr/>
        <p:txBody>
          <a:bodyPr/>
          <a:lstStyle/>
          <a:p>
            <a:fld id="{FFD9964A-91AC-4440-9B5B-183959FD4309}" type="slidenum">
              <a:rPr lang="en-US" smtClean="0"/>
              <a:t>103</a:t>
            </a:fld>
            <a:endParaRPr lang="en-US"/>
          </a:p>
        </p:txBody>
      </p:sp>
      <p:graphicFrame>
        <p:nvGraphicFramePr>
          <p:cNvPr id="5" name="Table 4">
            <a:extLst>
              <a:ext uri="{FF2B5EF4-FFF2-40B4-BE49-F238E27FC236}">
                <a16:creationId xmlns:a16="http://schemas.microsoft.com/office/drawing/2014/main" id="{4BBF71D8-8241-280F-1902-CFAFD621089E}"/>
              </a:ext>
            </a:extLst>
          </p:cNvPr>
          <p:cNvGraphicFramePr>
            <a:graphicFrameLocks noGrp="1"/>
          </p:cNvGraphicFramePr>
          <p:nvPr/>
        </p:nvGraphicFramePr>
        <p:xfrm>
          <a:off x="838199" y="1303169"/>
          <a:ext cx="4249367" cy="2811780"/>
        </p:xfrm>
        <a:graphic>
          <a:graphicData uri="http://schemas.openxmlformats.org/drawingml/2006/table">
            <a:tbl>
              <a:tblPr>
                <a:tableStyleId>{B301B821-A1FF-4177-AEE7-76D212191A09}</a:tableStyleId>
              </a:tblPr>
              <a:tblGrid>
                <a:gridCol w="2792751">
                  <a:extLst>
                    <a:ext uri="{9D8B030D-6E8A-4147-A177-3AD203B41FA5}">
                      <a16:colId xmlns:a16="http://schemas.microsoft.com/office/drawing/2014/main" val="3858373917"/>
                    </a:ext>
                  </a:extLst>
                </a:gridCol>
                <a:gridCol w="1456616">
                  <a:extLst>
                    <a:ext uri="{9D8B030D-6E8A-4147-A177-3AD203B41FA5}">
                      <a16:colId xmlns:a16="http://schemas.microsoft.com/office/drawing/2014/main" val="89060973"/>
                    </a:ext>
                  </a:extLst>
                </a:gridCol>
              </a:tblGrid>
              <a:tr h="182880">
                <a:tc>
                  <a:txBody>
                    <a:bodyPr/>
                    <a:lstStyle/>
                    <a:p>
                      <a:pPr marL="91440" algn="l" fontAlgn="b"/>
                      <a:r>
                        <a:rPr lang="en-US" sz="2000" b="1" u="none" strike="noStrike" dirty="0">
                          <a:effectLst/>
                        </a:rPr>
                        <a:t>Dept. Name</a:t>
                      </a:r>
                      <a:endParaRPr lang="en-US" sz="2000" b="1" i="0" u="none" strike="noStrike" dirty="0">
                        <a:solidFill>
                          <a:srgbClr val="000000"/>
                        </a:solidFill>
                        <a:effectLst/>
                        <a:latin typeface="Aptos" panose="020B0004020202020204" pitchFamily="34" charset="0"/>
                      </a:endParaRPr>
                    </a:p>
                  </a:txBody>
                  <a:tcPr marL="7620" marR="7620" marT="7620" marB="0" anchor="b">
                    <a:solidFill>
                      <a:schemeClr val="bg1">
                        <a:lumMod val="95000"/>
                      </a:schemeClr>
                    </a:solidFill>
                  </a:tcPr>
                </a:tc>
                <a:tc>
                  <a:txBody>
                    <a:bodyPr/>
                    <a:lstStyle/>
                    <a:p>
                      <a:pPr marL="91440" algn="r" fontAlgn="b"/>
                      <a:r>
                        <a:rPr lang="en-US" sz="2000" b="1" u="none" strike="noStrike" dirty="0">
                          <a:effectLst/>
                        </a:rPr>
                        <a:t>Expenditure</a:t>
                      </a:r>
                      <a:endParaRPr lang="en-US" sz="2000" b="1" i="0" u="none" strike="noStrike" dirty="0">
                        <a:solidFill>
                          <a:srgbClr val="000000"/>
                        </a:solidFill>
                        <a:effectLst/>
                        <a:latin typeface="Aptos" panose="020B0004020202020204" pitchFamily="34" charset="0"/>
                      </a:endParaRPr>
                    </a:p>
                  </a:txBody>
                  <a:tcPr marL="7620" marR="7620" marT="7620" marB="0" anchor="b">
                    <a:solidFill>
                      <a:schemeClr val="bg1">
                        <a:lumMod val="95000"/>
                      </a:schemeClr>
                    </a:solidFill>
                  </a:tcPr>
                </a:tc>
                <a:extLst>
                  <a:ext uri="{0D108BD9-81ED-4DB2-BD59-A6C34878D82A}">
                    <a16:rowId xmlns:a16="http://schemas.microsoft.com/office/drawing/2014/main" val="2610637247"/>
                  </a:ext>
                </a:extLst>
              </a:tr>
              <a:tr h="182880">
                <a:tc>
                  <a:txBody>
                    <a:bodyPr/>
                    <a:lstStyle/>
                    <a:p>
                      <a:pPr marL="91440" algn="l" fontAlgn="b"/>
                      <a:r>
                        <a:rPr lang="en-US" sz="2000" u="none" strike="noStrike" dirty="0">
                          <a:effectLst/>
                        </a:rPr>
                        <a:t>Sales &amp; Mktg</a:t>
                      </a:r>
                      <a:endParaRPr lang="en-US" sz="20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2000" u="none" strike="noStrike" dirty="0">
                          <a:effectLst/>
                        </a:rPr>
                        <a:t>176</a:t>
                      </a:r>
                      <a:endParaRPr lang="en-US" sz="20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2771743121"/>
                  </a:ext>
                </a:extLst>
              </a:tr>
              <a:tr h="182880">
                <a:tc>
                  <a:txBody>
                    <a:bodyPr/>
                    <a:lstStyle/>
                    <a:p>
                      <a:pPr marL="91440" algn="l" fontAlgn="b"/>
                      <a:r>
                        <a:rPr lang="en-US" sz="2000" u="none" strike="noStrike" dirty="0">
                          <a:effectLst/>
                        </a:rPr>
                        <a:t>Research</a:t>
                      </a:r>
                      <a:endParaRPr lang="en-US" sz="20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2000" u="none" strike="noStrike" dirty="0">
                          <a:effectLst/>
                        </a:rPr>
                        <a:t>152</a:t>
                      </a:r>
                      <a:endParaRPr lang="en-US" sz="20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568163284"/>
                  </a:ext>
                </a:extLst>
              </a:tr>
              <a:tr h="182880">
                <a:tc>
                  <a:txBody>
                    <a:bodyPr/>
                    <a:lstStyle/>
                    <a:p>
                      <a:pPr marL="91440" algn="l" fontAlgn="b"/>
                      <a:r>
                        <a:rPr lang="en-US" sz="2000" u="none" strike="noStrike" dirty="0">
                          <a:effectLst/>
                        </a:rPr>
                        <a:t>Production &amp; Quality</a:t>
                      </a:r>
                      <a:endParaRPr lang="en-US" sz="20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2000" u="none" strike="noStrike" dirty="0">
                          <a:effectLst/>
                        </a:rPr>
                        <a:t>134</a:t>
                      </a:r>
                      <a:endParaRPr lang="en-US" sz="20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1133288217"/>
                  </a:ext>
                </a:extLst>
              </a:tr>
              <a:tr h="182880">
                <a:tc>
                  <a:txBody>
                    <a:bodyPr/>
                    <a:lstStyle/>
                    <a:p>
                      <a:pPr marL="91440" algn="l" fontAlgn="b"/>
                      <a:r>
                        <a:rPr lang="en-US" sz="2000" u="none" strike="noStrike" dirty="0">
                          <a:effectLst/>
                        </a:rPr>
                        <a:t>Operations</a:t>
                      </a:r>
                      <a:endParaRPr lang="en-US" sz="20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2000" u="none" strike="noStrike" dirty="0">
                          <a:effectLst/>
                        </a:rPr>
                        <a:t>87</a:t>
                      </a:r>
                      <a:endParaRPr lang="en-US" sz="20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082845887"/>
                  </a:ext>
                </a:extLst>
              </a:tr>
              <a:tr h="182880">
                <a:tc>
                  <a:txBody>
                    <a:bodyPr/>
                    <a:lstStyle/>
                    <a:p>
                      <a:pPr marL="91440" algn="l" fontAlgn="b"/>
                      <a:r>
                        <a:rPr lang="en-US" sz="2000" u="none" strike="noStrike" dirty="0">
                          <a:effectLst/>
                        </a:rPr>
                        <a:t>Finance</a:t>
                      </a:r>
                      <a:endParaRPr lang="en-US" sz="20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2000" u="none" strike="noStrike" dirty="0">
                          <a:effectLst/>
                        </a:rPr>
                        <a:t>33</a:t>
                      </a:r>
                      <a:endParaRPr lang="en-US" sz="20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772725191"/>
                  </a:ext>
                </a:extLst>
              </a:tr>
              <a:tr h="182880">
                <a:tc>
                  <a:txBody>
                    <a:bodyPr/>
                    <a:lstStyle/>
                    <a:p>
                      <a:pPr marL="91440" algn="l" fontAlgn="b"/>
                      <a:r>
                        <a:rPr lang="en-US" sz="2000" u="none" strike="noStrike" dirty="0">
                          <a:effectLst/>
                        </a:rPr>
                        <a:t>Others</a:t>
                      </a:r>
                      <a:endParaRPr lang="en-US" sz="20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2000" u="none" strike="noStrike" dirty="0">
                          <a:effectLst/>
                        </a:rPr>
                        <a:t>23</a:t>
                      </a:r>
                      <a:endParaRPr lang="en-US" sz="20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2955159339"/>
                  </a:ext>
                </a:extLst>
              </a:tr>
              <a:tr h="182880">
                <a:tc>
                  <a:txBody>
                    <a:bodyPr/>
                    <a:lstStyle/>
                    <a:p>
                      <a:pPr marL="91440" algn="l" fontAlgn="b"/>
                      <a:r>
                        <a:rPr lang="en-US" sz="2000" u="none" strike="noStrike" dirty="0">
                          <a:effectLst/>
                        </a:rPr>
                        <a:t>HR &amp; Admin</a:t>
                      </a:r>
                      <a:endParaRPr lang="en-US" sz="20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2000" u="none" strike="noStrike" dirty="0">
                          <a:effectLst/>
                        </a:rPr>
                        <a:t>21</a:t>
                      </a:r>
                      <a:endParaRPr lang="en-US" sz="20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4061052282"/>
                  </a:ext>
                </a:extLst>
              </a:tr>
              <a:tr h="182880">
                <a:tc>
                  <a:txBody>
                    <a:bodyPr/>
                    <a:lstStyle/>
                    <a:p>
                      <a:pPr marL="91440" algn="l" fontAlgn="b"/>
                      <a:r>
                        <a:rPr lang="en-US" sz="2000" u="none" strike="noStrike" dirty="0">
                          <a:effectLst/>
                        </a:rPr>
                        <a:t>CSR</a:t>
                      </a:r>
                      <a:endParaRPr lang="en-US" sz="20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2000" u="none" strike="noStrike" dirty="0">
                          <a:effectLst/>
                        </a:rPr>
                        <a:t>11</a:t>
                      </a:r>
                      <a:endParaRPr lang="en-US" sz="20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913617245"/>
                  </a:ext>
                </a:extLst>
              </a:tr>
            </a:tbl>
          </a:graphicData>
        </a:graphic>
      </p:graphicFrame>
    </p:spTree>
    <p:extLst>
      <p:ext uri="{BB962C8B-B14F-4D97-AF65-F5344CB8AC3E}">
        <p14:creationId xmlns:p14="http://schemas.microsoft.com/office/powerpoint/2010/main" val="38788328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1F649D-C8A9-4BCF-8D8A-C53B91A0D445}"/>
              </a:ext>
            </a:extLst>
          </p:cNvPr>
          <p:cNvPicPr>
            <a:picLocks noChangeAspect="1"/>
          </p:cNvPicPr>
          <p:nvPr/>
        </p:nvPicPr>
        <p:blipFill>
          <a:blip r:embed="rId2"/>
          <a:stretch>
            <a:fillRect/>
          </a:stretch>
        </p:blipFill>
        <p:spPr>
          <a:xfrm>
            <a:off x="538481" y="924198"/>
            <a:ext cx="9273462" cy="5164279"/>
          </a:xfrm>
          <a:prstGeom prst="rect">
            <a:avLst/>
          </a:prstGeom>
        </p:spPr>
      </p:pic>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FYR: </a:t>
            </a:r>
            <a:r>
              <a:rPr lang="en-IN" dirty="0" err="1"/>
              <a:t>Treemap</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104</a:t>
            </a:fld>
            <a:endParaRPr lang="en-US"/>
          </a:p>
        </p:txBody>
      </p:sp>
      <p:sp>
        <p:nvSpPr>
          <p:cNvPr id="11" name="TextBox 10">
            <a:extLst>
              <a:ext uri="{FF2B5EF4-FFF2-40B4-BE49-F238E27FC236}">
                <a16:creationId xmlns:a16="http://schemas.microsoft.com/office/drawing/2014/main" id="{5C8E2BC2-40D4-4701-98B9-DD4763685B0E}"/>
              </a:ext>
            </a:extLst>
          </p:cNvPr>
          <p:cNvSpPr txBox="1"/>
          <p:nvPr/>
        </p:nvSpPr>
        <p:spPr>
          <a:xfrm>
            <a:off x="609601" y="5961519"/>
            <a:ext cx="1635384" cy="253916"/>
          </a:xfrm>
          <a:prstGeom prst="rect">
            <a:avLst/>
          </a:prstGeom>
          <a:noFill/>
        </p:spPr>
        <p:txBody>
          <a:bodyPr wrap="none" rtlCol="0">
            <a:spAutoFit/>
          </a:bodyPr>
          <a:lstStyle/>
          <a:p>
            <a:r>
              <a:rPr lang="en-IN" sz="1050" dirty="0">
                <a:latin typeface="Aptos" panose="020B0004020202020204" pitchFamily="34" charset="0"/>
              </a:rPr>
              <a:t>Source: McKinsey Report</a:t>
            </a:r>
            <a:endParaRPr lang="en-US" sz="1050" dirty="0">
              <a:latin typeface="Aptos" panose="020B0004020202020204" pitchFamily="34" charset="0"/>
            </a:endParaRPr>
          </a:p>
        </p:txBody>
      </p:sp>
      <p:sp>
        <p:nvSpPr>
          <p:cNvPr id="9" name="Rectangle 8">
            <a:extLst>
              <a:ext uri="{FF2B5EF4-FFF2-40B4-BE49-F238E27FC236}">
                <a16:creationId xmlns:a16="http://schemas.microsoft.com/office/drawing/2014/main" id="{F251AC0A-853A-43D7-8411-69F27B9354DD}"/>
              </a:ext>
            </a:extLst>
          </p:cNvPr>
          <p:cNvSpPr/>
          <p:nvPr/>
        </p:nvSpPr>
        <p:spPr>
          <a:xfrm>
            <a:off x="7208197" y="1046987"/>
            <a:ext cx="1743682" cy="307777"/>
          </a:xfrm>
          <a:prstGeom prst="rect">
            <a:avLst/>
          </a:prstGeom>
        </p:spPr>
        <p:txBody>
          <a:bodyPr wrap="none">
            <a:spAutoFit/>
          </a:bodyPr>
          <a:lstStyle/>
          <a:p>
            <a:r>
              <a:rPr lang="en-US" sz="1400" dirty="0">
                <a:solidFill>
                  <a:srgbClr val="17232E"/>
                </a:solidFill>
                <a:latin typeface="Aptos" panose="020B0004020202020204" pitchFamily="34" charset="0"/>
              </a:rPr>
              <a:t>Industry breakdown</a:t>
            </a:r>
          </a:p>
        </p:txBody>
      </p:sp>
    </p:spTree>
    <p:extLst>
      <p:ext uri="{BB962C8B-B14F-4D97-AF65-F5344CB8AC3E}">
        <p14:creationId xmlns:p14="http://schemas.microsoft.com/office/powerpoint/2010/main" val="34915880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D31E57-CC42-4B5A-AC59-75709507C5CC}"/>
              </a:ext>
            </a:extLst>
          </p:cNvPr>
          <p:cNvSpPr>
            <a:spLocks noGrp="1"/>
          </p:cNvSpPr>
          <p:nvPr>
            <p:ph type="title"/>
          </p:nvPr>
        </p:nvSpPr>
        <p:spPr/>
        <p:txBody>
          <a:bodyPr/>
          <a:lstStyle/>
          <a:p>
            <a:r>
              <a:rPr lang="en-IN" dirty="0"/>
              <a:t>FYR: Donut with the “Total” in the centre</a:t>
            </a:r>
            <a:endParaRPr lang="en-US" dirty="0"/>
          </a:p>
        </p:txBody>
      </p:sp>
      <p:sp>
        <p:nvSpPr>
          <p:cNvPr id="2" name="Slide Number Placeholder 1">
            <a:extLst>
              <a:ext uri="{FF2B5EF4-FFF2-40B4-BE49-F238E27FC236}">
                <a16:creationId xmlns:a16="http://schemas.microsoft.com/office/drawing/2014/main" id="{DDF0DA1C-FB78-4D02-9F4F-8F1169CC782A}"/>
              </a:ext>
            </a:extLst>
          </p:cNvPr>
          <p:cNvSpPr>
            <a:spLocks noGrp="1"/>
          </p:cNvSpPr>
          <p:nvPr>
            <p:ph type="sldNum" sz="quarter" idx="12"/>
          </p:nvPr>
        </p:nvSpPr>
        <p:spPr/>
        <p:txBody>
          <a:bodyPr/>
          <a:lstStyle/>
          <a:p>
            <a:fld id="{FFD9964A-91AC-4440-9B5B-183959FD4309}" type="slidenum">
              <a:rPr lang="en-US" smtClean="0"/>
              <a:pPr/>
              <a:t>105</a:t>
            </a:fld>
            <a:endParaRPr lang="en-US"/>
          </a:p>
        </p:txBody>
      </p:sp>
      <p:sp>
        <p:nvSpPr>
          <p:cNvPr id="10" name="TextBox 9">
            <a:extLst>
              <a:ext uri="{FF2B5EF4-FFF2-40B4-BE49-F238E27FC236}">
                <a16:creationId xmlns:a16="http://schemas.microsoft.com/office/drawing/2014/main" id="{36778B68-E5BC-498C-AF3C-D8589938FBCA}"/>
              </a:ext>
            </a:extLst>
          </p:cNvPr>
          <p:cNvSpPr txBox="1"/>
          <p:nvPr/>
        </p:nvSpPr>
        <p:spPr>
          <a:xfrm>
            <a:off x="5547360" y="4985703"/>
            <a:ext cx="6035038" cy="1077218"/>
          </a:xfrm>
          <a:prstGeom prst="rect">
            <a:avLst/>
          </a:prstGeom>
          <a:noFill/>
        </p:spPr>
        <p:txBody>
          <a:bodyPr wrap="square" rtlCol="0">
            <a:spAutoFit/>
          </a:bodyPr>
          <a:lstStyle/>
          <a:p>
            <a:r>
              <a:rPr lang="en-IN" sz="1600" b="1" dirty="0">
                <a:latin typeface="Aptos" panose="020B0004020202020204" pitchFamily="34" charset="0"/>
              </a:rPr>
              <a:t>Power BI tip: </a:t>
            </a:r>
            <a:r>
              <a:rPr lang="en-IN" sz="1600" dirty="0">
                <a:latin typeface="Aptos" panose="020B0004020202020204" pitchFamily="34" charset="0"/>
              </a:rPr>
              <a:t>Use the Donut visual with a Card in the centre. </a:t>
            </a:r>
          </a:p>
          <a:p>
            <a:endParaRPr lang="en-IN" sz="1600" dirty="0">
              <a:latin typeface="Aptos" panose="020B0004020202020204" pitchFamily="34" charset="0"/>
            </a:endParaRPr>
          </a:p>
          <a:p>
            <a:r>
              <a:rPr lang="en-IN" sz="1600" dirty="0">
                <a:latin typeface="Aptos" panose="020B0004020202020204" pitchFamily="34" charset="0"/>
              </a:rPr>
              <a:t>Keep the background </a:t>
            </a:r>
            <a:r>
              <a:rPr lang="en-IN" sz="1600" dirty="0" err="1">
                <a:latin typeface="Aptos" panose="020B0004020202020204" pitchFamily="34" charset="0"/>
              </a:rPr>
              <a:t>color</a:t>
            </a:r>
            <a:r>
              <a:rPr lang="en-IN" sz="1600" dirty="0">
                <a:latin typeface="Aptos" panose="020B0004020202020204" pitchFamily="34" charset="0"/>
              </a:rPr>
              <a:t> of the Donut as transparent and send the Card to the back (layering).</a:t>
            </a:r>
            <a:endParaRPr lang="en-US" sz="1600" dirty="0">
              <a:latin typeface="Aptos" panose="020B0004020202020204" pitchFamily="34" charset="0"/>
            </a:endParaRPr>
          </a:p>
        </p:txBody>
      </p:sp>
      <p:pic>
        <p:nvPicPr>
          <p:cNvPr id="11" name="Picture 10">
            <a:extLst>
              <a:ext uri="{FF2B5EF4-FFF2-40B4-BE49-F238E27FC236}">
                <a16:creationId xmlns:a16="http://schemas.microsoft.com/office/drawing/2014/main" id="{A35E2FB7-A4D3-42CE-A18F-5765C2A6480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1000"/>
                    </a14:imgEffect>
                  </a14:imgLayer>
                </a14:imgProps>
              </a:ext>
            </a:extLst>
          </a:blip>
          <a:stretch>
            <a:fillRect/>
          </a:stretch>
        </p:blipFill>
        <p:spPr>
          <a:xfrm>
            <a:off x="609602" y="1099037"/>
            <a:ext cx="4632958" cy="4963884"/>
          </a:xfrm>
          <a:prstGeom prst="rect">
            <a:avLst/>
          </a:prstGeom>
        </p:spPr>
      </p:pic>
      <p:pic>
        <p:nvPicPr>
          <p:cNvPr id="3" name="Picture 2">
            <a:extLst>
              <a:ext uri="{FF2B5EF4-FFF2-40B4-BE49-F238E27FC236}">
                <a16:creationId xmlns:a16="http://schemas.microsoft.com/office/drawing/2014/main" id="{DDD4347B-F7E0-FB34-72E8-7DADE529EDA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80480" y="1099037"/>
            <a:ext cx="5201918" cy="2793963"/>
          </a:xfrm>
          <a:prstGeom prst="rect">
            <a:avLst/>
          </a:prstGeom>
        </p:spPr>
      </p:pic>
      <p:sp>
        <p:nvSpPr>
          <p:cNvPr id="5" name="TextBox 4">
            <a:extLst>
              <a:ext uri="{FF2B5EF4-FFF2-40B4-BE49-F238E27FC236}">
                <a16:creationId xmlns:a16="http://schemas.microsoft.com/office/drawing/2014/main" id="{058F3256-2F79-E768-8556-C9211DB2BAE3}"/>
              </a:ext>
            </a:extLst>
          </p:cNvPr>
          <p:cNvSpPr txBox="1"/>
          <p:nvPr/>
        </p:nvSpPr>
        <p:spPr>
          <a:xfrm>
            <a:off x="9743441" y="3716579"/>
            <a:ext cx="1635384" cy="253916"/>
          </a:xfrm>
          <a:prstGeom prst="rect">
            <a:avLst/>
          </a:prstGeom>
          <a:noFill/>
        </p:spPr>
        <p:txBody>
          <a:bodyPr wrap="none" rtlCol="0">
            <a:spAutoFit/>
          </a:bodyPr>
          <a:lstStyle/>
          <a:p>
            <a:r>
              <a:rPr lang="en-IN" sz="1050" dirty="0">
                <a:latin typeface="Aptos" panose="020B0004020202020204" pitchFamily="34" charset="0"/>
              </a:rPr>
              <a:t>Source: McKinsey Report</a:t>
            </a:r>
            <a:endParaRPr lang="en-US" sz="1050" dirty="0">
              <a:latin typeface="Aptos" panose="020B0004020202020204" pitchFamily="34" charset="0"/>
            </a:endParaRPr>
          </a:p>
        </p:txBody>
      </p:sp>
    </p:spTree>
    <p:extLst>
      <p:ext uri="{BB962C8B-B14F-4D97-AF65-F5344CB8AC3E}">
        <p14:creationId xmlns:p14="http://schemas.microsoft.com/office/powerpoint/2010/main" val="12750370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C62311-7628-4CC0-B03A-E7C73F825233}"/>
              </a:ext>
            </a:extLst>
          </p:cNvPr>
          <p:cNvSpPr>
            <a:spLocks noGrp="1"/>
          </p:cNvSpPr>
          <p:nvPr>
            <p:ph type="sldNum" sz="quarter" idx="12"/>
          </p:nvPr>
        </p:nvSpPr>
        <p:spPr/>
        <p:txBody>
          <a:bodyPr/>
          <a:lstStyle/>
          <a:p>
            <a:fld id="{FFD9964A-91AC-4440-9B5B-183959FD4309}" type="slidenum">
              <a:rPr lang="en-US" smtClean="0"/>
              <a:t>106</a:t>
            </a:fld>
            <a:endParaRPr lang="en-US"/>
          </a:p>
        </p:txBody>
      </p:sp>
      <p:sp>
        <p:nvSpPr>
          <p:cNvPr id="2" name="Title 1">
            <a:extLst>
              <a:ext uri="{FF2B5EF4-FFF2-40B4-BE49-F238E27FC236}">
                <a16:creationId xmlns:a16="http://schemas.microsoft.com/office/drawing/2014/main" id="{6A936EB7-D7E5-4435-8C83-2574CCBE32E2}"/>
              </a:ext>
            </a:extLst>
          </p:cNvPr>
          <p:cNvSpPr>
            <a:spLocks noGrp="1"/>
          </p:cNvSpPr>
          <p:nvPr>
            <p:ph type="ctrTitle"/>
          </p:nvPr>
        </p:nvSpPr>
        <p:spPr/>
        <p:txBody>
          <a:bodyPr/>
          <a:lstStyle/>
          <a:p>
            <a:r>
              <a:rPr lang="en-IN" dirty="0"/>
              <a:t>Waterfall</a:t>
            </a:r>
            <a:endParaRPr lang="en-US" dirty="0"/>
          </a:p>
        </p:txBody>
      </p:sp>
    </p:spTree>
    <p:extLst>
      <p:ext uri="{BB962C8B-B14F-4D97-AF65-F5344CB8AC3E}">
        <p14:creationId xmlns:p14="http://schemas.microsoft.com/office/powerpoint/2010/main" val="8102910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Waterfall Chart </a:t>
            </a:r>
            <a:r>
              <a:rPr lang="en-IN" b="0" dirty="0"/>
              <a:t>– History of buildup of power production capacity</a:t>
            </a:r>
            <a:endParaRPr lang="en-US" b="0"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107</a:t>
            </a:fld>
            <a:endParaRPr lang="en-US"/>
          </a:p>
        </p:txBody>
      </p:sp>
      <p:pic>
        <p:nvPicPr>
          <p:cNvPr id="5" name="Picture 4">
            <a:extLst>
              <a:ext uri="{FF2B5EF4-FFF2-40B4-BE49-F238E27FC236}">
                <a16:creationId xmlns:a16="http://schemas.microsoft.com/office/drawing/2014/main" id="{E55B3EB5-AB34-437A-8128-C1653343FD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3" y="1052742"/>
            <a:ext cx="6819652" cy="4250777"/>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F91D493-AD4C-4AA1-9613-E3CDE55868B1}"/>
              </a:ext>
            </a:extLst>
          </p:cNvPr>
          <p:cNvSpPr txBox="1"/>
          <p:nvPr/>
        </p:nvSpPr>
        <p:spPr>
          <a:xfrm>
            <a:off x="609601" y="5538735"/>
            <a:ext cx="1258101"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solidFill>
                  <a:srgbClr val="646464"/>
                </a:solidFill>
                <a:latin typeface="Aptos" panose="020B0004020202020204" pitchFamily="34" charset="0"/>
              </a:rPr>
              <a:t>Source: Tata Power</a:t>
            </a:r>
          </a:p>
        </p:txBody>
      </p:sp>
      <p:sp>
        <p:nvSpPr>
          <p:cNvPr id="3" name="TextBox 2">
            <a:extLst>
              <a:ext uri="{FF2B5EF4-FFF2-40B4-BE49-F238E27FC236}">
                <a16:creationId xmlns:a16="http://schemas.microsoft.com/office/drawing/2014/main" id="{4B802FFF-B541-4161-4B94-03DB31D0CB73}"/>
              </a:ext>
            </a:extLst>
          </p:cNvPr>
          <p:cNvSpPr txBox="1"/>
          <p:nvPr/>
        </p:nvSpPr>
        <p:spPr>
          <a:xfrm>
            <a:off x="7586982" y="1602980"/>
            <a:ext cx="3995419" cy="1631216"/>
          </a:xfrm>
          <a:prstGeom prst="rect">
            <a:avLst/>
          </a:prstGeom>
          <a:solidFill>
            <a:schemeClr val="bg1">
              <a:lumMod val="95000"/>
            </a:schemeClr>
          </a:solidFill>
          <a:ln>
            <a:solidFill>
              <a:schemeClr val="bg2">
                <a:lumMod val="90000"/>
              </a:schemeClr>
            </a:solidFill>
          </a:ln>
        </p:spPr>
        <p:txBody>
          <a:bodyPr wrap="square">
            <a:spAutoFit/>
          </a:bodyPr>
          <a:lstStyle/>
          <a:p>
            <a:r>
              <a:rPr lang="en-US" sz="2000" b="1" dirty="0">
                <a:solidFill>
                  <a:srgbClr val="C00000"/>
                </a:solidFill>
                <a:latin typeface="Aptos" panose="020B0004020202020204" pitchFamily="34" charset="0"/>
              </a:rPr>
              <a:t>WATERFALL CHART</a:t>
            </a:r>
          </a:p>
          <a:p>
            <a:endParaRPr lang="en-US" sz="2000" b="1" dirty="0">
              <a:solidFill>
                <a:srgbClr val="C00000"/>
              </a:solidFill>
              <a:latin typeface="Aptos" panose="020B0004020202020204" pitchFamily="34" charset="0"/>
            </a:endParaRPr>
          </a:p>
          <a:p>
            <a:r>
              <a:rPr lang="en-US" sz="2000" dirty="0">
                <a:latin typeface="Aptos" panose="020B0004020202020204" pitchFamily="34" charset="0"/>
              </a:rPr>
              <a:t>1. Show the sequence</a:t>
            </a:r>
          </a:p>
          <a:p>
            <a:r>
              <a:rPr lang="en-US" sz="2000" dirty="0">
                <a:latin typeface="Aptos" panose="020B0004020202020204" pitchFamily="34" charset="0"/>
              </a:rPr>
              <a:t>2. Show the cumulative effect</a:t>
            </a:r>
          </a:p>
          <a:p>
            <a:r>
              <a:rPr lang="en-US" sz="2000" dirty="0">
                <a:solidFill>
                  <a:schemeClr val="bg1">
                    <a:lumMod val="75000"/>
                  </a:schemeClr>
                </a:solidFill>
                <a:latin typeface="Aptos" panose="020B0004020202020204" pitchFamily="34" charset="0"/>
              </a:rPr>
              <a:t>3. Can be a mix of +/- </a:t>
            </a:r>
            <a:r>
              <a:rPr lang="en-US" sz="2000" dirty="0" err="1">
                <a:solidFill>
                  <a:schemeClr val="bg1">
                    <a:lumMod val="75000"/>
                  </a:schemeClr>
                </a:solidFill>
                <a:latin typeface="Aptos" panose="020B0004020202020204" pitchFamily="34" charset="0"/>
              </a:rPr>
              <a:t>ve</a:t>
            </a:r>
            <a:r>
              <a:rPr lang="en-US" sz="2000" dirty="0">
                <a:solidFill>
                  <a:schemeClr val="bg1">
                    <a:lumMod val="75000"/>
                  </a:schemeClr>
                </a:solidFill>
                <a:latin typeface="Aptos" panose="020B0004020202020204" pitchFamily="34" charset="0"/>
              </a:rPr>
              <a:t> values</a:t>
            </a:r>
          </a:p>
        </p:txBody>
      </p:sp>
      <p:sp>
        <p:nvSpPr>
          <p:cNvPr id="6" name="TextBox 5">
            <a:extLst>
              <a:ext uri="{FF2B5EF4-FFF2-40B4-BE49-F238E27FC236}">
                <a16:creationId xmlns:a16="http://schemas.microsoft.com/office/drawing/2014/main" id="{963305C7-0665-AAC2-8EB3-C2BCAC7BD7AC}"/>
              </a:ext>
            </a:extLst>
          </p:cNvPr>
          <p:cNvSpPr txBox="1"/>
          <p:nvPr/>
        </p:nvSpPr>
        <p:spPr>
          <a:xfrm>
            <a:off x="7586982" y="1056177"/>
            <a:ext cx="3995419" cy="400110"/>
          </a:xfrm>
          <a:prstGeom prst="rect">
            <a:avLst/>
          </a:prstGeom>
          <a:solidFill>
            <a:srgbClr val="C00000"/>
          </a:solidFill>
          <a:ln>
            <a:solidFill>
              <a:schemeClr val="bg2">
                <a:lumMod val="90000"/>
              </a:schemeClr>
            </a:solidFill>
          </a:ln>
        </p:spPr>
        <p:txBody>
          <a:bodyPr wrap="square">
            <a:spAutoFit/>
          </a:bodyPr>
          <a:lstStyle/>
          <a:p>
            <a:r>
              <a:rPr lang="en-US" sz="2000" b="1" dirty="0">
                <a:solidFill>
                  <a:schemeClr val="bg1"/>
                </a:solidFill>
                <a:latin typeface="Aptos" panose="020B0004020202020204" pitchFamily="34" charset="0"/>
              </a:rPr>
              <a:t>USE CASE:</a:t>
            </a:r>
            <a:endParaRPr lang="en-US" sz="2000" dirty="0">
              <a:solidFill>
                <a:schemeClr val="bg1"/>
              </a:solidFill>
              <a:latin typeface="Aptos" panose="020B0004020202020204" pitchFamily="34" charset="0"/>
            </a:endParaRPr>
          </a:p>
        </p:txBody>
      </p:sp>
      <p:sp>
        <p:nvSpPr>
          <p:cNvPr id="7" name="TextBox 6">
            <a:extLst>
              <a:ext uri="{FF2B5EF4-FFF2-40B4-BE49-F238E27FC236}">
                <a16:creationId xmlns:a16="http://schemas.microsoft.com/office/drawing/2014/main" id="{4E8BD52A-B687-07E2-D8C4-A8E556AA1B49}"/>
              </a:ext>
            </a:extLst>
          </p:cNvPr>
          <p:cNvSpPr txBox="1"/>
          <p:nvPr/>
        </p:nvSpPr>
        <p:spPr>
          <a:xfrm>
            <a:off x="7586982" y="3380889"/>
            <a:ext cx="3995419" cy="1015663"/>
          </a:xfrm>
          <a:prstGeom prst="rect">
            <a:avLst/>
          </a:prstGeom>
          <a:solidFill>
            <a:schemeClr val="bg1">
              <a:lumMod val="95000"/>
            </a:schemeClr>
          </a:solidFill>
          <a:ln>
            <a:solidFill>
              <a:schemeClr val="bg2">
                <a:lumMod val="90000"/>
              </a:schemeClr>
            </a:solidFill>
          </a:ln>
        </p:spPr>
        <p:txBody>
          <a:bodyPr wrap="square">
            <a:spAutoFit/>
          </a:bodyPr>
          <a:lstStyle/>
          <a:p>
            <a:r>
              <a:rPr lang="en-US" sz="2000" dirty="0">
                <a:latin typeface="Aptos" panose="020B0004020202020204" pitchFamily="34" charset="0"/>
              </a:rPr>
              <a:t>- Stage-wise Value Addition</a:t>
            </a:r>
          </a:p>
          <a:p>
            <a:r>
              <a:rPr lang="en-US" sz="2000" dirty="0">
                <a:solidFill>
                  <a:schemeClr val="bg1">
                    <a:lumMod val="75000"/>
                  </a:schemeClr>
                </a:solidFill>
                <a:latin typeface="Aptos" panose="020B0004020202020204" pitchFamily="34" charset="0"/>
              </a:rPr>
              <a:t>- Reconcile LY vs. CY Earnings</a:t>
            </a:r>
          </a:p>
          <a:p>
            <a:r>
              <a:rPr lang="en-US" sz="2000" dirty="0">
                <a:solidFill>
                  <a:schemeClr val="bg1">
                    <a:lumMod val="75000"/>
                  </a:schemeClr>
                </a:solidFill>
                <a:latin typeface="Aptos" panose="020B0004020202020204" pitchFamily="34" charset="0"/>
              </a:rPr>
              <a:t>- Cost breakup (both +/- </a:t>
            </a:r>
            <a:r>
              <a:rPr lang="en-US" sz="2000" dirty="0" err="1">
                <a:solidFill>
                  <a:schemeClr val="bg1">
                    <a:lumMod val="75000"/>
                  </a:schemeClr>
                </a:solidFill>
                <a:latin typeface="Aptos" panose="020B0004020202020204" pitchFamily="34" charset="0"/>
              </a:rPr>
              <a:t>ve</a:t>
            </a:r>
            <a:r>
              <a:rPr lang="en-US" sz="2000" dirty="0">
                <a:solidFill>
                  <a:schemeClr val="bg1">
                    <a:lumMod val="75000"/>
                  </a:schemeClr>
                </a:solidFill>
                <a:latin typeface="Aptos" panose="020B0004020202020204" pitchFamily="34" charset="0"/>
              </a:rPr>
              <a:t>)</a:t>
            </a:r>
          </a:p>
        </p:txBody>
      </p:sp>
    </p:spTree>
    <p:extLst>
      <p:ext uri="{BB962C8B-B14F-4D97-AF65-F5344CB8AC3E}">
        <p14:creationId xmlns:p14="http://schemas.microsoft.com/office/powerpoint/2010/main" val="9026355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Waterfall Chart </a:t>
            </a:r>
            <a:r>
              <a:rPr lang="en-IN" b="0" dirty="0"/>
              <a:t>with Clustering &amp; Callout</a:t>
            </a:r>
            <a:endParaRPr lang="en-US" b="0"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108</a:t>
            </a:fld>
            <a:endParaRPr lang="en-US"/>
          </a:p>
        </p:txBody>
      </p:sp>
      <p:sp>
        <p:nvSpPr>
          <p:cNvPr id="8" name="TextBox 7">
            <a:extLst>
              <a:ext uri="{FF2B5EF4-FFF2-40B4-BE49-F238E27FC236}">
                <a16:creationId xmlns:a16="http://schemas.microsoft.com/office/drawing/2014/main" id="{4D661DDB-87E3-ED00-304D-C00D628C1634}"/>
              </a:ext>
            </a:extLst>
          </p:cNvPr>
          <p:cNvSpPr txBox="1"/>
          <p:nvPr/>
        </p:nvSpPr>
        <p:spPr>
          <a:xfrm>
            <a:off x="7586982" y="1602980"/>
            <a:ext cx="3995419" cy="1631216"/>
          </a:xfrm>
          <a:prstGeom prst="rect">
            <a:avLst/>
          </a:prstGeom>
          <a:solidFill>
            <a:schemeClr val="bg1">
              <a:lumMod val="95000"/>
            </a:schemeClr>
          </a:solidFill>
          <a:ln>
            <a:solidFill>
              <a:schemeClr val="bg2">
                <a:lumMod val="90000"/>
              </a:schemeClr>
            </a:solidFill>
          </a:ln>
        </p:spPr>
        <p:txBody>
          <a:bodyPr wrap="square">
            <a:spAutoFit/>
          </a:bodyPr>
          <a:lstStyle/>
          <a:p>
            <a:r>
              <a:rPr lang="en-US" sz="2000" b="1" dirty="0">
                <a:solidFill>
                  <a:srgbClr val="C00000"/>
                </a:solidFill>
                <a:latin typeface="Aptos" panose="020B0004020202020204" pitchFamily="34" charset="0"/>
              </a:rPr>
              <a:t>WATERFALL CHART</a:t>
            </a:r>
          </a:p>
          <a:p>
            <a:endParaRPr lang="en-US" sz="2000" b="1" dirty="0">
              <a:solidFill>
                <a:srgbClr val="C00000"/>
              </a:solidFill>
              <a:latin typeface="Aptos" panose="020B0004020202020204" pitchFamily="34" charset="0"/>
            </a:endParaRPr>
          </a:p>
          <a:p>
            <a:r>
              <a:rPr lang="en-US" sz="2000" dirty="0">
                <a:latin typeface="Aptos" panose="020B0004020202020204" pitchFamily="34" charset="0"/>
              </a:rPr>
              <a:t>1. Show the sequence</a:t>
            </a:r>
          </a:p>
          <a:p>
            <a:r>
              <a:rPr lang="en-US" sz="2000" dirty="0">
                <a:latin typeface="Aptos" panose="020B0004020202020204" pitchFamily="34" charset="0"/>
              </a:rPr>
              <a:t>2. Show the cumulative effect</a:t>
            </a:r>
          </a:p>
          <a:p>
            <a:r>
              <a:rPr lang="en-US" sz="2000" dirty="0">
                <a:latin typeface="Aptos" panose="020B0004020202020204" pitchFamily="34" charset="0"/>
              </a:rPr>
              <a:t>3. Can be a mix of +/- </a:t>
            </a:r>
            <a:r>
              <a:rPr lang="en-US" sz="2000" dirty="0" err="1">
                <a:latin typeface="Aptos" panose="020B0004020202020204" pitchFamily="34" charset="0"/>
              </a:rPr>
              <a:t>ve</a:t>
            </a:r>
            <a:r>
              <a:rPr lang="en-US" sz="2000" dirty="0">
                <a:latin typeface="Aptos" panose="020B0004020202020204" pitchFamily="34" charset="0"/>
              </a:rPr>
              <a:t> values</a:t>
            </a:r>
          </a:p>
        </p:txBody>
      </p:sp>
      <p:sp>
        <p:nvSpPr>
          <p:cNvPr id="9" name="TextBox 8">
            <a:extLst>
              <a:ext uri="{FF2B5EF4-FFF2-40B4-BE49-F238E27FC236}">
                <a16:creationId xmlns:a16="http://schemas.microsoft.com/office/drawing/2014/main" id="{D7532E5B-D5AB-731F-1C65-056E2013AEC1}"/>
              </a:ext>
            </a:extLst>
          </p:cNvPr>
          <p:cNvSpPr txBox="1"/>
          <p:nvPr/>
        </p:nvSpPr>
        <p:spPr>
          <a:xfrm>
            <a:off x="7586982" y="1056177"/>
            <a:ext cx="3995419" cy="400110"/>
          </a:xfrm>
          <a:prstGeom prst="rect">
            <a:avLst/>
          </a:prstGeom>
          <a:solidFill>
            <a:srgbClr val="C00000"/>
          </a:solidFill>
          <a:ln>
            <a:solidFill>
              <a:schemeClr val="bg2">
                <a:lumMod val="90000"/>
              </a:schemeClr>
            </a:solidFill>
          </a:ln>
        </p:spPr>
        <p:txBody>
          <a:bodyPr wrap="square">
            <a:spAutoFit/>
          </a:bodyPr>
          <a:lstStyle/>
          <a:p>
            <a:r>
              <a:rPr lang="en-US" sz="2000" b="1" dirty="0">
                <a:solidFill>
                  <a:schemeClr val="bg1"/>
                </a:solidFill>
                <a:latin typeface="Aptos" panose="020B0004020202020204" pitchFamily="34" charset="0"/>
              </a:rPr>
              <a:t>USE CASE:</a:t>
            </a:r>
            <a:endParaRPr lang="en-US" sz="2000" dirty="0">
              <a:solidFill>
                <a:schemeClr val="bg1"/>
              </a:solidFill>
              <a:latin typeface="Aptos" panose="020B0004020202020204" pitchFamily="34" charset="0"/>
            </a:endParaRPr>
          </a:p>
        </p:txBody>
      </p:sp>
      <p:sp>
        <p:nvSpPr>
          <p:cNvPr id="10" name="TextBox 9">
            <a:extLst>
              <a:ext uri="{FF2B5EF4-FFF2-40B4-BE49-F238E27FC236}">
                <a16:creationId xmlns:a16="http://schemas.microsoft.com/office/drawing/2014/main" id="{2A3346D1-84B1-72E9-AFCC-D24F799814AB}"/>
              </a:ext>
            </a:extLst>
          </p:cNvPr>
          <p:cNvSpPr txBox="1"/>
          <p:nvPr/>
        </p:nvSpPr>
        <p:spPr>
          <a:xfrm>
            <a:off x="7586982" y="3380889"/>
            <a:ext cx="3995419" cy="1015663"/>
          </a:xfrm>
          <a:prstGeom prst="rect">
            <a:avLst/>
          </a:prstGeom>
          <a:solidFill>
            <a:schemeClr val="bg1">
              <a:lumMod val="95000"/>
            </a:schemeClr>
          </a:solidFill>
          <a:ln>
            <a:solidFill>
              <a:schemeClr val="bg2">
                <a:lumMod val="90000"/>
              </a:schemeClr>
            </a:solidFill>
          </a:ln>
        </p:spPr>
        <p:txBody>
          <a:bodyPr wrap="square">
            <a:spAutoFit/>
          </a:bodyPr>
          <a:lstStyle/>
          <a:p>
            <a:r>
              <a:rPr lang="en-US" sz="2000" dirty="0">
                <a:latin typeface="Aptos" panose="020B0004020202020204" pitchFamily="34" charset="0"/>
              </a:rPr>
              <a:t>- Stage-wise Value Addition (+/-)</a:t>
            </a:r>
          </a:p>
          <a:p>
            <a:r>
              <a:rPr lang="en-US" sz="2000" dirty="0">
                <a:solidFill>
                  <a:schemeClr val="bg1">
                    <a:lumMod val="75000"/>
                  </a:schemeClr>
                </a:solidFill>
                <a:latin typeface="Aptos" panose="020B0004020202020204" pitchFamily="34" charset="0"/>
              </a:rPr>
              <a:t>- Reconcile LY vs. CY Earnings</a:t>
            </a:r>
          </a:p>
          <a:p>
            <a:r>
              <a:rPr lang="en-US" sz="2000" dirty="0">
                <a:latin typeface="Aptos" panose="020B0004020202020204" pitchFamily="34" charset="0"/>
              </a:rPr>
              <a:t>- Cost breakup (both +/- </a:t>
            </a:r>
            <a:r>
              <a:rPr lang="en-US" sz="2000" dirty="0" err="1">
                <a:latin typeface="Aptos" panose="020B0004020202020204" pitchFamily="34" charset="0"/>
              </a:rPr>
              <a:t>ve</a:t>
            </a:r>
            <a:r>
              <a:rPr lang="en-US" sz="2000" dirty="0">
                <a:latin typeface="Aptos" panose="020B0004020202020204" pitchFamily="34" charset="0"/>
              </a:rPr>
              <a:t>)</a:t>
            </a:r>
          </a:p>
        </p:txBody>
      </p:sp>
      <p:pic>
        <p:nvPicPr>
          <p:cNvPr id="3" name="Picture 2">
            <a:extLst>
              <a:ext uri="{FF2B5EF4-FFF2-40B4-BE49-F238E27FC236}">
                <a16:creationId xmlns:a16="http://schemas.microsoft.com/office/drawing/2014/main" id="{7F1B85B8-1266-0100-DD55-379AF2B3FA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599" y="1056177"/>
            <a:ext cx="6783060" cy="4626166"/>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B43C271-43BB-3993-6B38-6A4D373A5B3D}"/>
              </a:ext>
            </a:extLst>
          </p:cNvPr>
          <p:cNvSpPr txBox="1"/>
          <p:nvPr/>
        </p:nvSpPr>
        <p:spPr>
          <a:xfrm>
            <a:off x="609599" y="5834217"/>
            <a:ext cx="841064"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solidFill>
                  <a:srgbClr val="646464"/>
                </a:solidFill>
                <a:latin typeface="Aptos" panose="020B0004020202020204" pitchFamily="34" charset="0"/>
              </a:rPr>
              <a:t>Source: Bain</a:t>
            </a:r>
          </a:p>
        </p:txBody>
      </p:sp>
    </p:spTree>
    <p:extLst>
      <p:ext uri="{BB962C8B-B14F-4D97-AF65-F5344CB8AC3E}">
        <p14:creationId xmlns:p14="http://schemas.microsoft.com/office/powerpoint/2010/main" val="33742311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Waterfall Chart </a:t>
            </a:r>
            <a:r>
              <a:rPr lang="en-IN" b="0" dirty="0"/>
              <a:t>with Clustering</a:t>
            </a:r>
            <a:endParaRPr lang="en-US" b="0"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109</a:t>
            </a:fld>
            <a:endParaRPr lang="en-US"/>
          </a:p>
        </p:txBody>
      </p:sp>
      <p:pic>
        <p:nvPicPr>
          <p:cNvPr id="6" name="Picture 5">
            <a:extLst>
              <a:ext uri="{FF2B5EF4-FFF2-40B4-BE49-F238E27FC236}">
                <a16:creationId xmlns:a16="http://schemas.microsoft.com/office/drawing/2014/main" id="{5452A73F-8A41-4C3F-97E1-2CA1AC0B15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599" y="1056177"/>
            <a:ext cx="6508898" cy="4908205"/>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8B7F752-B982-4865-8BDB-1B032D833227}"/>
              </a:ext>
            </a:extLst>
          </p:cNvPr>
          <p:cNvSpPr txBox="1"/>
          <p:nvPr/>
        </p:nvSpPr>
        <p:spPr>
          <a:xfrm>
            <a:off x="609601" y="6043882"/>
            <a:ext cx="877933"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Source: Shell</a:t>
            </a:r>
          </a:p>
        </p:txBody>
      </p:sp>
      <p:sp>
        <p:nvSpPr>
          <p:cNvPr id="11" name="TextBox 10">
            <a:extLst>
              <a:ext uri="{FF2B5EF4-FFF2-40B4-BE49-F238E27FC236}">
                <a16:creationId xmlns:a16="http://schemas.microsoft.com/office/drawing/2014/main" id="{92BFA602-E0C4-B175-E930-7956704DBBDB}"/>
              </a:ext>
            </a:extLst>
          </p:cNvPr>
          <p:cNvSpPr txBox="1"/>
          <p:nvPr/>
        </p:nvSpPr>
        <p:spPr>
          <a:xfrm>
            <a:off x="7586982" y="1602980"/>
            <a:ext cx="3995419" cy="1631216"/>
          </a:xfrm>
          <a:prstGeom prst="rect">
            <a:avLst/>
          </a:prstGeom>
          <a:solidFill>
            <a:schemeClr val="bg1">
              <a:lumMod val="95000"/>
            </a:schemeClr>
          </a:solidFill>
          <a:ln>
            <a:solidFill>
              <a:schemeClr val="bg2">
                <a:lumMod val="90000"/>
              </a:schemeClr>
            </a:solidFill>
          </a:ln>
        </p:spPr>
        <p:txBody>
          <a:bodyPr wrap="square">
            <a:spAutoFit/>
          </a:bodyPr>
          <a:lstStyle/>
          <a:p>
            <a:r>
              <a:rPr lang="en-US" sz="2000" b="1" dirty="0">
                <a:solidFill>
                  <a:srgbClr val="C00000"/>
                </a:solidFill>
                <a:latin typeface="Aptos" panose="020B0004020202020204" pitchFamily="34" charset="0"/>
              </a:rPr>
              <a:t>WATERFALL CHART</a:t>
            </a:r>
          </a:p>
          <a:p>
            <a:endParaRPr lang="en-US" sz="2000" b="1" dirty="0">
              <a:solidFill>
                <a:srgbClr val="C00000"/>
              </a:solidFill>
              <a:latin typeface="Aptos" panose="020B0004020202020204" pitchFamily="34" charset="0"/>
            </a:endParaRPr>
          </a:p>
          <a:p>
            <a:r>
              <a:rPr lang="en-US" sz="2000" dirty="0">
                <a:latin typeface="Aptos" panose="020B0004020202020204" pitchFamily="34" charset="0"/>
              </a:rPr>
              <a:t>1. Show the sequence</a:t>
            </a:r>
          </a:p>
          <a:p>
            <a:r>
              <a:rPr lang="en-US" sz="2000" dirty="0">
                <a:latin typeface="Aptos" panose="020B0004020202020204" pitchFamily="34" charset="0"/>
              </a:rPr>
              <a:t>2. Show the cumulative effect</a:t>
            </a:r>
          </a:p>
          <a:p>
            <a:r>
              <a:rPr lang="en-US" sz="2000" dirty="0">
                <a:latin typeface="Aptos" panose="020B0004020202020204" pitchFamily="34" charset="0"/>
              </a:rPr>
              <a:t>3. Can be a mix of +/- </a:t>
            </a:r>
            <a:r>
              <a:rPr lang="en-US" sz="2000" dirty="0" err="1">
                <a:latin typeface="Aptos" panose="020B0004020202020204" pitchFamily="34" charset="0"/>
              </a:rPr>
              <a:t>ve</a:t>
            </a:r>
            <a:r>
              <a:rPr lang="en-US" sz="2000" dirty="0">
                <a:latin typeface="Aptos" panose="020B0004020202020204" pitchFamily="34" charset="0"/>
              </a:rPr>
              <a:t> values</a:t>
            </a:r>
          </a:p>
        </p:txBody>
      </p:sp>
      <p:sp>
        <p:nvSpPr>
          <p:cNvPr id="12" name="TextBox 11">
            <a:extLst>
              <a:ext uri="{FF2B5EF4-FFF2-40B4-BE49-F238E27FC236}">
                <a16:creationId xmlns:a16="http://schemas.microsoft.com/office/drawing/2014/main" id="{190AABFC-54F2-199C-72A9-2DD33C0F0584}"/>
              </a:ext>
            </a:extLst>
          </p:cNvPr>
          <p:cNvSpPr txBox="1"/>
          <p:nvPr/>
        </p:nvSpPr>
        <p:spPr>
          <a:xfrm>
            <a:off x="7586982" y="1056177"/>
            <a:ext cx="3995419" cy="400110"/>
          </a:xfrm>
          <a:prstGeom prst="rect">
            <a:avLst/>
          </a:prstGeom>
          <a:solidFill>
            <a:srgbClr val="C00000"/>
          </a:solidFill>
          <a:ln>
            <a:solidFill>
              <a:schemeClr val="bg2">
                <a:lumMod val="90000"/>
              </a:schemeClr>
            </a:solidFill>
          </a:ln>
        </p:spPr>
        <p:txBody>
          <a:bodyPr wrap="square">
            <a:spAutoFit/>
          </a:bodyPr>
          <a:lstStyle/>
          <a:p>
            <a:r>
              <a:rPr lang="en-US" sz="2000" b="1" dirty="0">
                <a:solidFill>
                  <a:schemeClr val="bg1"/>
                </a:solidFill>
                <a:latin typeface="Aptos" panose="020B0004020202020204" pitchFamily="34" charset="0"/>
              </a:rPr>
              <a:t>USE CASE:</a:t>
            </a:r>
            <a:endParaRPr lang="en-US" sz="2000" dirty="0">
              <a:solidFill>
                <a:schemeClr val="bg1"/>
              </a:solidFill>
              <a:latin typeface="Aptos" panose="020B0004020202020204" pitchFamily="34" charset="0"/>
            </a:endParaRPr>
          </a:p>
        </p:txBody>
      </p:sp>
      <p:sp>
        <p:nvSpPr>
          <p:cNvPr id="13" name="TextBox 12">
            <a:extLst>
              <a:ext uri="{FF2B5EF4-FFF2-40B4-BE49-F238E27FC236}">
                <a16:creationId xmlns:a16="http://schemas.microsoft.com/office/drawing/2014/main" id="{48708039-F4AA-3BF5-00B4-4D3DA235368E}"/>
              </a:ext>
            </a:extLst>
          </p:cNvPr>
          <p:cNvSpPr txBox="1"/>
          <p:nvPr/>
        </p:nvSpPr>
        <p:spPr>
          <a:xfrm>
            <a:off x="7586982" y="3380889"/>
            <a:ext cx="3995419" cy="1015663"/>
          </a:xfrm>
          <a:prstGeom prst="rect">
            <a:avLst/>
          </a:prstGeom>
          <a:solidFill>
            <a:schemeClr val="bg1">
              <a:lumMod val="95000"/>
            </a:schemeClr>
          </a:solidFill>
          <a:ln>
            <a:solidFill>
              <a:schemeClr val="bg2">
                <a:lumMod val="90000"/>
              </a:schemeClr>
            </a:solidFill>
          </a:ln>
        </p:spPr>
        <p:txBody>
          <a:bodyPr wrap="square">
            <a:spAutoFit/>
          </a:bodyPr>
          <a:lstStyle/>
          <a:p>
            <a:r>
              <a:rPr lang="en-US" sz="2000" dirty="0">
                <a:latin typeface="Aptos" panose="020B0004020202020204" pitchFamily="34" charset="0"/>
              </a:rPr>
              <a:t>- Stage-wise Value Addition</a:t>
            </a:r>
          </a:p>
          <a:p>
            <a:r>
              <a:rPr lang="en-US" sz="2000" dirty="0">
                <a:latin typeface="Aptos" panose="020B0004020202020204" pitchFamily="34" charset="0"/>
              </a:rPr>
              <a:t>- Reconcile LY vs. CY Earnings</a:t>
            </a:r>
          </a:p>
          <a:p>
            <a:r>
              <a:rPr lang="en-US" sz="2000" dirty="0">
                <a:latin typeface="Aptos" panose="020B0004020202020204" pitchFamily="34" charset="0"/>
              </a:rPr>
              <a:t>- Cost breakup (both +/- </a:t>
            </a:r>
            <a:r>
              <a:rPr lang="en-US" sz="2000" dirty="0" err="1">
                <a:latin typeface="Aptos" panose="020B0004020202020204" pitchFamily="34" charset="0"/>
              </a:rPr>
              <a:t>ve</a:t>
            </a:r>
            <a:r>
              <a:rPr lang="en-US" sz="2000" dirty="0">
                <a:latin typeface="Aptos" panose="020B0004020202020204" pitchFamily="34" charset="0"/>
              </a:rPr>
              <a:t>)</a:t>
            </a:r>
          </a:p>
        </p:txBody>
      </p:sp>
    </p:spTree>
    <p:extLst>
      <p:ext uri="{BB962C8B-B14F-4D97-AF65-F5344CB8AC3E}">
        <p14:creationId xmlns:p14="http://schemas.microsoft.com/office/powerpoint/2010/main" val="222860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7AE3B0F-3AA1-1FBE-F27D-FEDD8B9A1D7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252F9C-B5A3-9E50-521C-92FAEEB51522}"/>
              </a:ext>
            </a:extLst>
          </p:cNvPr>
          <p:cNvSpPr>
            <a:spLocks noGrp="1"/>
          </p:cNvSpPr>
          <p:nvPr>
            <p:ph type="sldNum" sz="quarter"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067" b="0" i="0" u="sng"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Poppins"/>
                <a:hlinkClick r:id="" action="ppaction://noaction"/>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11</a:t>
            </a:fld>
            <a:endParaRPr kumimoji="0" lang="en" sz="1067" b="0" i="0" u="sng"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Poppins"/>
              <a:hlinkClick r:id="" action="ppaction://noaction"/>
            </a:endParaRPr>
          </a:p>
        </p:txBody>
      </p:sp>
      <p:sp>
        <p:nvSpPr>
          <p:cNvPr id="161" name="Google Shape;161;p23">
            <a:extLst>
              <a:ext uri="{FF2B5EF4-FFF2-40B4-BE49-F238E27FC236}">
                <a16:creationId xmlns:a16="http://schemas.microsoft.com/office/drawing/2014/main" id="{207AEE8A-BFCC-3B6A-5427-3BB84E50B6BC}"/>
              </a:ext>
            </a:extLst>
          </p:cNvPr>
          <p:cNvSpPr txBox="1">
            <a:spLocks noGrp="1"/>
          </p:cNvSpPr>
          <p:nvPr>
            <p:ph type="ctrTitle"/>
          </p:nvPr>
        </p:nvSpPr>
        <p:spPr>
          <a:prstGeom prst="rect">
            <a:avLst/>
          </a:prstGeom>
        </p:spPr>
        <p:txBody>
          <a:bodyPr spcFirstLastPara="1" wrap="square" lIns="121900" tIns="121900" rIns="121900" bIns="121900" anchor="ctr" anchorCtr="0">
            <a:normAutofit fontScale="90000"/>
          </a:bodyPr>
          <a:lstStyle/>
          <a:p>
            <a:pPr>
              <a:lnSpc>
                <a:spcPct val="115000"/>
              </a:lnSpc>
            </a:pPr>
            <a:r>
              <a:rPr lang="en-IN" sz="5867" b="1" dirty="0">
                <a:solidFill>
                  <a:srgbClr val="4D5156"/>
                </a:solidFill>
              </a:rPr>
              <a:t>2-stage process of developing </a:t>
            </a:r>
            <a:br>
              <a:rPr lang="en-IN" sz="5867" b="1" dirty="0">
                <a:solidFill>
                  <a:srgbClr val="4D5156"/>
                </a:solidFill>
              </a:rPr>
            </a:br>
            <a:r>
              <a:rPr lang="en-IN" sz="5867" b="1" dirty="0">
                <a:solidFill>
                  <a:srgbClr val="4D5156"/>
                </a:solidFill>
              </a:rPr>
              <a:t>a data story</a:t>
            </a:r>
            <a:endParaRPr lang="en-US" sz="5867" b="1" dirty="0">
              <a:solidFill>
                <a:srgbClr val="4D5156"/>
              </a:solidFill>
            </a:endParaRPr>
          </a:p>
        </p:txBody>
      </p:sp>
    </p:spTree>
    <p:extLst>
      <p:ext uri="{BB962C8B-B14F-4D97-AF65-F5344CB8AC3E}">
        <p14:creationId xmlns:p14="http://schemas.microsoft.com/office/powerpoint/2010/main" val="20840027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Waterfall Chart + Clustering + Callout</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110</a:t>
            </a:fld>
            <a:endParaRPr lang="en-US"/>
          </a:p>
        </p:txBody>
      </p:sp>
      <p:sp>
        <p:nvSpPr>
          <p:cNvPr id="3" name="Footer Placeholder 2">
            <a:extLst>
              <a:ext uri="{FF2B5EF4-FFF2-40B4-BE49-F238E27FC236}">
                <a16:creationId xmlns:a16="http://schemas.microsoft.com/office/drawing/2014/main" id="{3C793491-190C-4945-96B7-D81BD9FFD294}"/>
              </a:ext>
            </a:extLst>
          </p:cNvPr>
          <p:cNvSpPr>
            <a:spLocks noGrp="1"/>
          </p:cNvSpPr>
          <p:nvPr>
            <p:ph type="ftr" sz="quarter" idx="3"/>
          </p:nvPr>
        </p:nvSpPr>
        <p:spPr/>
        <p:txBody>
          <a:bodyPr/>
          <a:lstStyle/>
          <a:p>
            <a:r>
              <a:rPr lang="en-US"/>
              <a:t>(c) Yoda Learning</a:t>
            </a:r>
          </a:p>
        </p:txBody>
      </p:sp>
      <p:pic>
        <p:nvPicPr>
          <p:cNvPr id="9" name="Picture 8">
            <a:extLst>
              <a:ext uri="{FF2B5EF4-FFF2-40B4-BE49-F238E27FC236}">
                <a16:creationId xmlns:a16="http://schemas.microsoft.com/office/drawing/2014/main" id="{DE90D2AB-57B2-4D82-A3F3-AE99DC5F21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1019157"/>
            <a:ext cx="9103242" cy="4980900"/>
          </a:xfrm>
          <a:prstGeom prst="rect">
            <a:avLst/>
          </a:prstGeom>
          <a:ln w="19050">
            <a:solidFill>
              <a:srgbClr val="54606B"/>
            </a:solidFill>
          </a:ln>
        </p:spPr>
      </p:pic>
    </p:spTree>
    <p:extLst>
      <p:ext uri="{BB962C8B-B14F-4D97-AF65-F5344CB8AC3E}">
        <p14:creationId xmlns:p14="http://schemas.microsoft.com/office/powerpoint/2010/main" val="13717673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C62311-7628-4CC0-B03A-E7C73F825233}"/>
              </a:ext>
            </a:extLst>
          </p:cNvPr>
          <p:cNvSpPr>
            <a:spLocks noGrp="1"/>
          </p:cNvSpPr>
          <p:nvPr>
            <p:ph type="sldNum" sz="quarter" idx="12"/>
          </p:nvPr>
        </p:nvSpPr>
        <p:spPr/>
        <p:txBody>
          <a:bodyPr/>
          <a:lstStyle/>
          <a:p>
            <a:fld id="{FFD9964A-91AC-4440-9B5B-183959FD4309}" type="slidenum">
              <a:rPr lang="en-US" smtClean="0"/>
              <a:t>111</a:t>
            </a:fld>
            <a:endParaRPr lang="en-US"/>
          </a:p>
        </p:txBody>
      </p:sp>
      <p:sp>
        <p:nvSpPr>
          <p:cNvPr id="2" name="Title 1">
            <a:extLst>
              <a:ext uri="{FF2B5EF4-FFF2-40B4-BE49-F238E27FC236}">
                <a16:creationId xmlns:a16="http://schemas.microsoft.com/office/drawing/2014/main" id="{6A936EB7-D7E5-4435-8C83-2574CCBE32E2}"/>
              </a:ext>
            </a:extLst>
          </p:cNvPr>
          <p:cNvSpPr>
            <a:spLocks noGrp="1"/>
          </p:cNvSpPr>
          <p:nvPr>
            <p:ph type="ctrTitle"/>
          </p:nvPr>
        </p:nvSpPr>
        <p:spPr/>
        <p:txBody>
          <a:bodyPr/>
          <a:lstStyle/>
          <a:p>
            <a:r>
              <a:rPr lang="en-US" dirty="0"/>
              <a:t>X-Y (Scatter)</a:t>
            </a:r>
          </a:p>
        </p:txBody>
      </p:sp>
    </p:spTree>
    <p:extLst>
      <p:ext uri="{BB962C8B-B14F-4D97-AF65-F5344CB8AC3E}">
        <p14:creationId xmlns:p14="http://schemas.microsoft.com/office/powerpoint/2010/main" val="6123008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43AC-B1AE-4659-790B-2B44ABD7EEF8}"/>
              </a:ext>
            </a:extLst>
          </p:cNvPr>
          <p:cNvSpPr>
            <a:spLocks noGrp="1"/>
          </p:cNvSpPr>
          <p:nvPr>
            <p:ph type="title"/>
          </p:nvPr>
        </p:nvSpPr>
        <p:spPr/>
        <p:txBody>
          <a:bodyPr/>
          <a:lstStyle/>
          <a:p>
            <a:r>
              <a:rPr lang="en-US" dirty="0"/>
              <a:t>Pole Model or X-Y (Scatter) for trade-off analysis</a:t>
            </a:r>
          </a:p>
        </p:txBody>
      </p:sp>
      <p:grpSp>
        <p:nvGrpSpPr>
          <p:cNvPr id="3" name="Group 2">
            <a:extLst>
              <a:ext uri="{FF2B5EF4-FFF2-40B4-BE49-F238E27FC236}">
                <a16:creationId xmlns:a16="http://schemas.microsoft.com/office/drawing/2014/main" id="{75FD27FA-8F50-F7FA-5EC3-913A119E7525}"/>
              </a:ext>
            </a:extLst>
          </p:cNvPr>
          <p:cNvGrpSpPr/>
          <p:nvPr/>
        </p:nvGrpSpPr>
        <p:grpSpPr>
          <a:xfrm>
            <a:off x="1963952" y="1077726"/>
            <a:ext cx="6501335" cy="4570616"/>
            <a:chOff x="1963951" y="551526"/>
            <a:chExt cx="7530796" cy="5294355"/>
          </a:xfrm>
        </p:grpSpPr>
        <p:cxnSp>
          <p:nvCxnSpPr>
            <p:cNvPr id="4" name="Straight Connector 3">
              <a:extLst>
                <a:ext uri="{FF2B5EF4-FFF2-40B4-BE49-F238E27FC236}">
                  <a16:creationId xmlns:a16="http://schemas.microsoft.com/office/drawing/2014/main" id="{8079F899-570A-6FD8-377A-85C9F3A792AB}"/>
                </a:ext>
              </a:extLst>
            </p:cNvPr>
            <p:cNvCxnSpPr>
              <a:cxnSpLocks/>
            </p:cNvCxnSpPr>
            <p:nvPr/>
          </p:nvCxnSpPr>
          <p:spPr>
            <a:xfrm>
              <a:off x="5547707" y="575036"/>
              <a:ext cx="0" cy="52601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A0F4B7D-D4AD-9C3F-C0E4-0A9E5C6382AF}"/>
                </a:ext>
              </a:extLst>
            </p:cNvPr>
            <p:cNvCxnSpPr>
              <a:cxnSpLocks/>
            </p:cNvCxnSpPr>
            <p:nvPr/>
          </p:nvCxnSpPr>
          <p:spPr>
            <a:xfrm rot="16200000">
              <a:off x="5547707" y="-295521"/>
              <a:ext cx="0" cy="70012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BCD565-6E33-5303-91AD-A8BD66BF390A}"/>
                </a:ext>
              </a:extLst>
            </p:cNvPr>
            <p:cNvSpPr txBox="1"/>
            <p:nvPr/>
          </p:nvSpPr>
          <p:spPr>
            <a:xfrm>
              <a:off x="1963951" y="2681894"/>
              <a:ext cx="1226029" cy="463466"/>
            </a:xfrm>
            <a:prstGeom prst="rect">
              <a:avLst/>
            </a:prstGeom>
            <a:noFill/>
          </p:spPr>
          <p:txBody>
            <a:bodyPr wrap="none" rtlCol="0">
              <a:spAutoFit/>
            </a:bodyPr>
            <a:lstStyle/>
            <a:p>
              <a:r>
                <a:rPr lang="en-IN" sz="2000" b="1" dirty="0">
                  <a:solidFill>
                    <a:srgbClr val="0000FF"/>
                  </a:solidFill>
                  <a:highlight>
                    <a:srgbClr val="FFFF00"/>
                  </a:highlight>
                </a:rPr>
                <a:t>Scalable</a:t>
              </a:r>
              <a:endParaRPr lang="en-US" sz="2000" b="1" dirty="0">
                <a:solidFill>
                  <a:srgbClr val="0000FF"/>
                </a:solidFill>
                <a:highlight>
                  <a:srgbClr val="FFFF00"/>
                </a:highlight>
              </a:endParaRPr>
            </a:p>
          </p:txBody>
        </p:sp>
        <p:sp>
          <p:nvSpPr>
            <p:cNvPr id="7" name="TextBox 6">
              <a:extLst>
                <a:ext uri="{FF2B5EF4-FFF2-40B4-BE49-F238E27FC236}">
                  <a16:creationId xmlns:a16="http://schemas.microsoft.com/office/drawing/2014/main" id="{73EF4F16-160D-ED6A-645B-C636470C2DEB}"/>
                </a:ext>
              </a:extLst>
            </p:cNvPr>
            <p:cNvSpPr txBox="1"/>
            <p:nvPr/>
          </p:nvSpPr>
          <p:spPr>
            <a:xfrm>
              <a:off x="5636565" y="575035"/>
              <a:ext cx="3614064" cy="463466"/>
            </a:xfrm>
            <a:prstGeom prst="rect">
              <a:avLst/>
            </a:prstGeom>
            <a:noFill/>
          </p:spPr>
          <p:txBody>
            <a:bodyPr wrap="none" rtlCol="0">
              <a:spAutoFit/>
            </a:bodyPr>
            <a:lstStyle/>
            <a:p>
              <a:r>
                <a:rPr lang="en-IN" sz="2000" b="1" dirty="0">
                  <a:solidFill>
                    <a:srgbClr val="0000FF"/>
                  </a:solidFill>
                  <a:highlight>
                    <a:srgbClr val="FFFF00"/>
                  </a:highlight>
                </a:rPr>
                <a:t>Cost of Acquisition (CAC)</a:t>
              </a:r>
              <a:endParaRPr lang="en-US" sz="2000" b="1" dirty="0">
                <a:solidFill>
                  <a:srgbClr val="0000FF"/>
                </a:solidFill>
                <a:highlight>
                  <a:srgbClr val="FFFF00"/>
                </a:highlight>
              </a:endParaRPr>
            </a:p>
          </p:txBody>
        </p:sp>
        <p:sp>
          <p:nvSpPr>
            <p:cNvPr id="8" name="TextBox 7">
              <a:extLst>
                <a:ext uri="{FF2B5EF4-FFF2-40B4-BE49-F238E27FC236}">
                  <a16:creationId xmlns:a16="http://schemas.microsoft.com/office/drawing/2014/main" id="{C54CF7BA-4013-0472-AB3C-D98B7F8D3669}"/>
                </a:ext>
              </a:extLst>
            </p:cNvPr>
            <p:cNvSpPr txBox="1"/>
            <p:nvPr/>
          </p:nvSpPr>
          <p:spPr>
            <a:xfrm>
              <a:off x="1963952" y="3244334"/>
              <a:ext cx="893508" cy="356512"/>
            </a:xfrm>
            <a:prstGeom prst="rect">
              <a:avLst/>
            </a:prstGeom>
            <a:noFill/>
          </p:spPr>
          <p:txBody>
            <a:bodyPr wrap="none" rtlCol="0">
              <a:spAutoFit/>
            </a:bodyPr>
            <a:lstStyle/>
            <a:p>
              <a:r>
                <a:rPr lang="en-IN" sz="1400" dirty="0">
                  <a:solidFill>
                    <a:schemeClr val="bg1">
                      <a:lumMod val="50000"/>
                    </a:schemeClr>
                  </a:solidFill>
                </a:rPr>
                <a:t>Less / -</a:t>
              </a:r>
              <a:endParaRPr lang="en-US" sz="1400" dirty="0">
                <a:solidFill>
                  <a:schemeClr val="bg1">
                    <a:lumMod val="50000"/>
                  </a:schemeClr>
                </a:solidFill>
              </a:endParaRPr>
            </a:p>
          </p:txBody>
        </p:sp>
        <p:sp>
          <p:nvSpPr>
            <p:cNvPr id="9" name="TextBox 8">
              <a:extLst>
                <a:ext uri="{FF2B5EF4-FFF2-40B4-BE49-F238E27FC236}">
                  <a16:creationId xmlns:a16="http://schemas.microsoft.com/office/drawing/2014/main" id="{E5A4BF6F-21BD-D0FB-4594-1E83EC78171F}"/>
                </a:ext>
              </a:extLst>
            </p:cNvPr>
            <p:cNvSpPr txBox="1"/>
            <p:nvPr/>
          </p:nvSpPr>
          <p:spPr>
            <a:xfrm>
              <a:off x="8515825" y="3244334"/>
              <a:ext cx="978922" cy="356512"/>
            </a:xfrm>
            <a:prstGeom prst="rect">
              <a:avLst/>
            </a:prstGeom>
            <a:noFill/>
          </p:spPr>
          <p:txBody>
            <a:bodyPr wrap="none" rtlCol="0">
              <a:spAutoFit/>
            </a:bodyPr>
            <a:lstStyle/>
            <a:p>
              <a:r>
                <a:rPr lang="en-IN" sz="1400" dirty="0">
                  <a:solidFill>
                    <a:schemeClr val="bg1">
                      <a:lumMod val="50000"/>
                    </a:schemeClr>
                  </a:solidFill>
                </a:rPr>
                <a:t>More / +</a:t>
              </a:r>
              <a:endParaRPr lang="en-US" sz="1400" dirty="0">
                <a:solidFill>
                  <a:schemeClr val="bg1">
                    <a:lumMod val="50000"/>
                  </a:schemeClr>
                </a:solidFill>
              </a:endParaRPr>
            </a:p>
          </p:txBody>
        </p:sp>
        <p:sp>
          <p:nvSpPr>
            <p:cNvPr id="10" name="TextBox 9">
              <a:extLst>
                <a:ext uri="{FF2B5EF4-FFF2-40B4-BE49-F238E27FC236}">
                  <a16:creationId xmlns:a16="http://schemas.microsoft.com/office/drawing/2014/main" id="{26DDACD7-4FFB-7D24-3EEE-1990578EE022}"/>
                </a:ext>
              </a:extLst>
            </p:cNvPr>
            <p:cNvSpPr txBox="1"/>
            <p:nvPr/>
          </p:nvSpPr>
          <p:spPr>
            <a:xfrm>
              <a:off x="4524231" y="551526"/>
              <a:ext cx="978922" cy="356512"/>
            </a:xfrm>
            <a:prstGeom prst="rect">
              <a:avLst/>
            </a:prstGeom>
            <a:noFill/>
          </p:spPr>
          <p:txBody>
            <a:bodyPr wrap="none" rtlCol="0">
              <a:spAutoFit/>
            </a:bodyPr>
            <a:lstStyle/>
            <a:p>
              <a:r>
                <a:rPr lang="en-IN" sz="1400" dirty="0">
                  <a:solidFill>
                    <a:schemeClr val="bg1">
                      <a:lumMod val="50000"/>
                    </a:schemeClr>
                  </a:solidFill>
                </a:rPr>
                <a:t>More / +</a:t>
              </a:r>
              <a:endParaRPr lang="en-US" sz="1400" dirty="0">
                <a:solidFill>
                  <a:schemeClr val="bg1">
                    <a:lumMod val="50000"/>
                  </a:schemeClr>
                </a:solidFill>
              </a:endParaRPr>
            </a:p>
          </p:txBody>
        </p:sp>
        <p:sp>
          <p:nvSpPr>
            <p:cNvPr id="11" name="TextBox 10">
              <a:extLst>
                <a:ext uri="{FF2B5EF4-FFF2-40B4-BE49-F238E27FC236}">
                  <a16:creationId xmlns:a16="http://schemas.microsoft.com/office/drawing/2014/main" id="{11B3A84B-6878-B7D9-C71B-5F25401F2D63}"/>
                </a:ext>
              </a:extLst>
            </p:cNvPr>
            <p:cNvSpPr txBox="1"/>
            <p:nvPr/>
          </p:nvSpPr>
          <p:spPr>
            <a:xfrm>
              <a:off x="4687929" y="5489369"/>
              <a:ext cx="893508" cy="356512"/>
            </a:xfrm>
            <a:prstGeom prst="rect">
              <a:avLst/>
            </a:prstGeom>
            <a:noFill/>
          </p:spPr>
          <p:txBody>
            <a:bodyPr wrap="none" rtlCol="0">
              <a:spAutoFit/>
            </a:bodyPr>
            <a:lstStyle/>
            <a:p>
              <a:r>
                <a:rPr lang="en-IN" sz="1400" dirty="0">
                  <a:solidFill>
                    <a:schemeClr val="bg1">
                      <a:lumMod val="50000"/>
                    </a:schemeClr>
                  </a:solidFill>
                </a:rPr>
                <a:t>Less / -</a:t>
              </a:r>
              <a:endParaRPr lang="en-US" sz="1400" dirty="0">
                <a:solidFill>
                  <a:schemeClr val="bg1">
                    <a:lumMod val="50000"/>
                  </a:schemeClr>
                </a:solidFill>
              </a:endParaRPr>
            </a:p>
          </p:txBody>
        </p:sp>
      </p:grpSp>
      <p:sp>
        <p:nvSpPr>
          <p:cNvPr id="12" name="TextBox 11">
            <a:extLst>
              <a:ext uri="{FF2B5EF4-FFF2-40B4-BE49-F238E27FC236}">
                <a16:creationId xmlns:a16="http://schemas.microsoft.com/office/drawing/2014/main" id="{6254A4C2-E75A-02BF-151C-3BA8C9DF2405}"/>
              </a:ext>
            </a:extLst>
          </p:cNvPr>
          <p:cNvSpPr txBox="1"/>
          <p:nvPr/>
        </p:nvSpPr>
        <p:spPr>
          <a:xfrm>
            <a:off x="5677999" y="4423509"/>
            <a:ext cx="422167"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b="1" dirty="0">
                <a:solidFill>
                  <a:srgbClr val="0000FF"/>
                </a:solidFill>
              </a:rPr>
              <a:t>ZOHO</a:t>
            </a:r>
            <a:endParaRPr lang="en-US" sz="1200" b="1" dirty="0" err="1">
              <a:solidFill>
                <a:srgbClr val="0000FF"/>
              </a:solidFill>
            </a:endParaRPr>
          </a:p>
        </p:txBody>
      </p:sp>
      <p:sp>
        <p:nvSpPr>
          <p:cNvPr id="13" name="TextBox 12">
            <a:extLst>
              <a:ext uri="{FF2B5EF4-FFF2-40B4-BE49-F238E27FC236}">
                <a16:creationId xmlns:a16="http://schemas.microsoft.com/office/drawing/2014/main" id="{8377E1C5-D67B-1C75-9606-0B01BA4BE217}"/>
              </a:ext>
            </a:extLst>
          </p:cNvPr>
          <p:cNvSpPr txBox="1"/>
          <p:nvPr/>
        </p:nvSpPr>
        <p:spPr>
          <a:xfrm>
            <a:off x="7278699" y="1654808"/>
            <a:ext cx="536750"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b="1" dirty="0">
                <a:solidFill>
                  <a:srgbClr val="0000FF"/>
                </a:solidFill>
              </a:rPr>
              <a:t>Zomato</a:t>
            </a:r>
            <a:endParaRPr lang="en-US" sz="1200" b="1" dirty="0" err="1">
              <a:solidFill>
                <a:srgbClr val="0000FF"/>
              </a:solidFill>
            </a:endParaRPr>
          </a:p>
        </p:txBody>
      </p:sp>
      <p:sp>
        <p:nvSpPr>
          <p:cNvPr id="14" name="TextBox 13">
            <a:extLst>
              <a:ext uri="{FF2B5EF4-FFF2-40B4-BE49-F238E27FC236}">
                <a16:creationId xmlns:a16="http://schemas.microsoft.com/office/drawing/2014/main" id="{E87C2244-2382-E1D7-4B67-7F4E42956A01}"/>
              </a:ext>
            </a:extLst>
          </p:cNvPr>
          <p:cNvSpPr txBox="1"/>
          <p:nvPr/>
        </p:nvSpPr>
        <p:spPr>
          <a:xfrm>
            <a:off x="2349635" y="2368681"/>
            <a:ext cx="1130694"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1200" b="1" dirty="0">
                <a:solidFill>
                  <a:srgbClr val="0000FF"/>
                </a:solidFill>
              </a:rPr>
              <a:t>CA practice firm</a:t>
            </a:r>
            <a:endParaRPr lang="en-US" sz="1200" b="1" dirty="0" err="1">
              <a:solidFill>
                <a:srgbClr val="0000FF"/>
              </a:solidFill>
            </a:endParaRPr>
          </a:p>
        </p:txBody>
      </p:sp>
      <p:sp>
        <p:nvSpPr>
          <p:cNvPr id="15" name="TextBox 14">
            <a:extLst>
              <a:ext uri="{FF2B5EF4-FFF2-40B4-BE49-F238E27FC236}">
                <a16:creationId xmlns:a16="http://schemas.microsoft.com/office/drawing/2014/main" id="{EC59CA17-3540-50F5-8110-4EEDC9906C19}"/>
              </a:ext>
            </a:extLst>
          </p:cNvPr>
          <p:cNvSpPr txBox="1"/>
          <p:nvPr/>
        </p:nvSpPr>
        <p:spPr>
          <a:xfrm>
            <a:off x="4972693" y="5828611"/>
            <a:ext cx="228467" cy="369332"/>
          </a:xfrm>
          <a:prstGeom prst="rect">
            <a:avLst/>
          </a:prstGeom>
          <a:noFill/>
        </p:spPr>
        <p:txBody>
          <a:bodyPr wrap="square" rtlCol="0">
            <a:spAutoFit/>
          </a:bodyPr>
          <a:lstStyle/>
          <a:p>
            <a:pPr algn="ctr"/>
            <a:r>
              <a:rPr lang="en-IN" b="1" dirty="0">
                <a:solidFill>
                  <a:srgbClr val="C00000"/>
                </a:solidFill>
                <a:highlight>
                  <a:srgbClr val="FFFF00"/>
                </a:highlight>
                <a:latin typeface="Arial Nova" panose="020B0504020202020204" pitchFamily="34" charset="0"/>
              </a:rPr>
              <a:t>Y</a:t>
            </a:r>
            <a:endParaRPr lang="en-US" b="1" dirty="0">
              <a:solidFill>
                <a:srgbClr val="C00000"/>
              </a:solidFill>
              <a:highlight>
                <a:srgbClr val="FFFF00"/>
              </a:highlight>
              <a:latin typeface="Arial Nova" panose="020B0504020202020204" pitchFamily="34" charset="0"/>
            </a:endParaRPr>
          </a:p>
        </p:txBody>
      </p:sp>
      <p:sp>
        <p:nvSpPr>
          <p:cNvPr id="16" name="TextBox 15">
            <a:extLst>
              <a:ext uri="{FF2B5EF4-FFF2-40B4-BE49-F238E27FC236}">
                <a16:creationId xmlns:a16="http://schemas.microsoft.com/office/drawing/2014/main" id="{3A031499-ED8A-64BD-3AA8-70FE5A5AFA7E}"/>
              </a:ext>
            </a:extLst>
          </p:cNvPr>
          <p:cNvSpPr txBox="1"/>
          <p:nvPr/>
        </p:nvSpPr>
        <p:spPr>
          <a:xfrm>
            <a:off x="1460297" y="3183901"/>
            <a:ext cx="340158" cy="369332"/>
          </a:xfrm>
          <a:prstGeom prst="rect">
            <a:avLst/>
          </a:prstGeom>
          <a:noFill/>
        </p:spPr>
        <p:txBody>
          <a:bodyPr wrap="none" rtlCol="0">
            <a:spAutoFit/>
          </a:bodyPr>
          <a:lstStyle/>
          <a:p>
            <a:pPr algn="ctr"/>
            <a:r>
              <a:rPr lang="en-IN" b="1" dirty="0">
                <a:solidFill>
                  <a:srgbClr val="C00000"/>
                </a:solidFill>
                <a:highlight>
                  <a:srgbClr val="FFFF00"/>
                </a:highlight>
                <a:latin typeface="Arial Nova" panose="020B0504020202020204" pitchFamily="34" charset="0"/>
              </a:rPr>
              <a:t>X</a:t>
            </a:r>
            <a:endParaRPr lang="en-US" b="1" dirty="0">
              <a:solidFill>
                <a:srgbClr val="C00000"/>
              </a:solidFill>
              <a:highlight>
                <a:srgbClr val="FFFF00"/>
              </a:highlight>
              <a:latin typeface="Arial Nova" panose="020B0504020202020204" pitchFamily="34" charset="0"/>
            </a:endParaRPr>
          </a:p>
        </p:txBody>
      </p:sp>
      <p:sp>
        <p:nvSpPr>
          <p:cNvPr id="18" name="Oval 17">
            <a:extLst>
              <a:ext uri="{FF2B5EF4-FFF2-40B4-BE49-F238E27FC236}">
                <a16:creationId xmlns:a16="http://schemas.microsoft.com/office/drawing/2014/main" id="{0C9BADE1-CAE5-427B-A174-88C45DB4839B}"/>
              </a:ext>
            </a:extLst>
          </p:cNvPr>
          <p:cNvSpPr/>
          <p:nvPr/>
        </p:nvSpPr>
        <p:spPr>
          <a:xfrm>
            <a:off x="1410881" y="3153974"/>
            <a:ext cx="432048" cy="4320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AFF514C-B270-14A9-30F8-3760757DFAC6}"/>
              </a:ext>
            </a:extLst>
          </p:cNvPr>
          <p:cNvSpPr/>
          <p:nvPr/>
        </p:nvSpPr>
        <p:spPr>
          <a:xfrm>
            <a:off x="4870903" y="5765895"/>
            <a:ext cx="432048" cy="4320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Slide Number Placeholder 16">
            <a:extLst>
              <a:ext uri="{FF2B5EF4-FFF2-40B4-BE49-F238E27FC236}">
                <a16:creationId xmlns:a16="http://schemas.microsoft.com/office/drawing/2014/main" id="{60D9ED0D-5C68-689D-53C6-E8900E9078CD}"/>
              </a:ext>
            </a:extLst>
          </p:cNvPr>
          <p:cNvSpPr>
            <a:spLocks noGrp="1"/>
          </p:cNvSpPr>
          <p:nvPr>
            <p:ph type="sldNum" sz="quarter" idx="12"/>
          </p:nvPr>
        </p:nvSpPr>
        <p:spPr/>
        <p:txBody>
          <a:bodyPr/>
          <a:lstStyle/>
          <a:p>
            <a:fld id="{F309C0BB-F73F-494A-B895-5A9876747B31}" type="slidenum">
              <a:rPr lang="en-US" smtClean="0"/>
              <a:t>112</a:t>
            </a:fld>
            <a:endParaRPr lang="en-US"/>
          </a:p>
        </p:txBody>
      </p:sp>
      <p:pic>
        <p:nvPicPr>
          <p:cNvPr id="21" name="Picture 20" descr="A book with text on it&#10;&#10;Description automatically generated">
            <a:extLst>
              <a:ext uri="{FF2B5EF4-FFF2-40B4-BE49-F238E27FC236}">
                <a16:creationId xmlns:a16="http://schemas.microsoft.com/office/drawing/2014/main" id="{739E586C-FDD3-8B40-8EB7-AE1403144EB5}"/>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479376" y="4359476"/>
            <a:ext cx="2190284" cy="1455655"/>
          </a:xfrm>
          <a:prstGeom prst="rect">
            <a:avLst/>
          </a:prstGeom>
          <a:ln>
            <a:solidFill>
              <a:schemeClr val="tx1">
                <a:lumMod val="50000"/>
                <a:lumOff val="50000"/>
              </a:schemeClr>
            </a:solidFill>
          </a:ln>
          <a:effectLst>
            <a:outerShdw blurRad="63500" sx="102000" sy="102000" algn="ctr" rotWithShape="0">
              <a:prstClr val="black">
                <a:alpha val="40000"/>
              </a:prstClr>
            </a:outerShdw>
          </a:effectLst>
        </p:spPr>
      </p:pic>
      <p:sp>
        <p:nvSpPr>
          <p:cNvPr id="22" name="TextBox 21">
            <a:extLst>
              <a:ext uri="{FF2B5EF4-FFF2-40B4-BE49-F238E27FC236}">
                <a16:creationId xmlns:a16="http://schemas.microsoft.com/office/drawing/2014/main" id="{72176015-FD4B-A91E-E98A-F24290703092}"/>
              </a:ext>
            </a:extLst>
          </p:cNvPr>
          <p:cNvSpPr txBox="1"/>
          <p:nvPr/>
        </p:nvSpPr>
        <p:spPr>
          <a:xfrm>
            <a:off x="6988254" y="4997614"/>
            <a:ext cx="4921223" cy="1015663"/>
          </a:xfrm>
          <a:prstGeom prst="rect">
            <a:avLst/>
          </a:prstGeom>
          <a:noFill/>
        </p:spPr>
        <p:txBody>
          <a:bodyPr wrap="square" rtlCol="0">
            <a:spAutoFit/>
          </a:bodyPr>
          <a:lstStyle/>
          <a:p>
            <a:r>
              <a:rPr lang="en-IN" sz="2000" b="1" dirty="0"/>
              <a:t>X-Y can be -</a:t>
            </a:r>
          </a:p>
          <a:p>
            <a:pPr marL="285750" indent="-285750">
              <a:buFont typeface="Arial" panose="020B0604020202020204" pitchFamily="34" charset="0"/>
              <a:buChar char="•"/>
            </a:pPr>
            <a:r>
              <a:rPr lang="en-IN" sz="2000" dirty="0"/>
              <a:t>ARPU &amp; Volume</a:t>
            </a:r>
          </a:p>
          <a:p>
            <a:pPr marL="285750" indent="-285750">
              <a:buFont typeface="Arial" panose="020B0604020202020204" pitchFamily="34" charset="0"/>
              <a:buChar char="•"/>
            </a:pPr>
            <a:r>
              <a:rPr lang="en-IN" sz="2000" dirty="0"/>
              <a:t>Tech Skills vs. Verbal Communication</a:t>
            </a:r>
          </a:p>
        </p:txBody>
      </p:sp>
    </p:spTree>
    <p:extLst>
      <p:ext uri="{BB962C8B-B14F-4D97-AF65-F5344CB8AC3E}">
        <p14:creationId xmlns:p14="http://schemas.microsoft.com/office/powerpoint/2010/main" val="83622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D4832-E121-4601-8657-1553CB6C9DA7}"/>
              </a:ext>
            </a:extLst>
          </p:cNvPr>
          <p:cNvSpPr>
            <a:spLocks noGrp="1"/>
          </p:cNvSpPr>
          <p:nvPr>
            <p:ph type="title"/>
          </p:nvPr>
        </p:nvSpPr>
        <p:spPr/>
        <p:txBody>
          <a:bodyPr>
            <a:normAutofit/>
          </a:bodyPr>
          <a:lstStyle/>
          <a:p>
            <a:r>
              <a:rPr lang="en-IN" dirty="0"/>
              <a:t>X-Y Scatter to detect outliers</a:t>
            </a:r>
            <a:endParaRPr lang="en-US" dirty="0"/>
          </a:p>
        </p:txBody>
      </p:sp>
      <p:sp>
        <p:nvSpPr>
          <p:cNvPr id="2" name="Slide Number Placeholder 1">
            <a:extLst>
              <a:ext uri="{FF2B5EF4-FFF2-40B4-BE49-F238E27FC236}">
                <a16:creationId xmlns:a16="http://schemas.microsoft.com/office/drawing/2014/main" id="{BAA98472-1239-4E57-841C-8553B5755ABE}"/>
              </a:ext>
            </a:extLst>
          </p:cNvPr>
          <p:cNvSpPr>
            <a:spLocks noGrp="1"/>
          </p:cNvSpPr>
          <p:nvPr>
            <p:ph type="sldNum" sz="quarter" idx="12"/>
          </p:nvPr>
        </p:nvSpPr>
        <p:spPr/>
        <p:txBody>
          <a:bodyPr/>
          <a:lstStyle/>
          <a:p>
            <a:fld id="{FFD9964A-91AC-4440-9B5B-183959FD4309}" type="slidenum">
              <a:rPr lang="en-US" smtClean="0"/>
              <a:pPr/>
              <a:t>113</a:t>
            </a:fld>
            <a:endParaRPr lang="en-US"/>
          </a:p>
        </p:txBody>
      </p:sp>
      <p:pic>
        <p:nvPicPr>
          <p:cNvPr id="4" name="Picture 3">
            <a:extLst>
              <a:ext uri="{FF2B5EF4-FFF2-40B4-BE49-F238E27FC236}">
                <a16:creationId xmlns:a16="http://schemas.microsoft.com/office/drawing/2014/main" id="{ADA406DB-007D-4911-8CDA-482F1A1A952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l="2155" t="2830" b="5692"/>
          <a:stretch/>
        </p:blipFill>
        <p:spPr>
          <a:xfrm>
            <a:off x="609601" y="945515"/>
            <a:ext cx="6309359" cy="5243408"/>
          </a:xfrm>
          <a:prstGeom prst="rect">
            <a:avLst/>
          </a:prstGeom>
        </p:spPr>
      </p:pic>
      <p:sp>
        <p:nvSpPr>
          <p:cNvPr id="6" name="Oval 5">
            <a:extLst>
              <a:ext uri="{FF2B5EF4-FFF2-40B4-BE49-F238E27FC236}">
                <a16:creationId xmlns:a16="http://schemas.microsoft.com/office/drawing/2014/main" id="{F7ED6737-3F92-FF6D-B406-9DCA112BAB77}"/>
              </a:ext>
            </a:extLst>
          </p:cNvPr>
          <p:cNvSpPr/>
          <p:nvPr/>
        </p:nvSpPr>
        <p:spPr>
          <a:xfrm>
            <a:off x="1723614" y="4870226"/>
            <a:ext cx="623944" cy="63470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cxnSp>
        <p:nvCxnSpPr>
          <p:cNvPr id="8" name="Straight Arrow Connector 7">
            <a:extLst>
              <a:ext uri="{FF2B5EF4-FFF2-40B4-BE49-F238E27FC236}">
                <a16:creationId xmlns:a16="http://schemas.microsoft.com/office/drawing/2014/main" id="{EFC92370-8BDD-215F-DA0F-697202125007}"/>
              </a:ext>
            </a:extLst>
          </p:cNvPr>
          <p:cNvCxnSpPr/>
          <p:nvPr/>
        </p:nvCxnSpPr>
        <p:spPr>
          <a:xfrm flipH="1" flipV="1">
            <a:off x="6743252" y="2020050"/>
            <a:ext cx="351416" cy="30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277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D4832-E121-4601-8657-1553CB6C9DA7}"/>
              </a:ext>
            </a:extLst>
          </p:cNvPr>
          <p:cNvSpPr>
            <a:spLocks noGrp="1"/>
          </p:cNvSpPr>
          <p:nvPr>
            <p:ph type="title"/>
          </p:nvPr>
        </p:nvSpPr>
        <p:spPr/>
        <p:txBody>
          <a:bodyPr>
            <a:normAutofit/>
          </a:bodyPr>
          <a:lstStyle/>
          <a:p>
            <a:r>
              <a:rPr lang="en-IN" dirty="0"/>
              <a:t>Using X-Y Scatter in Power BI</a:t>
            </a:r>
            <a:endParaRPr lang="en-US" dirty="0"/>
          </a:p>
        </p:txBody>
      </p:sp>
      <p:sp>
        <p:nvSpPr>
          <p:cNvPr id="2" name="Slide Number Placeholder 1">
            <a:extLst>
              <a:ext uri="{FF2B5EF4-FFF2-40B4-BE49-F238E27FC236}">
                <a16:creationId xmlns:a16="http://schemas.microsoft.com/office/drawing/2014/main" id="{BAA98472-1239-4E57-841C-8553B5755ABE}"/>
              </a:ext>
            </a:extLst>
          </p:cNvPr>
          <p:cNvSpPr>
            <a:spLocks noGrp="1"/>
          </p:cNvSpPr>
          <p:nvPr>
            <p:ph type="sldNum" sz="quarter" idx="12"/>
          </p:nvPr>
        </p:nvSpPr>
        <p:spPr/>
        <p:txBody>
          <a:bodyPr/>
          <a:lstStyle/>
          <a:p>
            <a:fld id="{FFD9964A-91AC-4440-9B5B-183959FD4309}" type="slidenum">
              <a:rPr lang="en-US" smtClean="0"/>
              <a:pPr/>
              <a:t>114</a:t>
            </a:fld>
            <a:endParaRPr lang="en-US"/>
          </a:p>
        </p:txBody>
      </p:sp>
      <p:pic>
        <p:nvPicPr>
          <p:cNvPr id="16" name="Picture 15">
            <a:extLst>
              <a:ext uri="{FF2B5EF4-FFF2-40B4-BE49-F238E27FC236}">
                <a16:creationId xmlns:a16="http://schemas.microsoft.com/office/drawing/2014/main" id="{94D3BFA7-1FC6-427A-9AFA-D555BE0830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599" y="949303"/>
            <a:ext cx="10515600" cy="5086400"/>
          </a:xfrm>
          <a:prstGeom prst="rect">
            <a:avLst/>
          </a:prstGeom>
        </p:spPr>
      </p:pic>
      <p:sp>
        <p:nvSpPr>
          <p:cNvPr id="6" name="TextBox 5">
            <a:extLst>
              <a:ext uri="{FF2B5EF4-FFF2-40B4-BE49-F238E27FC236}">
                <a16:creationId xmlns:a16="http://schemas.microsoft.com/office/drawing/2014/main" id="{08ABF2E5-B1BA-4FB4-89DA-421B9CA55A03}"/>
              </a:ext>
            </a:extLst>
          </p:cNvPr>
          <p:cNvSpPr txBox="1"/>
          <p:nvPr/>
        </p:nvSpPr>
        <p:spPr>
          <a:xfrm>
            <a:off x="609599" y="5976765"/>
            <a:ext cx="7289800" cy="276999"/>
          </a:xfrm>
          <a:prstGeom prst="rect">
            <a:avLst/>
          </a:prstGeom>
          <a:noFill/>
        </p:spPr>
        <p:txBody>
          <a:bodyPr wrap="square">
            <a:spAutoFit/>
          </a:bodyPr>
          <a:lstStyle/>
          <a:p>
            <a:pPr algn="l"/>
            <a:r>
              <a:rPr lang="en-US" sz="1200" b="0" i="0" dirty="0">
                <a:solidFill>
                  <a:srgbClr val="252423"/>
                </a:solidFill>
                <a:effectLst/>
                <a:latin typeface="Segoe UI" panose="020B0502040204020203" pitchFamily="34" charset="0"/>
              </a:rPr>
              <a:t>Video Link: </a:t>
            </a:r>
            <a:r>
              <a:rPr lang="en-US" sz="1200" b="0" i="0" dirty="0">
                <a:solidFill>
                  <a:srgbClr val="252423"/>
                </a:solidFill>
                <a:effectLst/>
                <a:latin typeface="Segoe UI" panose="020B0502040204020203" pitchFamily="34" charset="0"/>
                <a:hlinkClick r:id="rId4"/>
              </a:rPr>
              <a:t>https://www.youtube.com/watch?v=0RVNkemPmRY&amp;ab_channel=YodaLearningAcademy</a:t>
            </a:r>
            <a:endParaRPr lang="en-US" sz="1200" b="0" i="0" dirty="0">
              <a:solidFill>
                <a:srgbClr val="252423"/>
              </a:solidFill>
              <a:effectLst/>
              <a:latin typeface="Segoe UI" panose="020B0502040204020203" pitchFamily="34" charset="0"/>
            </a:endParaRPr>
          </a:p>
        </p:txBody>
      </p:sp>
      <p:pic>
        <p:nvPicPr>
          <p:cNvPr id="7" name="Picture 6">
            <a:extLst>
              <a:ext uri="{FF2B5EF4-FFF2-40B4-BE49-F238E27FC236}">
                <a16:creationId xmlns:a16="http://schemas.microsoft.com/office/drawing/2014/main" id="{4587396E-4719-4102-B3BA-649543511B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38413" y="3429000"/>
            <a:ext cx="2743200" cy="1463494"/>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74374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53AE9A-80E6-AAD2-D483-145536E37142}"/>
              </a:ext>
            </a:extLst>
          </p:cNvPr>
          <p:cNvSpPr>
            <a:spLocks noGrp="1"/>
          </p:cNvSpPr>
          <p:nvPr>
            <p:ph type="sldNum" sz="quarter" idx="12"/>
          </p:nvPr>
        </p:nvSpPr>
        <p:spPr/>
        <p:txBody>
          <a:bodyPr/>
          <a:lstStyle/>
          <a:p>
            <a:fld id="{8ABBF15F-39A8-4FD7-B3EA-CFD84FBCC274}" type="slidenum">
              <a:rPr lang="en-US" smtClean="0"/>
              <a:t>115</a:t>
            </a:fld>
            <a:endParaRPr lang="en-US"/>
          </a:p>
        </p:txBody>
      </p:sp>
      <p:sp>
        <p:nvSpPr>
          <p:cNvPr id="3" name="Title 2">
            <a:extLst>
              <a:ext uri="{FF2B5EF4-FFF2-40B4-BE49-F238E27FC236}">
                <a16:creationId xmlns:a16="http://schemas.microsoft.com/office/drawing/2014/main" id="{15D1374F-3394-718E-6EE0-5CA1D37D0EC9}"/>
              </a:ext>
            </a:extLst>
          </p:cNvPr>
          <p:cNvSpPr>
            <a:spLocks noGrp="1"/>
          </p:cNvSpPr>
          <p:nvPr>
            <p:ph type="ctrTitle"/>
          </p:nvPr>
        </p:nvSpPr>
        <p:spPr/>
        <p:txBody>
          <a:bodyPr/>
          <a:lstStyle/>
          <a:p>
            <a:r>
              <a:rPr lang="en-IN" dirty="0"/>
              <a:t>Self Reference: Annotations Tips for Charts</a:t>
            </a:r>
            <a:endParaRPr lang="en-US" dirty="0"/>
          </a:p>
        </p:txBody>
      </p:sp>
    </p:spTree>
    <p:extLst>
      <p:ext uri="{BB962C8B-B14F-4D97-AF65-F5344CB8AC3E}">
        <p14:creationId xmlns:p14="http://schemas.microsoft.com/office/powerpoint/2010/main" val="34126488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2453-3F1D-4F98-A69E-7C1C7F3F72D1}"/>
              </a:ext>
            </a:extLst>
          </p:cNvPr>
          <p:cNvSpPr>
            <a:spLocks noGrp="1"/>
          </p:cNvSpPr>
          <p:nvPr>
            <p:ph type="title"/>
          </p:nvPr>
        </p:nvSpPr>
        <p:spPr/>
        <p:txBody>
          <a:bodyPr/>
          <a:lstStyle/>
          <a:p>
            <a:r>
              <a:rPr lang="en-IN" dirty="0">
                <a:solidFill>
                  <a:srgbClr val="C00000"/>
                </a:solidFill>
              </a:rPr>
              <a:t>Label the lines </a:t>
            </a:r>
            <a:r>
              <a:rPr lang="en-IN" dirty="0"/>
              <a:t>vs. Legends</a:t>
            </a:r>
            <a:endParaRPr lang="en-US" dirty="0"/>
          </a:p>
        </p:txBody>
      </p:sp>
      <p:sp>
        <p:nvSpPr>
          <p:cNvPr id="4" name="Slide Number Placeholder 3">
            <a:extLst>
              <a:ext uri="{FF2B5EF4-FFF2-40B4-BE49-F238E27FC236}">
                <a16:creationId xmlns:a16="http://schemas.microsoft.com/office/drawing/2014/main" id="{D16C2B02-56D6-468B-83FF-A9D22C513450}"/>
              </a:ext>
            </a:extLst>
          </p:cNvPr>
          <p:cNvSpPr>
            <a:spLocks noGrp="1"/>
          </p:cNvSpPr>
          <p:nvPr>
            <p:ph type="sldNum" sz="quarter" idx="12"/>
          </p:nvPr>
        </p:nvSpPr>
        <p:spPr/>
        <p:txBody>
          <a:bodyPr/>
          <a:lstStyle/>
          <a:p>
            <a:fld id="{FFD9964A-91AC-4440-9B5B-183959FD4309}" type="slidenum">
              <a:rPr lang="en-US" smtClean="0"/>
              <a:pPr/>
              <a:t>116</a:t>
            </a:fld>
            <a:endParaRPr lang="en-US"/>
          </a:p>
        </p:txBody>
      </p:sp>
      <p:sp>
        <p:nvSpPr>
          <p:cNvPr id="8" name="TextBox 7">
            <a:extLst>
              <a:ext uri="{FF2B5EF4-FFF2-40B4-BE49-F238E27FC236}">
                <a16:creationId xmlns:a16="http://schemas.microsoft.com/office/drawing/2014/main" id="{52E498C4-655E-4374-85E5-BBE5244B4567}"/>
              </a:ext>
            </a:extLst>
          </p:cNvPr>
          <p:cNvSpPr txBox="1"/>
          <p:nvPr/>
        </p:nvSpPr>
        <p:spPr>
          <a:xfrm>
            <a:off x="609600" y="5972405"/>
            <a:ext cx="4138762"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Source: Bain &amp; Co. report - </a:t>
            </a:r>
            <a:r>
              <a:rPr lang="en-US" sz="1200" dirty="0" err="1">
                <a:latin typeface="Aptos" panose="020B0004020202020204" pitchFamily="34" charset="0"/>
              </a:rPr>
              <a:t>report_unlocking_digital_for_bharat</a:t>
            </a:r>
            <a:endParaRPr lang="en-US" sz="1200" dirty="0">
              <a:latin typeface="Aptos" panose="020B0004020202020204" pitchFamily="34" charset="0"/>
            </a:endParaRPr>
          </a:p>
        </p:txBody>
      </p:sp>
      <p:pic>
        <p:nvPicPr>
          <p:cNvPr id="9" name="Picture 8">
            <a:extLst>
              <a:ext uri="{FF2B5EF4-FFF2-40B4-BE49-F238E27FC236}">
                <a16:creationId xmlns:a16="http://schemas.microsoft.com/office/drawing/2014/main" id="{276895DA-F0CB-4A50-924F-D6E6630CA6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0" y="1064687"/>
            <a:ext cx="4929351" cy="4088165"/>
          </a:xfrm>
          <a:prstGeom prst="rect">
            <a:avLst/>
          </a:prstGeom>
        </p:spPr>
      </p:pic>
      <p:sp>
        <p:nvSpPr>
          <p:cNvPr id="5" name="Rectangle 4">
            <a:extLst>
              <a:ext uri="{FF2B5EF4-FFF2-40B4-BE49-F238E27FC236}">
                <a16:creationId xmlns:a16="http://schemas.microsoft.com/office/drawing/2014/main" id="{DDE44CE0-5E2C-48D2-8BE8-9AEF110F0E33}"/>
              </a:ext>
            </a:extLst>
          </p:cNvPr>
          <p:cNvSpPr/>
          <p:nvPr/>
        </p:nvSpPr>
        <p:spPr>
          <a:xfrm>
            <a:off x="6879939" y="5199969"/>
            <a:ext cx="130461" cy="130461"/>
          </a:xfrm>
          <a:prstGeom prst="rect">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3" name="Rectangle 12">
            <a:extLst>
              <a:ext uri="{FF2B5EF4-FFF2-40B4-BE49-F238E27FC236}">
                <a16:creationId xmlns:a16="http://schemas.microsoft.com/office/drawing/2014/main" id="{11D3EF5E-5DE4-4DED-851E-0AA6348DDF4F}"/>
              </a:ext>
            </a:extLst>
          </p:cNvPr>
          <p:cNvSpPr/>
          <p:nvPr/>
        </p:nvSpPr>
        <p:spPr>
          <a:xfrm>
            <a:off x="6879939" y="5395644"/>
            <a:ext cx="130461" cy="130461"/>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4" name="Rectangle 13">
            <a:extLst>
              <a:ext uri="{FF2B5EF4-FFF2-40B4-BE49-F238E27FC236}">
                <a16:creationId xmlns:a16="http://schemas.microsoft.com/office/drawing/2014/main" id="{E9160C01-EBC3-44F3-B092-F87F0B808537}"/>
              </a:ext>
            </a:extLst>
          </p:cNvPr>
          <p:cNvSpPr/>
          <p:nvPr/>
        </p:nvSpPr>
        <p:spPr>
          <a:xfrm>
            <a:off x="6879939" y="5591319"/>
            <a:ext cx="130461" cy="1304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3" name="Oval 2">
            <a:extLst>
              <a:ext uri="{FF2B5EF4-FFF2-40B4-BE49-F238E27FC236}">
                <a16:creationId xmlns:a16="http://schemas.microsoft.com/office/drawing/2014/main" id="{7D19D6AF-6448-F39B-1B26-4A548C1F7719}"/>
              </a:ext>
            </a:extLst>
          </p:cNvPr>
          <p:cNvSpPr/>
          <p:nvPr/>
        </p:nvSpPr>
        <p:spPr>
          <a:xfrm>
            <a:off x="5711925" y="2955854"/>
            <a:ext cx="615925" cy="615925"/>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ptos" panose="020B0004020202020204" pitchFamily="34" charset="0"/>
              </a:rPr>
              <a:t>vs</a:t>
            </a:r>
            <a:endParaRPr lang="en-US" b="1" dirty="0">
              <a:solidFill>
                <a:schemeClr val="tx1"/>
              </a:solidFill>
              <a:latin typeface="Aptos" panose="020B0004020202020204" pitchFamily="34" charset="0"/>
            </a:endParaRPr>
          </a:p>
        </p:txBody>
      </p:sp>
      <p:grpSp>
        <p:nvGrpSpPr>
          <p:cNvPr id="12" name="Group 11">
            <a:extLst>
              <a:ext uri="{FF2B5EF4-FFF2-40B4-BE49-F238E27FC236}">
                <a16:creationId xmlns:a16="http://schemas.microsoft.com/office/drawing/2014/main" id="{55D2413C-5A41-C6D8-87B5-6B977AA195DE}"/>
              </a:ext>
            </a:extLst>
          </p:cNvPr>
          <p:cNvGrpSpPr/>
          <p:nvPr/>
        </p:nvGrpSpPr>
        <p:grpSpPr>
          <a:xfrm>
            <a:off x="6500824" y="1075197"/>
            <a:ext cx="4929351" cy="4088165"/>
            <a:chOff x="6371916" y="950222"/>
            <a:chExt cx="4544632" cy="3769098"/>
          </a:xfrm>
        </p:grpSpPr>
        <p:pic>
          <p:nvPicPr>
            <p:cNvPr id="7" name="Picture 6">
              <a:extLst>
                <a:ext uri="{FF2B5EF4-FFF2-40B4-BE49-F238E27FC236}">
                  <a16:creationId xmlns:a16="http://schemas.microsoft.com/office/drawing/2014/main" id="{B8F750B4-3FAD-5D63-2B82-10BE8D6126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1916" y="950222"/>
              <a:ext cx="4544632" cy="3769098"/>
            </a:xfrm>
            <a:prstGeom prst="rect">
              <a:avLst/>
            </a:prstGeom>
          </p:spPr>
        </p:pic>
        <p:sp>
          <p:nvSpPr>
            <p:cNvPr id="11" name="Rectangle 10">
              <a:extLst>
                <a:ext uri="{FF2B5EF4-FFF2-40B4-BE49-F238E27FC236}">
                  <a16:creationId xmlns:a16="http://schemas.microsoft.com/office/drawing/2014/main" id="{2C330A8F-73CE-BCE8-0386-485D48F7B95B}"/>
                </a:ext>
              </a:extLst>
            </p:cNvPr>
            <p:cNvSpPr/>
            <p:nvPr/>
          </p:nvSpPr>
          <p:spPr>
            <a:xfrm>
              <a:off x="10302240" y="2032000"/>
              <a:ext cx="577790" cy="1872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sp>
        <p:nvSpPr>
          <p:cNvPr id="16" name="TextBox 15">
            <a:extLst>
              <a:ext uri="{FF2B5EF4-FFF2-40B4-BE49-F238E27FC236}">
                <a16:creationId xmlns:a16="http://schemas.microsoft.com/office/drawing/2014/main" id="{991D6CA1-7580-D43B-59CC-E44480EC9FEC}"/>
              </a:ext>
            </a:extLst>
          </p:cNvPr>
          <p:cNvSpPr txBox="1"/>
          <p:nvPr/>
        </p:nvSpPr>
        <p:spPr>
          <a:xfrm>
            <a:off x="7126014" y="5165667"/>
            <a:ext cx="330219"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India</a:t>
            </a:r>
          </a:p>
        </p:txBody>
      </p:sp>
      <p:sp>
        <p:nvSpPr>
          <p:cNvPr id="17" name="TextBox 16">
            <a:extLst>
              <a:ext uri="{FF2B5EF4-FFF2-40B4-BE49-F238E27FC236}">
                <a16:creationId xmlns:a16="http://schemas.microsoft.com/office/drawing/2014/main" id="{23BDE580-293A-7820-C03C-7404390B0682}"/>
              </a:ext>
            </a:extLst>
          </p:cNvPr>
          <p:cNvSpPr txBox="1"/>
          <p:nvPr/>
        </p:nvSpPr>
        <p:spPr>
          <a:xfrm>
            <a:off x="7126014" y="5361800"/>
            <a:ext cx="657231"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Indonesia</a:t>
            </a:r>
          </a:p>
        </p:txBody>
      </p:sp>
      <p:sp>
        <p:nvSpPr>
          <p:cNvPr id="18" name="TextBox 17">
            <a:extLst>
              <a:ext uri="{FF2B5EF4-FFF2-40B4-BE49-F238E27FC236}">
                <a16:creationId xmlns:a16="http://schemas.microsoft.com/office/drawing/2014/main" id="{186A522A-5800-A76C-DEA4-FDFC27BA1D6B}"/>
              </a:ext>
            </a:extLst>
          </p:cNvPr>
          <p:cNvSpPr txBox="1"/>
          <p:nvPr/>
        </p:nvSpPr>
        <p:spPr>
          <a:xfrm>
            <a:off x="7126014" y="5557932"/>
            <a:ext cx="190758"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US</a:t>
            </a:r>
          </a:p>
        </p:txBody>
      </p:sp>
      <p:sp>
        <p:nvSpPr>
          <p:cNvPr id="20" name="TextBox 19">
            <a:extLst>
              <a:ext uri="{FF2B5EF4-FFF2-40B4-BE49-F238E27FC236}">
                <a16:creationId xmlns:a16="http://schemas.microsoft.com/office/drawing/2014/main" id="{FDF7D02A-F271-9669-DC6E-832EFF5F661B}"/>
              </a:ext>
            </a:extLst>
          </p:cNvPr>
          <p:cNvSpPr txBox="1"/>
          <p:nvPr/>
        </p:nvSpPr>
        <p:spPr>
          <a:xfrm>
            <a:off x="7126014" y="5758671"/>
            <a:ext cx="129844"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a:t>
            </a:r>
          </a:p>
        </p:txBody>
      </p:sp>
    </p:spTree>
    <p:extLst>
      <p:ext uri="{BB962C8B-B14F-4D97-AF65-F5344CB8AC3E}">
        <p14:creationId xmlns:p14="http://schemas.microsoft.com/office/powerpoint/2010/main" val="3359966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[Before vs. After] </a:t>
            </a:r>
            <a:r>
              <a:rPr lang="en-IN" dirty="0"/>
              <a:t>Annual Shipments in the last 20 years</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117</a:t>
            </a:fld>
            <a:endParaRPr lang="en-US"/>
          </a:p>
        </p:txBody>
      </p:sp>
      <p:sp>
        <p:nvSpPr>
          <p:cNvPr id="9" name="TextBox 8">
            <a:extLst>
              <a:ext uri="{FF2B5EF4-FFF2-40B4-BE49-F238E27FC236}">
                <a16:creationId xmlns:a16="http://schemas.microsoft.com/office/drawing/2014/main" id="{5BC74225-EC63-4489-97C0-8AFCE457A3BF}"/>
              </a:ext>
            </a:extLst>
          </p:cNvPr>
          <p:cNvSpPr txBox="1"/>
          <p:nvPr/>
        </p:nvSpPr>
        <p:spPr>
          <a:xfrm>
            <a:off x="609601" y="5986625"/>
            <a:ext cx="4516923" cy="153762"/>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100" dirty="0">
                <a:latin typeface="Aptos" panose="020B0004020202020204" pitchFamily="34" charset="0"/>
              </a:rPr>
              <a:t>Source: McKinsey - Industrial-robotics-Insights-into-the-sectors-future-growth-dynamics</a:t>
            </a:r>
          </a:p>
        </p:txBody>
      </p:sp>
      <p:pic>
        <p:nvPicPr>
          <p:cNvPr id="3" name="Picture 2">
            <a:extLst>
              <a:ext uri="{FF2B5EF4-FFF2-40B4-BE49-F238E27FC236}">
                <a16:creationId xmlns:a16="http://schemas.microsoft.com/office/drawing/2014/main" id="{DD48DCF5-73ED-9F9A-0B6E-88C6FAEB29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6782" y="1122411"/>
            <a:ext cx="5157021" cy="4275808"/>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AA13E2D2-B7B0-9E60-BCB2-25092B09F2E0}"/>
              </a:ext>
            </a:extLst>
          </p:cNvPr>
          <p:cNvGrpSpPr/>
          <p:nvPr/>
        </p:nvGrpSpPr>
        <p:grpSpPr>
          <a:xfrm>
            <a:off x="609601" y="1122411"/>
            <a:ext cx="5157021" cy="4275808"/>
            <a:chOff x="838199" y="1091931"/>
            <a:chExt cx="5157021" cy="4275808"/>
          </a:xfrm>
        </p:grpSpPr>
        <p:pic>
          <p:nvPicPr>
            <p:cNvPr id="11" name="Picture 10">
              <a:extLst>
                <a:ext uri="{FF2B5EF4-FFF2-40B4-BE49-F238E27FC236}">
                  <a16:creationId xmlns:a16="http://schemas.microsoft.com/office/drawing/2014/main" id="{68994014-E626-4DAC-9DFB-4168D4E72C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199" y="1091931"/>
              <a:ext cx="5157021" cy="4275808"/>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7" name="Rectangle 6">
              <a:extLst>
                <a:ext uri="{FF2B5EF4-FFF2-40B4-BE49-F238E27FC236}">
                  <a16:creationId xmlns:a16="http://schemas.microsoft.com/office/drawing/2014/main" id="{9CEA6DA4-437D-A964-9DCA-349C2F3C4A13}"/>
                </a:ext>
              </a:extLst>
            </p:cNvPr>
            <p:cNvSpPr/>
            <p:nvPr/>
          </p:nvSpPr>
          <p:spPr>
            <a:xfrm>
              <a:off x="1412240" y="3891280"/>
              <a:ext cx="2560320" cy="2743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8" name="Rectangle 7">
              <a:extLst>
                <a:ext uri="{FF2B5EF4-FFF2-40B4-BE49-F238E27FC236}">
                  <a16:creationId xmlns:a16="http://schemas.microsoft.com/office/drawing/2014/main" id="{BC0E2338-96E8-A0D0-31DF-738DA240B72D}"/>
                </a:ext>
              </a:extLst>
            </p:cNvPr>
            <p:cNvSpPr/>
            <p:nvPr/>
          </p:nvSpPr>
          <p:spPr>
            <a:xfrm>
              <a:off x="3505200" y="2783841"/>
              <a:ext cx="1463040" cy="2743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0" name="Rectangle 9">
              <a:extLst>
                <a:ext uri="{FF2B5EF4-FFF2-40B4-BE49-F238E27FC236}">
                  <a16:creationId xmlns:a16="http://schemas.microsoft.com/office/drawing/2014/main" id="{4E8E9E18-BB62-0603-D9AF-884340C4811B}"/>
                </a:ext>
              </a:extLst>
            </p:cNvPr>
            <p:cNvSpPr/>
            <p:nvPr/>
          </p:nvSpPr>
          <p:spPr>
            <a:xfrm>
              <a:off x="4795520" y="1490261"/>
              <a:ext cx="1016000" cy="2674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sp>
        <p:nvSpPr>
          <p:cNvPr id="6" name="Oval 5">
            <a:extLst>
              <a:ext uri="{FF2B5EF4-FFF2-40B4-BE49-F238E27FC236}">
                <a16:creationId xmlns:a16="http://schemas.microsoft.com/office/drawing/2014/main" id="{B204E0EF-2A74-3196-4F05-B79CD3E5B270}"/>
              </a:ext>
            </a:extLst>
          </p:cNvPr>
          <p:cNvSpPr/>
          <p:nvPr/>
        </p:nvSpPr>
        <p:spPr>
          <a:xfrm>
            <a:off x="5660221" y="2819537"/>
            <a:ext cx="615925" cy="615925"/>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ptos" panose="020B0004020202020204" pitchFamily="34" charset="0"/>
              </a:rPr>
              <a:t>vs</a:t>
            </a:r>
            <a:endParaRPr lang="en-US" b="1" dirty="0">
              <a:solidFill>
                <a:schemeClr val="tx1"/>
              </a:solidFill>
              <a:latin typeface="Aptos" panose="020B0004020202020204" pitchFamily="34" charset="0"/>
            </a:endParaRPr>
          </a:p>
        </p:txBody>
      </p:sp>
    </p:spTree>
    <p:extLst>
      <p:ext uri="{BB962C8B-B14F-4D97-AF65-F5344CB8AC3E}">
        <p14:creationId xmlns:p14="http://schemas.microsoft.com/office/powerpoint/2010/main" val="16630931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t>Add an average line (dashed)</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118</a:t>
            </a:fld>
            <a:endParaRPr lang="en-US"/>
          </a:p>
        </p:txBody>
      </p:sp>
      <p:sp>
        <p:nvSpPr>
          <p:cNvPr id="9" name="TextBox 8">
            <a:extLst>
              <a:ext uri="{FF2B5EF4-FFF2-40B4-BE49-F238E27FC236}">
                <a16:creationId xmlns:a16="http://schemas.microsoft.com/office/drawing/2014/main" id="{5BC74225-EC63-4489-97C0-8AFCE457A3BF}"/>
              </a:ext>
            </a:extLst>
          </p:cNvPr>
          <p:cNvSpPr txBox="1"/>
          <p:nvPr/>
        </p:nvSpPr>
        <p:spPr>
          <a:xfrm>
            <a:off x="609601" y="5783142"/>
            <a:ext cx="1120500" cy="183896"/>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100" dirty="0">
                <a:latin typeface="Aptos" panose="020B0004020202020204" pitchFamily="34" charset="0"/>
              </a:rPr>
              <a:t>Source: EY reports</a:t>
            </a:r>
          </a:p>
        </p:txBody>
      </p:sp>
      <p:pic>
        <p:nvPicPr>
          <p:cNvPr id="5" name="Picture 4">
            <a:extLst>
              <a:ext uri="{FF2B5EF4-FFF2-40B4-BE49-F238E27FC236}">
                <a16:creationId xmlns:a16="http://schemas.microsoft.com/office/drawing/2014/main" id="{7C4D2415-9BE5-5C57-76E5-00F523FD57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982848"/>
            <a:ext cx="7610474" cy="4726920"/>
          </a:xfrm>
          <a:prstGeom prst="rect">
            <a:avLst/>
          </a:prstGeom>
        </p:spPr>
      </p:pic>
      <p:cxnSp>
        <p:nvCxnSpPr>
          <p:cNvPr id="6" name="Straight Arrow Connector 5">
            <a:extLst>
              <a:ext uri="{FF2B5EF4-FFF2-40B4-BE49-F238E27FC236}">
                <a16:creationId xmlns:a16="http://schemas.microsoft.com/office/drawing/2014/main" id="{584BCFCC-CD6F-7DBE-8A82-61DA5A653360}"/>
              </a:ext>
            </a:extLst>
          </p:cNvPr>
          <p:cNvCxnSpPr/>
          <p:nvPr/>
        </p:nvCxnSpPr>
        <p:spPr>
          <a:xfrm flipH="1">
            <a:off x="8088923" y="2602523"/>
            <a:ext cx="902677" cy="58615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324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Chart of Charts</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119</a:t>
            </a:fld>
            <a:endParaRPr lang="en-US"/>
          </a:p>
        </p:txBody>
      </p:sp>
      <p:sp>
        <p:nvSpPr>
          <p:cNvPr id="3" name="Footer Placeholder 2">
            <a:extLst>
              <a:ext uri="{FF2B5EF4-FFF2-40B4-BE49-F238E27FC236}">
                <a16:creationId xmlns:a16="http://schemas.microsoft.com/office/drawing/2014/main" id="{3C793491-190C-4945-96B7-D81BD9FFD294}"/>
              </a:ext>
            </a:extLst>
          </p:cNvPr>
          <p:cNvSpPr>
            <a:spLocks noGrp="1"/>
          </p:cNvSpPr>
          <p:nvPr>
            <p:ph type="ftr" sz="quarter" idx="3"/>
          </p:nvPr>
        </p:nvSpPr>
        <p:spPr/>
        <p:txBody>
          <a:bodyPr/>
          <a:lstStyle/>
          <a:p>
            <a:r>
              <a:rPr lang="en-US"/>
              <a:t>(c) Yoda Learning</a:t>
            </a:r>
          </a:p>
        </p:txBody>
      </p:sp>
      <p:sp>
        <p:nvSpPr>
          <p:cNvPr id="7" name="TextBox 6">
            <a:extLst>
              <a:ext uri="{FF2B5EF4-FFF2-40B4-BE49-F238E27FC236}">
                <a16:creationId xmlns:a16="http://schemas.microsoft.com/office/drawing/2014/main" id="{54D6F8CC-7EA1-4D17-A6E7-A372FC50F024}"/>
              </a:ext>
            </a:extLst>
          </p:cNvPr>
          <p:cNvSpPr txBox="1"/>
          <p:nvPr/>
        </p:nvSpPr>
        <p:spPr>
          <a:xfrm>
            <a:off x="609601" y="5632165"/>
            <a:ext cx="1383392" cy="154658"/>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900" dirty="0">
                <a:latin typeface="Arial Nova" panose="020B0504020202020204" pitchFamily="34" charset="0"/>
              </a:rPr>
              <a:t>Source: J.P. Morgan report</a:t>
            </a:r>
          </a:p>
        </p:txBody>
      </p:sp>
      <p:pic>
        <p:nvPicPr>
          <p:cNvPr id="9" name="Picture 8">
            <a:extLst>
              <a:ext uri="{FF2B5EF4-FFF2-40B4-BE49-F238E27FC236}">
                <a16:creationId xmlns:a16="http://schemas.microsoft.com/office/drawing/2014/main" id="{FEDE3B1A-87D9-4440-BC76-F3FC35220E6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8000"/>
                    </a14:imgEffect>
                  </a14:imgLayer>
                </a14:imgProps>
              </a:ext>
            </a:extLst>
          </a:blip>
          <a:stretch>
            <a:fillRect/>
          </a:stretch>
        </p:blipFill>
        <p:spPr>
          <a:xfrm>
            <a:off x="609601" y="1148506"/>
            <a:ext cx="9179639" cy="4385965"/>
          </a:xfrm>
          <a:prstGeom prst="rect">
            <a:avLst/>
          </a:prstGeom>
        </p:spPr>
      </p:pic>
    </p:spTree>
    <p:extLst>
      <p:ext uri="{BB962C8B-B14F-4D97-AF65-F5344CB8AC3E}">
        <p14:creationId xmlns:p14="http://schemas.microsoft.com/office/powerpoint/2010/main" val="2318964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5951-7365-DCD9-8362-E66235687CC6}"/>
              </a:ext>
            </a:extLst>
          </p:cNvPr>
          <p:cNvSpPr>
            <a:spLocks noGrp="1"/>
          </p:cNvSpPr>
          <p:nvPr>
            <p:ph type="title"/>
          </p:nvPr>
        </p:nvSpPr>
        <p:spPr/>
        <p:txBody>
          <a:bodyPr/>
          <a:lstStyle/>
          <a:p>
            <a:r>
              <a:rPr lang="en-IN" dirty="0"/>
              <a:t>Where most professionals working with data get confused… </a:t>
            </a:r>
            <a:endParaRPr lang="en-US" dirty="0"/>
          </a:p>
        </p:txBody>
      </p:sp>
      <p:sp>
        <p:nvSpPr>
          <p:cNvPr id="5" name="TextBox 4">
            <a:extLst>
              <a:ext uri="{FF2B5EF4-FFF2-40B4-BE49-F238E27FC236}">
                <a16:creationId xmlns:a16="http://schemas.microsoft.com/office/drawing/2014/main" id="{FFEDD742-3EFD-504D-D706-E5C5DD89A226}"/>
              </a:ext>
            </a:extLst>
          </p:cNvPr>
          <p:cNvSpPr txBox="1"/>
          <p:nvPr/>
        </p:nvSpPr>
        <p:spPr>
          <a:xfrm>
            <a:off x="479376" y="1358883"/>
            <a:ext cx="1108923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Data Exploring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Create “interactive” data visualizations that allow me and my team to </a:t>
            </a: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find</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 story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bg2"/>
                </a:solidFill>
                <a:effectLst/>
                <a:uLnTx/>
                <a:uFillTx/>
                <a:latin typeface="Aptos" panose="02110004020202020204"/>
                <a:ea typeface="+mn-ea"/>
                <a:cs typeface="+mn-cs"/>
              </a:rPr>
              <a:t>[Example of a Power BI Dashboard with Slicer, Calendar Heatmap, Trellis/Small Multiple or an interactive Excel Pivot Table]</a:t>
            </a:r>
            <a:endParaRPr kumimoji="0" lang="en-US" sz="1800" b="0" i="0" u="none" strike="noStrike" kern="1200" cap="none" spc="0" normalizeH="0" baseline="0" noProof="0" dirty="0">
              <a:ln>
                <a:noFill/>
              </a:ln>
              <a:solidFill>
                <a:schemeClr val="bg2"/>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Data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What data to include to </a:t>
            </a: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tell</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the right story (actionable insights, business impact)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bg2"/>
                </a:solidFill>
                <a:effectLst/>
                <a:uLnTx/>
                <a:uFillTx/>
                <a:latin typeface="Aptos" panose="02110004020202020204"/>
                <a:ea typeface="+mn-ea"/>
                <a:cs typeface="+mn-cs"/>
              </a:rPr>
              <a:t>[Example of McKinsey’s side-by-side comparison charts, SCQA framework; using the right charts, metrics and KPIs]</a:t>
            </a:r>
            <a:endParaRPr kumimoji="0" lang="en-US" sz="1800" b="0" i="0" u="none" strike="noStrike" kern="1200" cap="none" spc="0" normalizeH="0" baseline="0" noProof="0" dirty="0">
              <a:ln>
                <a:noFill/>
              </a:ln>
              <a:solidFill>
                <a:schemeClr val="bg2"/>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650BE565-764F-EE52-8ABF-312EDBC61430}"/>
              </a:ext>
            </a:extLst>
          </p:cNvPr>
          <p:cNvSpPr txBox="1"/>
          <p:nvPr/>
        </p:nvSpPr>
        <p:spPr>
          <a:xfrm>
            <a:off x="479376" y="6021288"/>
            <a:ext cx="609600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50000"/>
                    <a:lumOff val="50000"/>
                  </a:prstClr>
                </a:solidFill>
                <a:effectLst/>
                <a:uLnTx/>
                <a:uFillTx/>
                <a:latin typeface="Aptos" panose="02110004020202020204"/>
                <a:ea typeface="+mn-ea"/>
                <a:cs typeface="+mn-cs"/>
              </a:rPr>
              <a:t>Source: www.storytellingwithdata.com/</a:t>
            </a:r>
          </a:p>
        </p:txBody>
      </p:sp>
      <p:sp>
        <p:nvSpPr>
          <p:cNvPr id="3" name="Footer Placeholder 2">
            <a:extLst>
              <a:ext uri="{FF2B5EF4-FFF2-40B4-BE49-F238E27FC236}">
                <a16:creationId xmlns:a16="http://schemas.microsoft.com/office/drawing/2014/main" id="{7B4E3920-BDCF-B0C0-223F-66527782440F}"/>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 Yoda Learning Solutions</a:t>
            </a:r>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4" name="Slide Number Placeholder 3">
            <a:extLst>
              <a:ext uri="{FF2B5EF4-FFF2-40B4-BE49-F238E27FC236}">
                <a16:creationId xmlns:a16="http://schemas.microsoft.com/office/drawing/2014/main" id="{33BD5294-3C2C-DE35-F2A7-2201A9604F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09C0BB-F73F-494A-B895-5A9876747B31}"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89460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Showing Estimates</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120</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361270"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Bain</a:t>
            </a:r>
          </a:p>
        </p:txBody>
      </p:sp>
      <p:pic>
        <p:nvPicPr>
          <p:cNvPr id="8194" name="Picture 2" descr="India M&amp;A | Bain &amp; Company">
            <a:extLst>
              <a:ext uri="{FF2B5EF4-FFF2-40B4-BE49-F238E27FC236}">
                <a16:creationId xmlns:a16="http://schemas.microsoft.com/office/drawing/2014/main" id="{A74C2537-ED16-51CE-790A-F4F0CD76277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 y="1099515"/>
            <a:ext cx="7988247" cy="449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1110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Showing + (joined) and – (left) along with net joined</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121</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361270"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Bain</a:t>
            </a:r>
          </a:p>
        </p:txBody>
      </p:sp>
      <p:pic>
        <p:nvPicPr>
          <p:cNvPr id="6" name="Picture 5">
            <a:extLst>
              <a:ext uri="{FF2B5EF4-FFF2-40B4-BE49-F238E27FC236}">
                <a16:creationId xmlns:a16="http://schemas.microsoft.com/office/drawing/2014/main" id="{AF593C2D-9C88-8541-8967-989D399ABF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973691"/>
            <a:ext cx="6890656" cy="4936952"/>
          </a:xfrm>
          <a:prstGeom prst="rect">
            <a:avLst/>
          </a:prstGeom>
        </p:spPr>
      </p:pic>
      <p:pic>
        <p:nvPicPr>
          <p:cNvPr id="8" name="Picture 7">
            <a:extLst>
              <a:ext uri="{FF2B5EF4-FFF2-40B4-BE49-F238E27FC236}">
                <a16:creationId xmlns:a16="http://schemas.microsoft.com/office/drawing/2014/main" id="{6803D32C-2C8A-8FA8-C73E-B29B5A4E62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87295" y="1209373"/>
            <a:ext cx="3873890" cy="2567970"/>
          </a:xfrm>
          <a:prstGeom prst="rect">
            <a:avLst/>
          </a:prstGeom>
        </p:spPr>
      </p:pic>
    </p:spTree>
    <p:extLst>
      <p:ext uri="{BB962C8B-B14F-4D97-AF65-F5344CB8AC3E}">
        <p14:creationId xmlns:p14="http://schemas.microsoft.com/office/powerpoint/2010/main" val="33820700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Net Joined in different location</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122</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361270"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Bain</a:t>
            </a:r>
          </a:p>
        </p:txBody>
      </p:sp>
      <p:pic>
        <p:nvPicPr>
          <p:cNvPr id="6" name="Picture 5">
            <a:extLst>
              <a:ext uri="{FF2B5EF4-FFF2-40B4-BE49-F238E27FC236}">
                <a16:creationId xmlns:a16="http://schemas.microsoft.com/office/drawing/2014/main" id="{D29BEF4D-AF20-2299-A6DB-4A351C66DD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599" y="990600"/>
            <a:ext cx="7119258" cy="4905440"/>
          </a:xfrm>
          <a:prstGeom prst="rect">
            <a:avLst/>
          </a:prstGeom>
        </p:spPr>
      </p:pic>
    </p:spTree>
    <p:extLst>
      <p:ext uri="{BB962C8B-B14F-4D97-AF65-F5344CB8AC3E}">
        <p14:creationId xmlns:p14="http://schemas.microsoft.com/office/powerpoint/2010/main" val="9517046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75415F-11F0-9AE2-F63B-B23D7576EF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949101"/>
            <a:ext cx="5595258" cy="3743400"/>
          </a:xfrm>
          <a:prstGeom prst="rect">
            <a:avLst/>
          </a:prstGeom>
        </p:spPr>
      </p:pic>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100% Stacked</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123</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361270"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Bain</a:t>
            </a:r>
          </a:p>
        </p:txBody>
      </p:sp>
      <p:pic>
        <p:nvPicPr>
          <p:cNvPr id="9" name="Picture 8">
            <a:extLst>
              <a:ext uri="{FF2B5EF4-FFF2-40B4-BE49-F238E27FC236}">
                <a16:creationId xmlns:a16="http://schemas.microsoft.com/office/drawing/2014/main" id="{2AFBC96C-A37E-143B-4771-36D2308991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0799" y="949101"/>
            <a:ext cx="5183381" cy="3339870"/>
          </a:xfrm>
          <a:prstGeom prst="rect">
            <a:avLst/>
          </a:prstGeom>
        </p:spPr>
      </p:pic>
    </p:spTree>
    <p:extLst>
      <p:ext uri="{BB962C8B-B14F-4D97-AF65-F5344CB8AC3E}">
        <p14:creationId xmlns:p14="http://schemas.microsoft.com/office/powerpoint/2010/main" val="9943412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53AE9A-80E6-AAD2-D483-145536E37142}"/>
              </a:ext>
            </a:extLst>
          </p:cNvPr>
          <p:cNvSpPr>
            <a:spLocks noGrp="1"/>
          </p:cNvSpPr>
          <p:nvPr>
            <p:ph type="sldNum" sz="quarter" idx="12"/>
          </p:nvPr>
        </p:nvSpPr>
        <p:spPr/>
        <p:txBody>
          <a:bodyPr/>
          <a:lstStyle/>
          <a:p>
            <a:fld id="{8ABBF15F-39A8-4FD7-B3EA-CFD84FBCC274}" type="slidenum">
              <a:rPr lang="en-US" smtClean="0"/>
              <a:t>124</a:t>
            </a:fld>
            <a:endParaRPr lang="en-US"/>
          </a:p>
        </p:txBody>
      </p:sp>
      <p:sp>
        <p:nvSpPr>
          <p:cNvPr id="3" name="Title 2">
            <a:extLst>
              <a:ext uri="{FF2B5EF4-FFF2-40B4-BE49-F238E27FC236}">
                <a16:creationId xmlns:a16="http://schemas.microsoft.com/office/drawing/2014/main" id="{15D1374F-3394-718E-6EE0-5CA1D37D0EC9}"/>
              </a:ext>
            </a:extLst>
          </p:cNvPr>
          <p:cNvSpPr>
            <a:spLocks noGrp="1"/>
          </p:cNvSpPr>
          <p:nvPr>
            <p:ph type="ctrTitle"/>
          </p:nvPr>
        </p:nvSpPr>
        <p:spPr/>
        <p:txBody>
          <a:bodyPr/>
          <a:lstStyle/>
          <a:p>
            <a:r>
              <a:rPr lang="en-IN" dirty="0"/>
              <a:t>Self-</a:t>
            </a:r>
            <a:r>
              <a:rPr lang="en-IN" dirty="0" err="1"/>
              <a:t>Referene</a:t>
            </a:r>
            <a:r>
              <a:rPr lang="en-IN" dirty="0"/>
              <a:t>: New-age charts</a:t>
            </a:r>
            <a:endParaRPr lang="en-US" dirty="0"/>
          </a:p>
        </p:txBody>
      </p:sp>
    </p:spTree>
    <p:extLst>
      <p:ext uri="{BB962C8B-B14F-4D97-AF65-F5344CB8AC3E}">
        <p14:creationId xmlns:p14="http://schemas.microsoft.com/office/powerpoint/2010/main" val="17406422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t>Sankey Chart in Power BI</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125</a:t>
            </a:fld>
            <a:endParaRPr lang="en-US"/>
          </a:p>
        </p:txBody>
      </p:sp>
      <p:pic>
        <p:nvPicPr>
          <p:cNvPr id="3" name="Picture 2">
            <a:extLst>
              <a:ext uri="{FF2B5EF4-FFF2-40B4-BE49-F238E27FC236}">
                <a16:creationId xmlns:a16="http://schemas.microsoft.com/office/drawing/2014/main" id="{FA5DF0D8-223A-AEBB-91C4-C705C992AC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1207392"/>
            <a:ext cx="6830222" cy="4012308"/>
          </a:xfrm>
          <a:prstGeom prst="rect">
            <a:avLst/>
          </a:prstGeom>
        </p:spPr>
      </p:pic>
    </p:spTree>
    <p:extLst>
      <p:ext uri="{BB962C8B-B14F-4D97-AF65-F5344CB8AC3E}">
        <p14:creationId xmlns:p14="http://schemas.microsoft.com/office/powerpoint/2010/main" val="28667573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46AB7C-16C2-943E-3C82-A7684139DD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908074"/>
            <a:ext cx="6010274" cy="5246647"/>
          </a:xfrm>
          <a:prstGeom prst="rect">
            <a:avLst/>
          </a:prstGeom>
        </p:spPr>
      </p:pic>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t>Sankey Chart examples</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126</a:t>
            </a:fld>
            <a:endParaRPr lang="en-US"/>
          </a:p>
        </p:txBody>
      </p:sp>
      <p:pic>
        <p:nvPicPr>
          <p:cNvPr id="6" name="Picture 5">
            <a:extLst>
              <a:ext uri="{FF2B5EF4-FFF2-40B4-BE49-F238E27FC236}">
                <a16:creationId xmlns:a16="http://schemas.microsoft.com/office/drawing/2014/main" id="{7B40DC4F-26DF-7293-39BC-3BCF7B7A20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9875" y="1003300"/>
            <a:ext cx="4965561" cy="410151"/>
          </a:xfrm>
          <a:prstGeom prst="rect">
            <a:avLst/>
          </a:prstGeom>
        </p:spPr>
      </p:pic>
    </p:spTree>
    <p:extLst>
      <p:ext uri="{BB962C8B-B14F-4D97-AF65-F5344CB8AC3E}">
        <p14:creationId xmlns:p14="http://schemas.microsoft.com/office/powerpoint/2010/main" val="33566591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t>Sankey Chart examples</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127</a:t>
            </a:fld>
            <a:endParaRPr lang="en-US"/>
          </a:p>
        </p:txBody>
      </p:sp>
      <p:pic>
        <p:nvPicPr>
          <p:cNvPr id="3" name="Picture 2">
            <a:extLst>
              <a:ext uri="{FF2B5EF4-FFF2-40B4-BE49-F238E27FC236}">
                <a16:creationId xmlns:a16="http://schemas.microsoft.com/office/drawing/2014/main" id="{7F8CCCA5-F675-EBE9-9014-BC749CBAC0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931063"/>
            <a:ext cx="4931979" cy="5176137"/>
          </a:xfrm>
          <a:prstGeom prst="rect">
            <a:avLst/>
          </a:prstGeom>
        </p:spPr>
      </p:pic>
      <p:pic>
        <p:nvPicPr>
          <p:cNvPr id="7" name="Picture 6">
            <a:extLst>
              <a:ext uri="{FF2B5EF4-FFF2-40B4-BE49-F238E27FC236}">
                <a16:creationId xmlns:a16="http://schemas.microsoft.com/office/drawing/2014/main" id="{24116B8B-2015-265B-7291-00FA20961D0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42786" y="1065814"/>
            <a:ext cx="5489095" cy="5041386"/>
          </a:xfrm>
          <a:prstGeom prst="rect">
            <a:avLst/>
          </a:prstGeom>
        </p:spPr>
      </p:pic>
    </p:spTree>
    <p:extLst>
      <p:ext uri="{BB962C8B-B14F-4D97-AF65-F5344CB8AC3E}">
        <p14:creationId xmlns:p14="http://schemas.microsoft.com/office/powerpoint/2010/main" val="25827210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Chart of Charts (</a:t>
            </a:r>
            <a:r>
              <a:rPr lang="en-IN" dirty="0" err="1"/>
              <a:t>incl</a:t>
            </a:r>
            <a:r>
              <a:rPr lang="en-IN" dirty="0"/>
              <a:t> Merri </a:t>
            </a:r>
            <a:r>
              <a:rPr lang="en-IN" dirty="0" err="1"/>
              <a:t>Mekko</a:t>
            </a:r>
            <a:r>
              <a:rPr lang="en-IN" dirty="0"/>
              <a:t>)</a:t>
            </a:r>
            <a:endParaRPr lang="en-US" b="0"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128</a:t>
            </a:fld>
            <a:endParaRPr lang="en-US"/>
          </a:p>
        </p:txBody>
      </p:sp>
      <p:sp>
        <p:nvSpPr>
          <p:cNvPr id="3" name="Footer Placeholder 2">
            <a:extLst>
              <a:ext uri="{FF2B5EF4-FFF2-40B4-BE49-F238E27FC236}">
                <a16:creationId xmlns:a16="http://schemas.microsoft.com/office/drawing/2014/main" id="{3C793491-190C-4945-96B7-D81BD9FFD294}"/>
              </a:ext>
            </a:extLst>
          </p:cNvPr>
          <p:cNvSpPr>
            <a:spLocks noGrp="1"/>
          </p:cNvSpPr>
          <p:nvPr>
            <p:ph type="ftr" sz="quarter" idx="3"/>
          </p:nvPr>
        </p:nvSpPr>
        <p:spPr/>
        <p:txBody>
          <a:bodyPr/>
          <a:lstStyle/>
          <a:p>
            <a:r>
              <a:rPr lang="en-US"/>
              <a:t>(c) Yoda Learning</a:t>
            </a:r>
          </a:p>
        </p:txBody>
      </p:sp>
      <p:sp>
        <p:nvSpPr>
          <p:cNvPr id="7" name="TextBox 6">
            <a:extLst>
              <a:ext uri="{FF2B5EF4-FFF2-40B4-BE49-F238E27FC236}">
                <a16:creationId xmlns:a16="http://schemas.microsoft.com/office/drawing/2014/main" id="{54D6F8CC-7EA1-4D17-A6E7-A372FC50F024}"/>
              </a:ext>
            </a:extLst>
          </p:cNvPr>
          <p:cNvSpPr txBox="1"/>
          <p:nvPr/>
        </p:nvSpPr>
        <p:spPr>
          <a:xfrm>
            <a:off x="838199" y="5706407"/>
            <a:ext cx="974626" cy="154658"/>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900" dirty="0">
                <a:latin typeface="Arial Nova" panose="020B0504020202020204" pitchFamily="34" charset="0"/>
              </a:rPr>
              <a:t>Source: Bain &amp; Co.</a:t>
            </a:r>
          </a:p>
        </p:txBody>
      </p:sp>
      <p:pic>
        <p:nvPicPr>
          <p:cNvPr id="8" name="Picture 7">
            <a:extLst>
              <a:ext uri="{FF2B5EF4-FFF2-40B4-BE49-F238E27FC236}">
                <a16:creationId xmlns:a16="http://schemas.microsoft.com/office/drawing/2014/main" id="{85B17CDA-EF48-4D9E-A8E4-476C358AF60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199" y="996935"/>
            <a:ext cx="8487587" cy="4557901"/>
          </a:xfrm>
          <a:prstGeom prst="rect">
            <a:avLst/>
          </a:prstGeom>
        </p:spPr>
      </p:pic>
      <p:sp>
        <p:nvSpPr>
          <p:cNvPr id="10" name="Speech Bubble: Rectangle 9">
            <a:extLst>
              <a:ext uri="{FF2B5EF4-FFF2-40B4-BE49-F238E27FC236}">
                <a16:creationId xmlns:a16="http://schemas.microsoft.com/office/drawing/2014/main" id="{A68456E2-F463-4D5C-99B3-C0524D11E022}"/>
              </a:ext>
            </a:extLst>
          </p:cNvPr>
          <p:cNvSpPr/>
          <p:nvPr/>
        </p:nvSpPr>
        <p:spPr>
          <a:xfrm>
            <a:off x="9597975" y="5112030"/>
            <a:ext cx="1537385" cy="516610"/>
          </a:xfrm>
          <a:prstGeom prst="wedgeRectCallout">
            <a:avLst>
              <a:gd name="adj1" fmla="val -97165"/>
              <a:gd name="adj2" fmla="val -166163"/>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sz="1800" dirty="0">
                <a:solidFill>
                  <a:schemeClr val="bg1"/>
                </a:solidFill>
                <a:latin typeface="Arial Nova" panose="020B0504020202020204" pitchFamily="34" charset="0"/>
              </a:rPr>
              <a:t>Merri </a:t>
            </a:r>
            <a:r>
              <a:rPr lang="en-US" sz="1800" dirty="0" err="1">
                <a:solidFill>
                  <a:schemeClr val="bg1"/>
                </a:solidFill>
                <a:latin typeface="Arial Nova" panose="020B0504020202020204" pitchFamily="34" charset="0"/>
              </a:rPr>
              <a:t>Mekko</a:t>
            </a:r>
            <a:endParaRPr lang="en-US" dirty="0">
              <a:solidFill>
                <a:schemeClr val="bg1"/>
              </a:solidFill>
              <a:latin typeface="Arial Nova" panose="020B0504020202020204" pitchFamily="34" charset="0"/>
            </a:endParaRPr>
          </a:p>
        </p:txBody>
      </p:sp>
    </p:spTree>
    <p:extLst>
      <p:ext uri="{BB962C8B-B14F-4D97-AF65-F5344CB8AC3E}">
        <p14:creationId xmlns:p14="http://schemas.microsoft.com/office/powerpoint/2010/main" val="17590799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9D296C-B57E-42DB-BE25-BFD0CC9EC4A7}"/>
              </a:ext>
            </a:extLst>
          </p:cNvPr>
          <p:cNvSpPr>
            <a:spLocks noGrp="1"/>
          </p:cNvSpPr>
          <p:nvPr>
            <p:ph type="title"/>
          </p:nvPr>
        </p:nvSpPr>
        <p:spPr/>
        <p:txBody>
          <a:bodyPr/>
          <a:lstStyle/>
          <a:p>
            <a:r>
              <a:rPr lang="en-US" dirty="0"/>
              <a:t>Refer EY app store (www.think-cell.com)</a:t>
            </a:r>
          </a:p>
        </p:txBody>
      </p:sp>
      <p:sp>
        <p:nvSpPr>
          <p:cNvPr id="2" name="Slide Number Placeholder 1">
            <a:extLst>
              <a:ext uri="{FF2B5EF4-FFF2-40B4-BE49-F238E27FC236}">
                <a16:creationId xmlns:a16="http://schemas.microsoft.com/office/drawing/2014/main" id="{5859B434-D73B-4C06-A852-E213149C724C}"/>
              </a:ext>
            </a:extLst>
          </p:cNvPr>
          <p:cNvSpPr>
            <a:spLocks noGrp="1"/>
          </p:cNvSpPr>
          <p:nvPr>
            <p:ph type="sldNum" sz="quarter" idx="12"/>
          </p:nvPr>
        </p:nvSpPr>
        <p:spPr/>
        <p:txBody>
          <a:bodyPr/>
          <a:lstStyle/>
          <a:p>
            <a:fld id="{FFD9964A-91AC-4440-9B5B-183959FD4309}" type="slidenum">
              <a:rPr lang="en-US" smtClean="0"/>
              <a:pPr/>
              <a:t>129</a:t>
            </a:fld>
            <a:endParaRPr lang="en-US"/>
          </a:p>
        </p:txBody>
      </p:sp>
      <p:pic>
        <p:nvPicPr>
          <p:cNvPr id="5" name="Picture 4">
            <a:extLst>
              <a:ext uri="{FF2B5EF4-FFF2-40B4-BE49-F238E27FC236}">
                <a16:creationId xmlns:a16="http://schemas.microsoft.com/office/drawing/2014/main" id="{EDAABF4E-4E0B-4D47-9DF4-E835ED46A00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1517301"/>
            <a:ext cx="10517140" cy="4280384"/>
          </a:xfrm>
          <a:prstGeom prst="rect">
            <a:avLst/>
          </a:prstGeom>
          <a:ln>
            <a:solidFill>
              <a:schemeClr val="bg2"/>
            </a:solidFill>
          </a:ln>
        </p:spPr>
      </p:pic>
    </p:spTree>
    <p:extLst>
      <p:ext uri="{BB962C8B-B14F-4D97-AF65-F5344CB8AC3E}">
        <p14:creationId xmlns:p14="http://schemas.microsoft.com/office/powerpoint/2010/main" val="171414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5951-7365-DCD9-8362-E66235687CC6}"/>
              </a:ext>
            </a:extLst>
          </p:cNvPr>
          <p:cNvSpPr>
            <a:spLocks noGrp="1"/>
          </p:cNvSpPr>
          <p:nvPr>
            <p:ph type="title"/>
          </p:nvPr>
        </p:nvSpPr>
        <p:spPr/>
        <p:txBody>
          <a:bodyPr/>
          <a:lstStyle/>
          <a:p>
            <a:r>
              <a:rPr lang="en-IN" dirty="0"/>
              <a:t>Where most professionals working with data get confused… </a:t>
            </a:r>
            <a:endParaRPr lang="en-US" dirty="0"/>
          </a:p>
        </p:txBody>
      </p:sp>
      <p:sp>
        <p:nvSpPr>
          <p:cNvPr id="8" name="TextBox 7">
            <a:extLst>
              <a:ext uri="{FF2B5EF4-FFF2-40B4-BE49-F238E27FC236}">
                <a16:creationId xmlns:a16="http://schemas.microsoft.com/office/drawing/2014/main" id="{650BE565-764F-EE52-8ABF-312EDBC61430}"/>
              </a:ext>
            </a:extLst>
          </p:cNvPr>
          <p:cNvSpPr txBox="1"/>
          <p:nvPr/>
        </p:nvSpPr>
        <p:spPr>
          <a:xfrm>
            <a:off x="479376" y="3967073"/>
            <a:ext cx="609600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50000"/>
                    <a:lumOff val="50000"/>
                  </a:prstClr>
                </a:solidFill>
                <a:effectLst/>
                <a:uLnTx/>
                <a:uFillTx/>
                <a:latin typeface="Aptos" panose="02110004020202020204"/>
                <a:ea typeface="+mn-ea"/>
                <a:cs typeface="+mn-cs"/>
              </a:rPr>
              <a:t>Picture Source: Effective Data Storytelling - by Brent Dykes</a:t>
            </a:r>
          </a:p>
        </p:txBody>
      </p:sp>
      <p:pic>
        <p:nvPicPr>
          <p:cNvPr id="3" name="Picture 2">
            <a:extLst>
              <a:ext uri="{FF2B5EF4-FFF2-40B4-BE49-F238E27FC236}">
                <a16:creationId xmlns:a16="http://schemas.microsoft.com/office/drawing/2014/main" id="{B11A3D0B-1CDA-8C34-D830-B8C833F17F6E}"/>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a:ext>
            </a:extLst>
          </a:blip>
          <a:srcRect t="18204" r="2395"/>
          <a:stretch/>
        </p:blipFill>
        <p:spPr>
          <a:xfrm>
            <a:off x="484524" y="1196885"/>
            <a:ext cx="9217024" cy="2741516"/>
          </a:xfrm>
          <a:prstGeom prst="rect">
            <a:avLst/>
          </a:prstGeom>
          <a:effectLst>
            <a:outerShdw blurRad="63500" sx="102000" sy="102000" algn="ctr" rotWithShape="0">
              <a:prstClr val="black">
                <a:alpha val="40000"/>
              </a:prstClr>
            </a:outerShdw>
          </a:effectLst>
        </p:spPr>
      </p:pic>
      <p:sp>
        <p:nvSpPr>
          <p:cNvPr id="4" name="Freeform: Shape 3">
            <a:extLst>
              <a:ext uri="{FF2B5EF4-FFF2-40B4-BE49-F238E27FC236}">
                <a16:creationId xmlns:a16="http://schemas.microsoft.com/office/drawing/2014/main" id="{3697213F-36DE-23DD-C98E-D335D96CE9B5}"/>
              </a:ext>
            </a:extLst>
          </p:cNvPr>
          <p:cNvSpPr/>
          <p:nvPr/>
        </p:nvSpPr>
        <p:spPr>
          <a:xfrm>
            <a:off x="4367808" y="4581128"/>
            <a:ext cx="1227085" cy="323235"/>
          </a:xfrm>
          <a:custGeom>
            <a:avLst/>
            <a:gdLst>
              <a:gd name="connsiteX0" fmla="*/ 0 w 1615967"/>
              <a:gd name="connsiteY0" fmla="*/ 53874 h 323235"/>
              <a:gd name="connsiteX1" fmla="*/ 53874 w 1615967"/>
              <a:gd name="connsiteY1" fmla="*/ 0 h 323235"/>
              <a:gd name="connsiteX2" fmla="*/ 1562093 w 1615967"/>
              <a:gd name="connsiteY2" fmla="*/ 0 h 323235"/>
              <a:gd name="connsiteX3" fmla="*/ 1615967 w 1615967"/>
              <a:gd name="connsiteY3" fmla="*/ 53874 h 323235"/>
              <a:gd name="connsiteX4" fmla="*/ 1615967 w 1615967"/>
              <a:gd name="connsiteY4" fmla="*/ 269361 h 323235"/>
              <a:gd name="connsiteX5" fmla="*/ 1562093 w 1615967"/>
              <a:gd name="connsiteY5" fmla="*/ 323235 h 323235"/>
              <a:gd name="connsiteX6" fmla="*/ 53874 w 1615967"/>
              <a:gd name="connsiteY6" fmla="*/ 323235 h 323235"/>
              <a:gd name="connsiteX7" fmla="*/ 0 w 1615967"/>
              <a:gd name="connsiteY7" fmla="*/ 269361 h 323235"/>
              <a:gd name="connsiteX8" fmla="*/ 0 w 1615967"/>
              <a:gd name="connsiteY8" fmla="*/ 53874 h 3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967" h="323235">
                <a:moveTo>
                  <a:pt x="0" y="53874"/>
                </a:moveTo>
                <a:cubicBezTo>
                  <a:pt x="0" y="24120"/>
                  <a:pt x="24120" y="0"/>
                  <a:pt x="53874" y="0"/>
                </a:cubicBezTo>
                <a:lnTo>
                  <a:pt x="1562093" y="0"/>
                </a:lnTo>
                <a:cubicBezTo>
                  <a:pt x="1591847" y="0"/>
                  <a:pt x="1615967" y="24120"/>
                  <a:pt x="1615967" y="53874"/>
                </a:cubicBezTo>
                <a:lnTo>
                  <a:pt x="1615967" y="269361"/>
                </a:lnTo>
                <a:cubicBezTo>
                  <a:pt x="1615967" y="299115"/>
                  <a:pt x="1591847" y="323235"/>
                  <a:pt x="1562093" y="323235"/>
                </a:cubicBezTo>
                <a:lnTo>
                  <a:pt x="53874" y="323235"/>
                </a:lnTo>
                <a:cubicBezTo>
                  <a:pt x="24120" y="323235"/>
                  <a:pt x="0" y="299115"/>
                  <a:pt x="0" y="269361"/>
                </a:cubicBezTo>
                <a:lnTo>
                  <a:pt x="0" y="53874"/>
                </a:lnTo>
                <a:close/>
              </a:path>
            </a:pathLst>
          </a:custGeom>
          <a:solidFill>
            <a:srgbClr val="FFD966"/>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979" tIns="91979" rIns="91979" bIns="9197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Pattern</a:t>
            </a:r>
          </a:p>
        </p:txBody>
      </p:sp>
      <p:sp>
        <p:nvSpPr>
          <p:cNvPr id="6" name="Freeform: Shape 5">
            <a:extLst>
              <a:ext uri="{FF2B5EF4-FFF2-40B4-BE49-F238E27FC236}">
                <a16:creationId xmlns:a16="http://schemas.microsoft.com/office/drawing/2014/main" id="{70CDF3E3-DD9E-6553-B881-583C30640617}"/>
              </a:ext>
            </a:extLst>
          </p:cNvPr>
          <p:cNvSpPr/>
          <p:nvPr/>
        </p:nvSpPr>
        <p:spPr>
          <a:xfrm>
            <a:off x="4367808" y="4969419"/>
            <a:ext cx="1227085" cy="323235"/>
          </a:xfrm>
          <a:custGeom>
            <a:avLst/>
            <a:gdLst>
              <a:gd name="connsiteX0" fmla="*/ 0 w 1615967"/>
              <a:gd name="connsiteY0" fmla="*/ 53874 h 323235"/>
              <a:gd name="connsiteX1" fmla="*/ 53874 w 1615967"/>
              <a:gd name="connsiteY1" fmla="*/ 0 h 323235"/>
              <a:gd name="connsiteX2" fmla="*/ 1562093 w 1615967"/>
              <a:gd name="connsiteY2" fmla="*/ 0 h 323235"/>
              <a:gd name="connsiteX3" fmla="*/ 1615967 w 1615967"/>
              <a:gd name="connsiteY3" fmla="*/ 53874 h 323235"/>
              <a:gd name="connsiteX4" fmla="*/ 1615967 w 1615967"/>
              <a:gd name="connsiteY4" fmla="*/ 269361 h 323235"/>
              <a:gd name="connsiteX5" fmla="*/ 1562093 w 1615967"/>
              <a:gd name="connsiteY5" fmla="*/ 323235 h 323235"/>
              <a:gd name="connsiteX6" fmla="*/ 53874 w 1615967"/>
              <a:gd name="connsiteY6" fmla="*/ 323235 h 323235"/>
              <a:gd name="connsiteX7" fmla="*/ 0 w 1615967"/>
              <a:gd name="connsiteY7" fmla="*/ 269361 h 323235"/>
              <a:gd name="connsiteX8" fmla="*/ 0 w 1615967"/>
              <a:gd name="connsiteY8" fmla="*/ 53874 h 3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967" h="323235">
                <a:moveTo>
                  <a:pt x="0" y="53874"/>
                </a:moveTo>
                <a:cubicBezTo>
                  <a:pt x="0" y="24120"/>
                  <a:pt x="24120" y="0"/>
                  <a:pt x="53874" y="0"/>
                </a:cubicBezTo>
                <a:lnTo>
                  <a:pt x="1562093" y="0"/>
                </a:lnTo>
                <a:cubicBezTo>
                  <a:pt x="1591847" y="0"/>
                  <a:pt x="1615967" y="24120"/>
                  <a:pt x="1615967" y="53874"/>
                </a:cubicBezTo>
                <a:lnTo>
                  <a:pt x="1615967" y="269361"/>
                </a:lnTo>
                <a:cubicBezTo>
                  <a:pt x="1615967" y="299115"/>
                  <a:pt x="1591847" y="323235"/>
                  <a:pt x="1562093" y="323235"/>
                </a:cubicBezTo>
                <a:lnTo>
                  <a:pt x="53874" y="323235"/>
                </a:lnTo>
                <a:cubicBezTo>
                  <a:pt x="24120" y="323235"/>
                  <a:pt x="0" y="299115"/>
                  <a:pt x="0" y="269361"/>
                </a:cubicBezTo>
                <a:lnTo>
                  <a:pt x="0" y="53874"/>
                </a:lnTo>
                <a:close/>
              </a:path>
            </a:pathLst>
          </a:custGeom>
          <a:solidFill>
            <a:srgbClr val="C0000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979" tIns="91979" rIns="91979" bIns="9197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Trend</a:t>
            </a:r>
          </a:p>
        </p:txBody>
      </p:sp>
      <p:sp>
        <p:nvSpPr>
          <p:cNvPr id="7" name="Freeform: Shape 6">
            <a:extLst>
              <a:ext uri="{FF2B5EF4-FFF2-40B4-BE49-F238E27FC236}">
                <a16:creationId xmlns:a16="http://schemas.microsoft.com/office/drawing/2014/main" id="{F00D3A6B-D3C1-38CC-362B-B3563F02BA14}"/>
              </a:ext>
            </a:extLst>
          </p:cNvPr>
          <p:cNvSpPr/>
          <p:nvPr/>
        </p:nvSpPr>
        <p:spPr>
          <a:xfrm>
            <a:off x="4367808" y="5357710"/>
            <a:ext cx="1227085" cy="323235"/>
          </a:xfrm>
          <a:custGeom>
            <a:avLst/>
            <a:gdLst>
              <a:gd name="connsiteX0" fmla="*/ 0 w 1615967"/>
              <a:gd name="connsiteY0" fmla="*/ 53874 h 323235"/>
              <a:gd name="connsiteX1" fmla="*/ 53874 w 1615967"/>
              <a:gd name="connsiteY1" fmla="*/ 0 h 323235"/>
              <a:gd name="connsiteX2" fmla="*/ 1562093 w 1615967"/>
              <a:gd name="connsiteY2" fmla="*/ 0 h 323235"/>
              <a:gd name="connsiteX3" fmla="*/ 1615967 w 1615967"/>
              <a:gd name="connsiteY3" fmla="*/ 53874 h 323235"/>
              <a:gd name="connsiteX4" fmla="*/ 1615967 w 1615967"/>
              <a:gd name="connsiteY4" fmla="*/ 269361 h 323235"/>
              <a:gd name="connsiteX5" fmla="*/ 1562093 w 1615967"/>
              <a:gd name="connsiteY5" fmla="*/ 323235 h 323235"/>
              <a:gd name="connsiteX6" fmla="*/ 53874 w 1615967"/>
              <a:gd name="connsiteY6" fmla="*/ 323235 h 323235"/>
              <a:gd name="connsiteX7" fmla="*/ 0 w 1615967"/>
              <a:gd name="connsiteY7" fmla="*/ 269361 h 323235"/>
              <a:gd name="connsiteX8" fmla="*/ 0 w 1615967"/>
              <a:gd name="connsiteY8" fmla="*/ 53874 h 3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967" h="323235">
                <a:moveTo>
                  <a:pt x="0" y="53874"/>
                </a:moveTo>
                <a:cubicBezTo>
                  <a:pt x="0" y="24120"/>
                  <a:pt x="24120" y="0"/>
                  <a:pt x="53874" y="0"/>
                </a:cubicBezTo>
                <a:lnTo>
                  <a:pt x="1562093" y="0"/>
                </a:lnTo>
                <a:cubicBezTo>
                  <a:pt x="1591847" y="0"/>
                  <a:pt x="1615967" y="24120"/>
                  <a:pt x="1615967" y="53874"/>
                </a:cubicBezTo>
                <a:lnTo>
                  <a:pt x="1615967" y="269361"/>
                </a:lnTo>
                <a:cubicBezTo>
                  <a:pt x="1615967" y="299115"/>
                  <a:pt x="1591847" y="323235"/>
                  <a:pt x="1562093" y="323235"/>
                </a:cubicBezTo>
                <a:lnTo>
                  <a:pt x="53874" y="323235"/>
                </a:lnTo>
                <a:cubicBezTo>
                  <a:pt x="24120" y="323235"/>
                  <a:pt x="0" y="299115"/>
                  <a:pt x="0" y="269361"/>
                </a:cubicBezTo>
                <a:lnTo>
                  <a:pt x="0" y="53874"/>
                </a:lnTo>
                <a:close/>
              </a:path>
            </a:pathLst>
          </a:custGeom>
          <a:solidFill>
            <a:srgbClr val="FFD966"/>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1979" tIns="91979" rIns="91979" bIns="9197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Outlier</a:t>
            </a:r>
          </a:p>
        </p:txBody>
      </p:sp>
      <p:sp>
        <p:nvSpPr>
          <p:cNvPr id="9" name="Freeform: Shape 8">
            <a:extLst>
              <a:ext uri="{FF2B5EF4-FFF2-40B4-BE49-F238E27FC236}">
                <a16:creationId xmlns:a16="http://schemas.microsoft.com/office/drawing/2014/main" id="{0F69DFE4-E837-A847-75FB-67F27882C694}"/>
              </a:ext>
            </a:extLst>
          </p:cNvPr>
          <p:cNvSpPr/>
          <p:nvPr/>
        </p:nvSpPr>
        <p:spPr>
          <a:xfrm>
            <a:off x="4367808" y="5746001"/>
            <a:ext cx="1227085" cy="323235"/>
          </a:xfrm>
          <a:custGeom>
            <a:avLst/>
            <a:gdLst>
              <a:gd name="connsiteX0" fmla="*/ 0 w 1615967"/>
              <a:gd name="connsiteY0" fmla="*/ 53874 h 323235"/>
              <a:gd name="connsiteX1" fmla="*/ 53874 w 1615967"/>
              <a:gd name="connsiteY1" fmla="*/ 0 h 323235"/>
              <a:gd name="connsiteX2" fmla="*/ 1562093 w 1615967"/>
              <a:gd name="connsiteY2" fmla="*/ 0 h 323235"/>
              <a:gd name="connsiteX3" fmla="*/ 1615967 w 1615967"/>
              <a:gd name="connsiteY3" fmla="*/ 53874 h 323235"/>
              <a:gd name="connsiteX4" fmla="*/ 1615967 w 1615967"/>
              <a:gd name="connsiteY4" fmla="*/ 269361 h 323235"/>
              <a:gd name="connsiteX5" fmla="*/ 1562093 w 1615967"/>
              <a:gd name="connsiteY5" fmla="*/ 323235 h 323235"/>
              <a:gd name="connsiteX6" fmla="*/ 53874 w 1615967"/>
              <a:gd name="connsiteY6" fmla="*/ 323235 h 323235"/>
              <a:gd name="connsiteX7" fmla="*/ 0 w 1615967"/>
              <a:gd name="connsiteY7" fmla="*/ 269361 h 323235"/>
              <a:gd name="connsiteX8" fmla="*/ 0 w 1615967"/>
              <a:gd name="connsiteY8" fmla="*/ 53874 h 32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967" h="323235">
                <a:moveTo>
                  <a:pt x="0" y="53874"/>
                </a:moveTo>
                <a:cubicBezTo>
                  <a:pt x="0" y="24120"/>
                  <a:pt x="24120" y="0"/>
                  <a:pt x="53874" y="0"/>
                </a:cubicBezTo>
                <a:lnTo>
                  <a:pt x="1562093" y="0"/>
                </a:lnTo>
                <a:cubicBezTo>
                  <a:pt x="1591847" y="0"/>
                  <a:pt x="1615967" y="24120"/>
                  <a:pt x="1615967" y="53874"/>
                </a:cubicBezTo>
                <a:lnTo>
                  <a:pt x="1615967" y="269361"/>
                </a:lnTo>
                <a:cubicBezTo>
                  <a:pt x="1615967" y="299115"/>
                  <a:pt x="1591847" y="323235"/>
                  <a:pt x="1562093" y="323235"/>
                </a:cubicBezTo>
                <a:lnTo>
                  <a:pt x="53874" y="323235"/>
                </a:lnTo>
                <a:cubicBezTo>
                  <a:pt x="24120" y="323235"/>
                  <a:pt x="0" y="299115"/>
                  <a:pt x="0" y="269361"/>
                </a:cubicBezTo>
                <a:lnTo>
                  <a:pt x="0" y="53874"/>
                </a:lnTo>
                <a:close/>
              </a:path>
            </a:pathLst>
          </a:custGeom>
          <a:solidFill>
            <a:srgbClr val="C0000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979" tIns="91979" rIns="91979" bIns="9197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Anomaly</a:t>
            </a:r>
          </a:p>
        </p:txBody>
      </p:sp>
      <p:sp>
        <p:nvSpPr>
          <p:cNvPr id="10" name="TextBox 9">
            <a:extLst>
              <a:ext uri="{FF2B5EF4-FFF2-40B4-BE49-F238E27FC236}">
                <a16:creationId xmlns:a16="http://schemas.microsoft.com/office/drawing/2014/main" id="{6D0EF764-0985-A425-6F56-4D17D00E72E1}"/>
              </a:ext>
            </a:extLst>
          </p:cNvPr>
          <p:cNvSpPr txBox="1"/>
          <p:nvPr/>
        </p:nvSpPr>
        <p:spPr>
          <a:xfrm>
            <a:off x="5744403" y="4560977"/>
            <a:ext cx="541282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02124"/>
                </a:solidFill>
                <a:effectLst/>
                <a:uLnTx/>
                <a:uFillTx/>
                <a:latin typeface="Aptos" panose="02110004020202020204"/>
                <a:ea typeface="+mn-ea"/>
                <a:cs typeface="+mn-cs"/>
              </a:rPr>
              <a:t>repeats</a:t>
            </a:r>
            <a:r>
              <a:rPr kumimoji="0" lang="en-US" sz="1600" b="0" i="0" u="none" strike="noStrike" kern="1200" cap="none" spc="0" normalizeH="0" baseline="0" noProof="0" dirty="0">
                <a:ln>
                  <a:noFill/>
                </a:ln>
                <a:solidFill>
                  <a:srgbClr val="202124"/>
                </a:solidFill>
                <a:effectLst/>
                <a:uLnTx/>
                <a:uFillTx/>
                <a:latin typeface="Aptos" panose="02110004020202020204"/>
                <a:ea typeface="+mn-ea"/>
                <a:cs typeface="+mn-cs"/>
              </a:rPr>
              <a:t> in a recognizable way</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ABE0C622-9D13-D231-1EDE-0F77C0269B52}"/>
              </a:ext>
            </a:extLst>
          </p:cNvPr>
          <p:cNvSpPr txBox="1"/>
          <p:nvPr/>
        </p:nvSpPr>
        <p:spPr>
          <a:xfrm>
            <a:off x="5744403" y="4946370"/>
            <a:ext cx="541282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02124"/>
                </a:solidFill>
                <a:effectLst/>
                <a:uLnTx/>
                <a:uFillTx/>
                <a:latin typeface="Aptos" panose="02110004020202020204"/>
                <a:ea typeface="+mn-ea"/>
                <a:cs typeface="+mn-cs"/>
              </a:rPr>
              <a:t>general direction </a:t>
            </a:r>
            <a:r>
              <a:rPr kumimoji="0" lang="en-US" sz="1600" b="0" i="0" u="none" strike="noStrike" kern="1200" cap="none" spc="0" normalizeH="0" baseline="0" noProof="0" dirty="0">
                <a:ln>
                  <a:noFill/>
                </a:ln>
                <a:solidFill>
                  <a:srgbClr val="202124"/>
                </a:solidFill>
                <a:effectLst/>
                <a:uLnTx/>
                <a:uFillTx/>
                <a:latin typeface="Aptos" panose="02110004020202020204"/>
                <a:ea typeface="+mn-ea"/>
                <a:cs typeface="+mn-cs"/>
              </a:rPr>
              <a:t>in which something is developing</a:t>
            </a:r>
            <a:endPar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76F0B8AF-C756-742D-2E18-80AE966E9386}"/>
              </a:ext>
            </a:extLst>
          </p:cNvPr>
          <p:cNvSpPr txBox="1"/>
          <p:nvPr/>
        </p:nvSpPr>
        <p:spPr>
          <a:xfrm>
            <a:off x="5744403" y="5331763"/>
            <a:ext cx="541282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unlikely or </a:t>
            </a:r>
            <a:r>
              <a:rPr kumimoji="0" lang="en-US" sz="1600" b="1" i="0" u="none" strike="noStrike" kern="1200" cap="none" spc="0" normalizeH="0" baseline="0" noProof="0" dirty="0">
                <a:ln>
                  <a:noFill/>
                </a:ln>
                <a:solidFill>
                  <a:prstClr val="black"/>
                </a:solidFill>
                <a:effectLst/>
                <a:uLnTx/>
                <a:uFillTx/>
                <a:latin typeface="Aptos" panose="02110004020202020204"/>
                <a:ea typeface="+mn-ea"/>
                <a:cs typeface="+mn-cs"/>
              </a:rPr>
              <a:t>rare event</a:t>
            </a:r>
          </a:p>
        </p:txBody>
      </p:sp>
      <p:sp>
        <p:nvSpPr>
          <p:cNvPr id="13" name="TextBox 12">
            <a:extLst>
              <a:ext uri="{FF2B5EF4-FFF2-40B4-BE49-F238E27FC236}">
                <a16:creationId xmlns:a16="http://schemas.microsoft.com/office/drawing/2014/main" id="{AEDBFFE8-ED3D-43D8-0817-78C9A7ACCE4A}"/>
              </a:ext>
            </a:extLst>
          </p:cNvPr>
          <p:cNvSpPr txBox="1"/>
          <p:nvPr/>
        </p:nvSpPr>
        <p:spPr>
          <a:xfrm>
            <a:off x="5744403" y="5717156"/>
            <a:ext cx="541282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124"/>
                </a:solidFill>
                <a:effectLst/>
                <a:uLnTx/>
                <a:uFillTx/>
                <a:latin typeface="Aptos" panose="02110004020202020204"/>
                <a:ea typeface="+mn-ea"/>
                <a:cs typeface="+mn-cs"/>
              </a:rPr>
              <a:t>result that </a:t>
            </a:r>
            <a:r>
              <a:rPr kumimoji="0" lang="en-US" sz="1600" b="1" i="0" u="none" strike="noStrike" kern="1200" cap="none" spc="0" normalizeH="0" baseline="0" noProof="0" dirty="0">
                <a:ln>
                  <a:noFill/>
                </a:ln>
                <a:solidFill>
                  <a:srgbClr val="202124"/>
                </a:solidFill>
                <a:effectLst/>
                <a:uLnTx/>
                <a:uFillTx/>
                <a:latin typeface="Aptos" panose="02110004020202020204"/>
                <a:ea typeface="+mn-ea"/>
                <a:cs typeface="+mn-cs"/>
              </a:rPr>
              <a:t>can't be explained </a:t>
            </a:r>
            <a:endParaRPr kumimoji="0" lang="en-US" sz="16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D95589A6-3A9D-521D-B8A2-990F41D1A6FD}"/>
              </a:ext>
            </a:extLst>
          </p:cNvPr>
          <p:cNvSpPr txBox="1"/>
          <p:nvPr/>
        </p:nvSpPr>
        <p:spPr>
          <a:xfrm>
            <a:off x="479376" y="4266406"/>
            <a:ext cx="4114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Aptos" panose="02110004020202020204"/>
                <a:ea typeface="+mn-ea"/>
                <a:cs typeface="+mn-cs"/>
              </a:rPr>
              <a:t>2-stage process for developing a data story.</a:t>
            </a: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7" name="Straight Arrow Connector 16">
            <a:extLst>
              <a:ext uri="{FF2B5EF4-FFF2-40B4-BE49-F238E27FC236}">
                <a16:creationId xmlns:a16="http://schemas.microsoft.com/office/drawing/2014/main" id="{FDC96BA2-DCD3-2971-7150-283B36ABF450}"/>
              </a:ext>
            </a:extLst>
          </p:cNvPr>
          <p:cNvCxnSpPr/>
          <p:nvPr/>
        </p:nvCxnSpPr>
        <p:spPr>
          <a:xfrm>
            <a:off x="4943872" y="3429000"/>
            <a:ext cx="0" cy="936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Footer Placeholder 4">
            <a:extLst>
              <a:ext uri="{FF2B5EF4-FFF2-40B4-BE49-F238E27FC236}">
                <a16:creationId xmlns:a16="http://schemas.microsoft.com/office/drawing/2014/main" id="{70CE4B5C-0D35-D3DD-B384-1514A1CE84E4}"/>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 Yoda Learning Solutions</a:t>
            </a:r>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14" name="Slide Number Placeholder 13">
            <a:extLst>
              <a:ext uri="{FF2B5EF4-FFF2-40B4-BE49-F238E27FC236}">
                <a16:creationId xmlns:a16="http://schemas.microsoft.com/office/drawing/2014/main" id="{015137F9-C85F-F506-B55F-92C1E269A6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09C0BB-F73F-494A-B895-5A9876747B31}"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21902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0001-9E09-41E4-A52E-99D3153A8FF4}"/>
              </a:ext>
            </a:extLst>
          </p:cNvPr>
          <p:cNvSpPr>
            <a:spLocks noGrp="1"/>
          </p:cNvSpPr>
          <p:nvPr>
            <p:ph type="title"/>
          </p:nvPr>
        </p:nvSpPr>
        <p:spPr/>
        <p:txBody>
          <a:bodyPr/>
          <a:lstStyle/>
          <a:p>
            <a:r>
              <a:rPr lang="en-IN" dirty="0"/>
              <a:t>Use Cases of Think-Cell Add-in</a:t>
            </a:r>
            <a:endParaRPr lang="en-US" dirty="0"/>
          </a:p>
        </p:txBody>
      </p:sp>
      <p:sp>
        <p:nvSpPr>
          <p:cNvPr id="4" name="Slide Number Placeholder 3">
            <a:extLst>
              <a:ext uri="{FF2B5EF4-FFF2-40B4-BE49-F238E27FC236}">
                <a16:creationId xmlns:a16="http://schemas.microsoft.com/office/drawing/2014/main" id="{74553E95-03A9-4C43-9664-0488C41B9AEA}"/>
              </a:ext>
            </a:extLst>
          </p:cNvPr>
          <p:cNvSpPr>
            <a:spLocks noGrp="1"/>
          </p:cNvSpPr>
          <p:nvPr>
            <p:ph type="sldNum" sz="quarter" idx="12"/>
          </p:nvPr>
        </p:nvSpPr>
        <p:spPr/>
        <p:txBody>
          <a:bodyPr/>
          <a:lstStyle/>
          <a:p>
            <a:fld id="{FFD9964A-91AC-4440-9B5B-183959FD4309}" type="slidenum">
              <a:rPr lang="en-US" smtClean="0"/>
              <a:t>130</a:t>
            </a:fld>
            <a:endParaRPr lang="en-US"/>
          </a:p>
        </p:txBody>
      </p:sp>
      <p:sp>
        <p:nvSpPr>
          <p:cNvPr id="3" name="Footer Placeholder 2">
            <a:extLst>
              <a:ext uri="{FF2B5EF4-FFF2-40B4-BE49-F238E27FC236}">
                <a16:creationId xmlns:a16="http://schemas.microsoft.com/office/drawing/2014/main" id="{8DA06BDF-EB6A-4A1E-A80D-7B451243DECA}"/>
              </a:ext>
            </a:extLst>
          </p:cNvPr>
          <p:cNvSpPr>
            <a:spLocks noGrp="1"/>
          </p:cNvSpPr>
          <p:nvPr>
            <p:ph type="ftr" sz="quarter" idx="3"/>
          </p:nvPr>
        </p:nvSpPr>
        <p:spPr/>
        <p:txBody>
          <a:bodyPr/>
          <a:lstStyle/>
          <a:p>
            <a:r>
              <a:rPr lang="en-US"/>
              <a:t>(c) Yoda Learning</a:t>
            </a:r>
          </a:p>
        </p:txBody>
      </p:sp>
      <p:pic>
        <p:nvPicPr>
          <p:cNvPr id="3074" name="Picture 2" descr="How Banks Can Manage Operational Risk | Bain &amp; Company">
            <a:extLst>
              <a:ext uri="{FF2B5EF4-FFF2-40B4-BE49-F238E27FC236}">
                <a16:creationId xmlns:a16="http://schemas.microsoft.com/office/drawing/2014/main" id="{7BC9EBB7-25DF-44A1-92C7-94C6A6A395D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8200" y="1273262"/>
            <a:ext cx="6868846" cy="443221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3750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9D296C-B57E-42DB-BE25-BFD0CC9EC4A7}"/>
              </a:ext>
            </a:extLst>
          </p:cNvPr>
          <p:cNvSpPr>
            <a:spLocks noGrp="1"/>
          </p:cNvSpPr>
          <p:nvPr>
            <p:ph type="title"/>
          </p:nvPr>
        </p:nvSpPr>
        <p:spPr/>
        <p:txBody>
          <a:bodyPr/>
          <a:lstStyle/>
          <a:p>
            <a:r>
              <a:rPr lang="en-US" dirty="0"/>
              <a:t>Further reading: Gestalt principles of visual perception </a:t>
            </a:r>
          </a:p>
        </p:txBody>
      </p:sp>
      <p:sp>
        <p:nvSpPr>
          <p:cNvPr id="2" name="Slide Number Placeholder 1">
            <a:extLst>
              <a:ext uri="{FF2B5EF4-FFF2-40B4-BE49-F238E27FC236}">
                <a16:creationId xmlns:a16="http://schemas.microsoft.com/office/drawing/2014/main" id="{5859B434-D73B-4C06-A852-E213149C724C}"/>
              </a:ext>
            </a:extLst>
          </p:cNvPr>
          <p:cNvSpPr>
            <a:spLocks noGrp="1"/>
          </p:cNvSpPr>
          <p:nvPr>
            <p:ph type="sldNum" sz="quarter" idx="12"/>
          </p:nvPr>
        </p:nvSpPr>
        <p:spPr/>
        <p:txBody>
          <a:bodyPr/>
          <a:lstStyle/>
          <a:p>
            <a:fld id="{FFD9964A-91AC-4440-9B5B-183959FD4309}" type="slidenum">
              <a:rPr lang="en-US" smtClean="0"/>
              <a:pPr/>
              <a:t>131</a:t>
            </a:fld>
            <a:endParaRPr lang="en-US"/>
          </a:p>
        </p:txBody>
      </p:sp>
      <p:pic>
        <p:nvPicPr>
          <p:cNvPr id="10" name="Picture 9">
            <a:extLst>
              <a:ext uri="{FF2B5EF4-FFF2-40B4-BE49-F238E27FC236}">
                <a16:creationId xmlns:a16="http://schemas.microsoft.com/office/drawing/2014/main" id="{44B6DB31-FA84-4888-B276-92E46890D3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1090358"/>
            <a:ext cx="4846431" cy="2089376"/>
          </a:xfrm>
          <a:prstGeom prst="rect">
            <a:avLst/>
          </a:prstGeom>
        </p:spPr>
      </p:pic>
    </p:spTree>
    <p:extLst>
      <p:ext uri="{BB962C8B-B14F-4D97-AF65-F5344CB8AC3E}">
        <p14:creationId xmlns:p14="http://schemas.microsoft.com/office/powerpoint/2010/main" val="8381086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409D72-BA95-4021-AD9D-996827F1741E}"/>
              </a:ext>
            </a:extLst>
          </p:cNvPr>
          <p:cNvSpPr>
            <a:spLocks noGrp="1"/>
          </p:cNvSpPr>
          <p:nvPr>
            <p:ph type="sldNum" sz="quarter" idx="12"/>
          </p:nvPr>
        </p:nvSpPr>
        <p:spPr/>
        <p:txBody>
          <a:bodyPr/>
          <a:lstStyle/>
          <a:p>
            <a:fld id="{8ABBF15F-39A8-4FD7-B3EA-CFD84FBCC274}" type="slidenum">
              <a:rPr lang="en-US" smtClean="0"/>
              <a:t>132</a:t>
            </a:fld>
            <a:endParaRPr lang="en-US"/>
          </a:p>
        </p:txBody>
      </p:sp>
      <p:sp>
        <p:nvSpPr>
          <p:cNvPr id="3" name="Title 2">
            <a:extLst>
              <a:ext uri="{FF2B5EF4-FFF2-40B4-BE49-F238E27FC236}">
                <a16:creationId xmlns:a16="http://schemas.microsoft.com/office/drawing/2014/main" id="{2CB07048-2979-4D5F-BBB9-B9111DC2EFC2}"/>
              </a:ext>
            </a:extLst>
          </p:cNvPr>
          <p:cNvSpPr>
            <a:spLocks noGrp="1"/>
          </p:cNvSpPr>
          <p:nvPr>
            <p:ph type="ctrTitle"/>
          </p:nvPr>
        </p:nvSpPr>
        <p:spPr/>
        <p:txBody>
          <a:bodyPr/>
          <a:lstStyle/>
          <a:p>
            <a:r>
              <a:rPr lang="en-IN" dirty="0"/>
              <a:t>End</a:t>
            </a:r>
            <a:endParaRPr lang="en-US" dirty="0"/>
          </a:p>
        </p:txBody>
      </p:sp>
      <p:sp>
        <p:nvSpPr>
          <p:cNvPr id="4" name="Subtitle 3">
            <a:extLst>
              <a:ext uri="{FF2B5EF4-FFF2-40B4-BE49-F238E27FC236}">
                <a16:creationId xmlns:a16="http://schemas.microsoft.com/office/drawing/2014/main" id="{DA49032C-3F06-6AFD-B03F-BECB68E8C31A}"/>
              </a:ext>
            </a:extLst>
          </p:cNvPr>
          <p:cNvSpPr>
            <a:spLocks noGrp="1"/>
          </p:cNvSpPr>
          <p:nvPr>
            <p:ph type="subTitle" idx="1"/>
          </p:nvPr>
        </p:nvSpPr>
        <p:spPr/>
        <p:txBody>
          <a:bodyPr/>
          <a:lstStyle/>
          <a:p>
            <a:endParaRPr lang="en-US" dirty="0"/>
          </a:p>
        </p:txBody>
      </p:sp>
      <p:sp>
        <p:nvSpPr>
          <p:cNvPr id="5" name="Text Placeholder 4">
            <a:extLst>
              <a:ext uri="{FF2B5EF4-FFF2-40B4-BE49-F238E27FC236}">
                <a16:creationId xmlns:a16="http://schemas.microsoft.com/office/drawing/2014/main" id="{51094881-EF9D-C272-F64C-ED80945B2DB2}"/>
              </a:ext>
            </a:extLst>
          </p:cNvPr>
          <p:cNvSpPr>
            <a:spLocks noGrp="1"/>
          </p:cNvSpPr>
          <p:nvPr>
            <p:ph type="body" idx="13"/>
          </p:nvPr>
        </p:nvSpPr>
        <p:spPr/>
        <p:txBody>
          <a:bodyPr/>
          <a:lstStyle/>
          <a:p>
            <a:endParaRPr lang="en-US" dirty="0"/>
          </a:p>
        </p:txBody>
      </p:sp>
    </p:spTree>
    <p:extLst>
      <p:ext uri="{BB962C8B-B14F-4D97-AF65-F5344CB8AC3E}">
        <p14:creationId xmlns:p14="http://schemas.microsoft.com/office/powerpoint/2010/main" val="2577654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8DFAC49-7F5A-3C32-9F93-ABE8403A55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B6939B-440A-F82D-65C3-A801B3EB3383}"/>
              </a:ext>
            </a:extLst>
          </p:cNvPr>
          <p:cNvSpPr>
            <a:spLocks noGrp="1"/>
          </p:cNvSpPr>
          <p:nvPr>
            <p:ph type="title"/>
          </p:nvPr>
        </p:nvSpPr>
        <p:spPr/>
        <p:txBody>
          <a:bodyPr/>
          <a:lstStyle/>
          <a:p>
            <a:r>
              <a:rPr lang="en-US" dirty="0"/>
              <a:t>Bookmark this: Video Links for Power BI</a:t>
            </a:r>
          </a:p>
        </p:txBody>
      </p:sp>
      <p:sp>
        <p:nvSpPr>
          <p:cNvPr id="2" name="Slide Number Placeholder 1">
            <a:extLst>
              <a:ext uri="{FF2B5EF4-FFF2-40B4-BE49-F238E27FC236}">
                <a16:creationId xmlns:a16="http://schemas.microsoft.com/office/drawing/2014/main" id="{04D593E5-B57C-B856-8624-81F3AD3F6084}"/>
              </a:ext>
            </a:extLst>
          </p:cNvPr>
          <p:cNvSpPr>
            <a:spLocks noGrp="1"/>
          </p:cNvSpPr>
          <p:nvPr>
            <p:ph type="sldNum" sz="quarter" idx="12"/>
          </p:nvPr>
        </p:nvSpPr>
        <p:spPr/>
        <p:txBody>
          <a:bodyPr/>
          <a:lstStyle/>
          <a:p>
            <a:fld id="{FFD9964A-91AC-4440-9B5B-183959FD4309}" type="slidenum">
              <a:rPr lang="en-US" smtClean="0"/>
              <a:pPr/>
              <a:t>14</a:t>
            </a:fld>
            <a:endParaRPr lang="en-US"/>
          </a:p>
        </p:txBody>
      </p:sp>
      <p:sp>
        <p:nvSpPr>
          <p:cNvPr id="6" name="TextBox 5">
            <a:extLst>
              <a:ext uri="{FF2B5EF4-FFF2-40B4-BE49-F238E27FC236}">
                <a16:creationId xmlns:a16="http://schemas.microsoft.com/office/drawing/2014/main" id="{3029BD54-3E75-84BC-5CCB-8E637F13DA2D}"/>
              </a:ext>
            </a:extLst>
          </p:cNvPr>
          <p:cNvSpPr txBox="1"/>
          <p:nvPr/>
        </p:nvSpPr>
        <p:spPr>
          <a:xfrm>
            <a:off x="609601" y="1135333"/>
            <a:ext cx="10515600" cy="2616101"/>
          </a:xfrm>
          <a:prstGeom prst="rect">
            <a:avLst/>
          </a:prstGeom>
          <a:noFill/>
        </p:spPr>
        <p:txBody>
          <a:bodyPr wrap="square">
            <a:spAutoFit/>
          </a:bodyPr>
          <a:lstStyle/>
          <a:p>
            <a:pPr algn="l"/>
            <a:r>
              <a:rPr lang="en-US" sz="1600" b="1" dirty="0"/>
              <a:t>Yoda Learning's YouTube Video Links for </a:t>
            </a:r>
            <a:r>
              <a:rPr lang="en-US" sz="1600" b="1" dirty="0">
                <a:solidFill>
                  <a:srgbClr val="C00000"/>
                </a:solidFill>
              </a:rPr>
              <a:t>Exploratory Analysis -</a:t>
            </a:r>
          </a:p>
          <a:p>
            <a:pPr algn="l"/>
            <a:endParaRPr lang="en-US" sz="1600" dirty="0"/>
          </a:p>
          <a:p>
            <a:pPr algn="l"/>
            <a:r>
              <a:rPr lang="en-US" sz="1600" dirty="0"/>
              <a:t>Calendar, Matrix Heatmap, Infographic Designer, Clustered Column Analytics=</a:t>
            </a:r>
          </a:p>
          <a:p>
            <a:pPr algn="l"/>
            <a:r>
              <a:rPr lang="en-US" sz="1600" dirty="0">
                <a:hlinkClick r:id="rId3"/>
              </a:rPr>
              <a:t>https://www.youtube.com/watch?v=VpeLFZdUvNA&amp;ab_channel=YodaLearningAcademy</a:t>
            </a:r>
            <a:endParaRPr lang="en-US" sz="1600" dirty="0"/>
          </a:p>
          <a:p>
            <a:pPr algn="l"/>
            <a:endParaRPr lang="en-US" sz="1600" dirty="0"/>
          </a:p>
          <a:p>
            <a:pPr algn="l"/>
            <a:r>
              <a:rPr lang="en-US" sz="1600" dirty="0"/>
              <a:t>Scatter (X-Y)=</a:t>
            </a:r>
          </a:p>
          <a:p>
            <a:pPr algn="l"/>
            <a:r>
              <a:rPr lang="en-US" sz="1600" dirty="0">
                <a:hlinkClick r:id="rId4"/>
              </a:rPr>
              <a:t>https://www.youtube.com/watch?v=0RVNkemPmRY&amp;ab_channel=YodaLearningAcademy</a:t>
            </a:r>
            <a:endParaRPr lang="en-US" sz="1600" dirty="0"/>
          </a:p>
          <a:p>
            <a:pPr algn="l"/>
            <a:endParaRPr lang="en-US" sz="1600" dirty="0"/>
          </a:p>
          <a:p>
            <a:pPr algn="l"/>
            <a:r>
              <a:rPr lang="en-US" sz="1600" dirty="0"/>
              <a:t>Decomposition Tree=</a:t>
            </a:r>
          </a:p>
          <a:p>
            <a:pPr algn="l"/>
            <a:r>
              <a:rPr lang="en-US" sz="1600" dirty="0">
                <a:hlinkClick r:id="rId5"/>
              </a:rPr>
              <a:t>https://www.youtube.com/watch?v=Lb5Vn8E7U2Q&amp;ab_channel=YodaLearningAcademy</a:t>
            </a:r>
            <a:endParaRPr lang="en-US" sz="1600" dirty="0"/>
          </a:p>
        </p:txBody>
      </p:sp>
      <p:sp>
        <p:nvSpPr>
          <p:cNvPr id="3" name="TextBox 2">
            <a:extLst>
              <a:ext uri="{FF2B5EF4-FFF2-40B4-BE49-F238E27FC236}">
                <a16:creationId xmlns:a16="http://schemas.microsoft.com/office/drawing/2014/main" id="{C048BDC2-3E21-C46B-EF90-02EFEB0ED3D8}"/>
              </a:ext>
            </a:extLst>
          </p:cNvPr>
          <p:cNvSpPr txBox="1"/>
          <p:nvPr/>
        </p:nvSpPr>
        <p:spPr>
          <a:xfrm>
            <a:off x="609601" y="4069241"/>
            <a:ext cx="10515600" cy="830997"/>
          </a:xfrm>
          <a:prstGeom prst="rect">
            <a:avLst/>
          </a:prstGeom>
          <a:noFill/>
        </p:spPr>
        <p:txBody>
          <a:bodyPr wrap="square">
            <a:spAutoFit/>
          </a:bodyPr>
          <a:lstStyle/>
          <a:p>
            <a:pPr algn="l"/>
            <a:r>
              <a:rPr lang="en-US" sz="1600" b="1" i="0" dirty="0">
                <a:effectLst/>
                <a:latin typeface="Segoe UI" panose="020B0502040204020203" pitchFamily="34" charset="0"/>
              </a:rPr>
              <a:t>Special Mention -</a:t>
            </a:r>
          </a:p>
          <a:p>
            <a:pPr algn="l"/>
            <a:endParaRPr lang="en-US" sz="1600" b="1" dirty="0">
              <a:solidFill>
                <a:srgbClr val="C00000"/>
              </a:solidFill>
              <a:latin typeface="Segoe UI" panose="020B0502040204020203" pitchFamily="34" charset="0"/>
            </a:endParaRPr>
          </a:p>
          <a:p>
            <a:pPr algn="l"/>
            <a:r>
              <a:rPr lang="en-US" sz="1600" dirty="0"/>
              <a:t>Small Multiples (Trellis)= </a:t>
            </a:r>
            <a:r>
              <a:rPr lang="en-US" sz="1600" dirty="0">
                <a:hlinkClick r:id="rId6"/>
              </a:rPr>
              <a:t>https://www.youtube.com/watch?v=Y1Yz3OnurBs</a:t>
            </a:r>
            <a:r>
              <a:rPr lang="en-US" sz="1600" dirty="0"/>
              <a:t> – from Pragmatic Works</a:t>
            </a:r>
          </a:p>
        </p:txBody>
      </p:sp>
    </p:spTree>
    <p:extLst>
      <p:ext uri="{BB962C8B-B14F-4D97-AF65-F5344CB8AC3E}">
        <p14:creationId xmlns:p14="http://schemas.microsoft.com/office/powerpoint/2010/main" val="1363655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ECE6B-8FE3-46BD-94A9-112BC1FF0B49}"/>
              </a:ext>
            </a:extLst>
          </p:cNvPr>
          <p:cNvSpPr>
            <a:spLocks noGrp="1"/>
          </p:cNvSpPr>
          <p:nvPr>
            <p:ph type="title"/>
          </p:nvPr>
        </p:nvSpPr>
        <p:spPr/>
        <p:txBody>
          <a:bodyPr>
            <a:normAutofit/>
          </a:bodyPr>
          <a:lstStyle/>
          <a:p>
            <a:r>
              <a:rPr lang="en-IN" dirty="0">
                <a:solidFill>
                  <a:srgbClr val="C00000"/>
                </a:solidFill>
              </a:rPr>
              <a:t>Use BI tools to </a:t>
            </a:r>
            <a:r>
              <a:rPr lang="en-IN" dirty="0"/>
              <a:t>explore</a:t>
            </a:r>
            <a:r>
              <a:rPr lang="en-IN" dirty="0">
                <a:solidFill>
                  <a:srgbClr val="C00000"/>
                </a:solidFill>
              </a:rPr>
              <a:t> data to gather insights</a:t>
            </a:r>
            <a:endParaRPr lang="en-US" dirty="0"/>
          </a:p>
        </p:txBody>
      </p:sp>
      <p:sp>
        <p:nvSpPr>
          <p:cNvPr id="3" name="Slide Number Placeholder 2">
            <a:extLst>
              <a:ext uri="{FF2B5EF4-FFF2-40B4-BE49-F238E27FC236}">
                <a16:creationId xmlns:a16="http://schemas.microsoft.com/office/drawing/2014/main" id="{9339B0E5-67C5-4309-86A1-30360E4F62C9}"/>
              </a:ext>
            </a:extLst>
          </p:cNvPr>
          <p:cNvSpPr>
            <a:spLocks noGrp="1"/>
          </p:cNvSpPr>
          <p:nvPr>
            <p:ph type="sldNum" sz="quarter" idx="12"/>
          </p:nvPr>
        </p:nvSpPr>
        <p:spPr/>
        <p:txBody>
          <a:bodyPr/>
          <a:lstStyle/>
          <a:p>
            <a:fld id="{FFD9964A-91AC-4440-9B5B-183959FD4309}" type="slidenum">
              <a:rPr lang="en-US" smtClean="0"/>
              <a:pPr/>
              <a:t>15</a:t>
            </a:fld>
            <a:endParaRPr lang="en-US"/>
          </a:p>
        </p:txBody>
      </p:sp>
      <p:sp>
        <p:nvSpPr>
          <p:cNvPr id="9" name="Footer Placeholder 8">
            <a:extLst>
              <a:ext uri="{FF2B5EF4-FFF2-40B4-BE49-F238E27FC236}">
                <a16:creationId xmlns:a16="http://schemas.microsoft.com/office/drawing/2014/main" id="{00469C13-6244-4773-84A3-ADB18FF2E1AD}"/>
              </a:ext>
            </a:extLst>
          </p:cNvPr>
          <p:cNvSpPr>
            <a:spLocks noGrp="1"/>
          </p:cNvSpPr>
          <p:nvPr>
            <p:ph type="ftr" sz="quarter" idx="3"/>
          </p:nvPr>
        </p:nvSpPr>
        <p:spPr>
          <a:xfrm>
            <a:off x="4038600" y="6471825"/>
            <a:ext cx="4114800" cy="2496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ptos" panose="020B00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 Yoda Learning Solutions</a:t>
            </a:r>
          </a:p>
        </p:txBody>
      </p:sp>
      <p:pic>
        <p:nvPicPr>
          <p:cNvPr id="7" name="Picture 6">
            <a:extLst>
              <a:ext uri="{FF2B5EF4-FFF2-40B4-BE49-F238E27FC236}">
                <a16:creationId xmlns:a16="http://schemas.microsoft.com/office/drawing/2014/main" id="{4DA66FD9-CE51-4E19-A803-AA06ED2727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298101"/>
            <a:ext cx="6704746" cy="2500176"/>
          </a:xfrm>
          <a:prstGeom prst="rect">
            <a:avLst/>
          </a:prstGeom>
          <a:ln>
            <a:solidFill>
              <a:schemeClr val="bg1">
                <a:lumMod val="50000"/>
              </a:schemeClr>
            </a:solid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BEEA3DD0-A686-43E9-880A-5A8CADAAA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47762" y="1298101"/>
            <a:ext cx="3408183" cy="3526159"/>
          </a:xfrm>
          <a:prstGeom prst="rect">
            <a:avLst/>
          </a:prstGeom>
          <a:ln>
            <a:solidFill>
              <a:schemeClr val="bg1">
                <a:lumMod val="50000"/>
              </a:scheme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84825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5951-7365-DCD9-8362-E66235687CC6}"/>
              </a:ext>
            </a:extLst>
          </p:cNvPr>
          <p:cNvSpPr>
            <a:spLocks noGrp="1"/>
          </p:cNvSpPr>
          <p:nvPr>
            <p:ph type="title"/>
          </p:nvPr>
        </p:nvSpPr>
        <p:spPr/>
        <p:txBody>
          <a:bodyPr/>
          <a:lstStyle/>
          <a:p>
            <a:r>
              <a:rPr lang="en-US" dirty="0"/>
              <a:t>Chart Types</a:t>
            </a:r>
          </a:p>
        </p:txBody>
      </p:sp>
      <p:sp>
        <p:nvSpPr>
          <p:cNvPr id="3" name="TextBox 2">
            <a:extLst>
              <a:ext uri="{FF2B5EF4-FFF2-40B4-BE49-F238E27FC236}">
                <a16:creationId xmlns:a16="http://schemas.microsoft.com/office/drawing/2014/main" id="{A32111F4-0DFC-866C-EED7-AE263D09476B}"/>
              </a:ext>
            </a:extLst>
          </p:cNvPr>
          <p:cNvSpPr txBox="1"/>
          <p:nvPr/>
        </p:nvSpPr>
        <p:spPr>
          <a:xfrm>
            <a:off x="504216" y="1124744"/>
            <a:ext cx="8959376" cy="4893647"/>
          </a:xfrm>
          <a:prstGeom prst="rect">
            <a:avLst/>
          </a:prstGeom>
          <a:noFill/>
        </p:spPr>
        <p:txBody>
          <a:bodyPr wrap="none" rtlCol="0">
            <a:spAutoFit/>
          </a:bodyPr>
          <a:lstStyle/>
          <a:p>
            <a:pPr marL="457200" indent="-457200">
              <a:buFont typeface="+mj-lt"/>
              <a:buAutoNum type="arabicPeriod"/>
            </a:pPr>
            <a:r>
              <a:rPr lang="en-IN" sz="2400" dirty="0"/>
              <a:t>Line vs Column</a:t>
            </a:r>
          </a:p>
          <a:p>
            <a:pPr marL="457200" indent="-457200">
              <a:buFont typeface="+mj-lt"/>
              <a:buAutoNum type="arabicPeriod"/>
            </a:pPr>
            <a:r>
              <a:rPr lang="en-IN" sz="2400" dirty="0"/>
              <a:t>Bar vs Pie</a:t>
            </a:r>
          </a:p>
          <a:p>
            <a:pPr marL="457200" indent="-457200">
              <a:buFont typeface="+mj-lt"/>
              <a:buAutoNum type="arabicPeriod"/>
            </a:pPr>
            <a:r>
              <a:rPr lang="en-IN" sz="2400" dirty="0"/>
              <a:t>Pie vs </a:t>
            </a:r>
            <a:r>
              <a:rPr lang="en-IN" sz="2400" dirty="0" err="1"/>
              <a:t>Treemap</a:t>
            </a:r>
            <a:endParaRPr lang="en-IN" sz="2400" dirty="0"/>
          </a:p>
          <a:p>
            <a:pPr marL="457200" indent="-457200">
              <a:buFont typeface="+mj-lt"/>
              <a:buAutoNum type="arabicPeriod"/>
            </a:pPr>
            <a:r>
              <a:rPr lang="en-IN" sz="2400" dirty="0"/>
              <a:t>100% Bar</a:t>
            </a:r>
          </a:p>
          <a:p>
            <a:pPr marL="457200" indent="-457200">
              <a:buFont typeface="+mj-lt"/>
              <a:buAutoNum type="arabicPeriod"/>
            </a:pPr>
            <a:r>
              <a:rPr lang="en-IN" sz="2400" dirty="0"/>
              <a:t>Waterfall</a:t>
            </a:r>
          </a:p>
          <a:p>
            <a:pPr marL="457200" indent="-457200">
              <a:buFont typeface="+mj-lt"/>
              <a:buAutoNum type="arabicPeriod"/>
            </a:pPr>
            <a:r>
              <a:rPr lang="en-IN" sz="2400" dirty="0"/>
              <a:t>Thermometer</a:t>
            </a:r>
          </a:p>
          <a:p>
            <a:pPr marL="457200" indent="-457200">
              <a:buFont typeface="+mj-lt"/>
              <a:buAutoNum type="arabicPeriod"/>
            </a:pPr>
            <a:r>
              <a:rPr lang="en-IN" sz="2400" dirty="0"/>
              <a:t>Trellis</a:t>
            </a:r>
          </a:p>
          <a:p>
            <a:pPr marL="457200" indent="-457200">
              <a:buFont typeface="+mj-lt"/>
              <a:buAutoNum type="arabicPeriod"/>
            </a:pPr>
            <a:r>
              <a:rPr lang="en-IN" sz="2400" dirty="0"/>
              <a:t>Side by Side incl. Trellis</a:t>
            </a:r>
          </a:p>
          <a:p>
            <a:pPr marL="457200" indent="-457200">
              <a:buFont typeface="+mj-lt"/>
              <a:buAutoNum type="arabicPeriod"/>
            </a:pPr>
            <a:r>
              <a:rPr lang="en-IN" sz="2400" dirty="0"/>
              <a:t>Base Normalization (Line)</a:t>
            </a:r>
          </a:p>
          <a:p>
            <a:pPr marL="457200" indent="-457200">
              <a:buFont typeface="+mj-lt"/>
              <a:buAutoNum type="arabicPeriod"/>
            </a:pPr>
            <a:r>
              <a:rPr lang="en-IN" sz="2400" dirty="0"/>
              <a:t>Chart of Chart – Ideas</a:t>
            </a:r>
          </a:p>
          <a:p>
            <a:pPr marL="457200" indent="-457200">
              <a:buFont typeface="+mj-lt"/>
              <a:buAutoNum type="arabicPeriod"/>
            </a:pPr>
            <a:r>
              <a:rPr lang="en-IN" sz="2400" dirty="0"/>
              <a:t>Calendar Heatmap</a:t>
            </a:r>
          </a:p>
          <a:p>
            <a:pPr marL="457200" indent="-457200">
              <a:buFont typeface="+mj-lt"/>
              <a:buAutoNum type="arabicPeriod"/>
            </a:pPr>
            <a:r>
              <a:rPr lang="en-IN" sz="2400" dirty="0"/>
              <a:t>Waffle Visual</a:t>
            </a:r>
          </a:p>
          <a:p>
            <a:pPr marL="457200" indent="-457200">
              <a:buFont typeface="+mj-lt"/>
              <a:buAutoNum type="arabicPeriod"/>
            </a:pPr>
            <a:r>
              <a:rPr lang="en-IN" sz="2400" dirty="0"/>
              <a:t>Bonus: 7 Storytelling Strategies including PowerPoint Shortcuts</a:t>
            </a:r>
            <a:endParaRPr lang="en-US" sz="2400" dirty="0"/>
          </a:p>
        </p:txBody>
      </p:sp>
    </p:spTree>
    <p:extLst>
      <p:ext uri="{BB962C8B-B14F-4D97-AF65-F5344CB8AC3E}">
        <p14:creationId xmlns:p14="http://schemas.microsoft.com/office/powerpoint/2010/main" val="295059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43AC-B1AE-4659-790B-2B44ABD7EEF8}"/>
              </a:ext>
            </a:extLst>
          </p:cNvPr>
          <p:cNvSpPr>
            <a:spLocks noGrp="1"/>
          </p:cNvSpPr>
          <p:nvPr>
            <p:ph type="title"/>
          </p:nvPr>
        </p:nvSpPr>
        <p:spPr/>
        <p:txBody>
          <a:bodyPr/>
          <a:lstStyle/>
          <a:p>
            <a:r>
              <a:rPr lang="en-US" dirty="0"/>
              <a:t>Creative Visuals from Power BI</a:t>
            </a:r>
          </a:p>
        </p:txBody>
      </p:sp>
      <p:sp>
        <p:nvSpPr>
          <p:cNvPr id="3" name="TextBox 2">
            <a:extLst>
              <a:ext uri="{FF2B5EF4-FFF2-40B4-BE49-F238E27FC236}">
                <a16:creationId xmlns:a16="http://schemas.microsoft.com/office/drawing/2014/main" id="{C699DC30-4EC9-81A1-1FF7-603A61D8B2AB}"/>
              </a:ext>
            </a:extLst>
          </p:cNvPr>
          <p:cNvSpPr txBox="1"/>
          <p:nvPr/>
        </p:nvSpPr>
        <p:spPr>
          <a:xfrm>
            <a:off x="478656" y="1196752"/>
            <a:ext cx="8914872" cy="1200329"/>
          </a:xfrm>
          <a:prstGeom prst="rect">
            <a:avLst/>
          </a:prstGeom>
          <a:noFill/>
        </p:spPr>
        <p:txBody>
          <a:bodyPr wrap="square">
            <a:spAutoFit/>
          </a:bodyPr>
          <a:lstStyle/>
          <a:p>
            <a:pPr marL="342900" indent="-342900">
              <a:buFont typeface="Arial" panose="020B0604020202020204" pitchFamily="34" charset="0"/>
              <a:buChar char="•"/>
            </a:pPr>
            <a:r>
              <a:rPr lang="en-IN" sz="2400" dirty="0"/>
              <a:t>Calendar Heatmap – Date Patterns</a:t>
            </a:r>
          </a:p>
          <a:p>
            <a:pPr marL="342900" indent="-342900">
              <a:buFont typeface="Arial" panose="020B0604020202020204" pitchFamily="34" charset="0"/>
              <a:buChar char="•"/>
            </a:pPr>
            <a:r>
              <a:rPr lang="en-IN" sz="2400" dirty="0"/>
              <a:t>Sankey – Origin(s) and Destination(s)</a:t>
            </a:r>
          </a:p>
          <a:p>
            <a:pPr marL="342900" indent="-342900">
              <a:buFont typeface="Arial" panose="020B0604020202020204" pitchFamily="34" charset="0"/>
              <a:buChar char="•"/>
            </a:pPr>
            <a:r>
              <a:rPr lang="en-US" sz="2400" dirty="0"/>
              <a:t>Funnel</a:t>
            </a:r>
          </a:p>
        </p:txBody>
      </p:sp>
    </p:spTree>
    <p:extLst>
      <p:ext uri="{BB962C8B-B14F-4D97-AF65-F5344CB8AC3E}">
        <p14:creationId xmlns:p14="http://schemas.microsoft.com/office/powerpoint/2010/main" val="48781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39DF8-CED9-B258-E067-20518457A3FA}"/>
              </a:ext>
            </a:extLst>
          </p:cNvPr>
          <p:cNvSpPr>
            <a:spLocks noGrp="1"/>
          </p:cNvSpPr>
          <p:nvPr>
            <p:ph type="sldNum" sz="quarter" idx="12"/>
          </p:nvPr>
        </p:nvSpPr>
        <p:spPr/>
        <p:txBody>
          <a:bodyPr/>
          <a:lstStyle/>
          <a:p>
            <a:fld id="{8ABBF15F-39A8-4FD7-B3EA-CFD84FBCC274}" type="slidenum">
              <a:rPr lang="en-US" smtClean="0"/>
              <a:t>18</a:t>
            </a:fld>
            <a:endParaRPr lang="en-US"/>
          </a:p>
        </p:txBody>
      </p:sp>
      <p:sp>
        <p:nvSpPr>
          <p:cNvPr id="3" name="Title 2">
            <a:extLst>
              <a:ext uri="{FF2B5EF4-FFF2-40B4-BE49-F238E27FC236}">
                <a16:creationId xmlns:a16="http://schemas.microsoft.com/office/drawing/2014/main" id="{9A2148E3-E40E-6FA6-0351-8F4B2A90E329}"/>
              </a:ext>
            </a:extLst>
          </p:cNvPr>
          <p:cNvSpPr>
            <a:spLocks noGrp="1"/>
          </p:cNvSpPr>
          <p:nvPr>
            <p:ph type="ctrTitle"/>
          </p:nvPr>
        </p:nvSpPr>
        <p:spPr/>
        <p:txBody>
          <a:bodyPr>
            <a:normAutofit/>
          </a:bodyPr>
          <a:lstStyle/>
          <a:p>
            <a:r>
              <a:rPr lang="en-IN" dirty="0"/>
              <a:t>Let’s quickly cover the essentials</a:t>
            </a:r>
            <a:endParaRPr lang="en-US" dirty="0"/>
          </a:p>
        </p:txBody>
      </p:sp>
    </p:spTree>
    <p:extLst>
      <p:ext uri="{BB962C8B-B14F-4D97-AF65-F5344CB8AC3E}">
        <p14:creationId xmlns:p14="http://schemas.microsoft.com/office/powerpoint/2010/main" val="74629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Let’s quickly cover the basics -</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19</a:t>
            </a:fld>
            <a:endParaRPr lang="en-US"/>
          </a:p>
        </p:txBody>
      </p:sp>
      <p:sp>
        <p:nvSpPr>
          <p:cNvPr id="3" name="TextBox 2">
            <a:extLst>
              <a:ext uri="{FF2B5EF4-FFF2-40B4-BE49-F238E27FC236}">
                <a16:creationId xmlns:a16="http://schemas.microsoft.com/office/drawing/2014/main" id="{7485E9ED-4AC2-C147-673E-68F46F0D6F13}"/>
              </a:ext>
            </a:extLst>
          </p:cNvPr>
          <p:cNvSpPr txBox="1"/>
          <p:nvPr/>
        </p:nvSpPr>
        <p:spPr>
          <a:xfrm>
            <a:off x="625952" y="1212619"/>
            <a:ext cx="9127648" cy="2031325"/>
          </a:xfrm>
          <a:prstGeom prst="rect">
            <a:avLst/>
          </a:prstGeom>
          <a:noFill/>
        </p:spPr>
        <p:txBody>
          <a:bodyPr wrap="square">
            <a:spAutoFit/>
          </a:bodyPr>
          <a:lstStyle/>
          <a:p>
            <a:r>
              <a:rPr lang="en-IN" b="1" dirty="0">
                <a:latin typeface="Aptos" panose="020B0004020202020204" pitchFamily="34" charset="0"/>
              </a:rPr>
              <a:t>#1. Anatomy of a Chart</a:t>
            </a:r>
          </a:p>
          <a:p>
            <a:endParaRPr lang="en-IN" b="1" dirty="0">
              <a:solidFill>
                <a:srgbClr val="0000FF"/>
              </a:solidFill>
              <a:latin typeface="Aptos" panose="020B0004020202020204" pitchFamily="34" charset="0"/>
            </a:endParaRPr>
          </a:p>
          <a:p>
            <a:r>
              <a:rPr lang="en-US" b="1" dirty="0"/>
              <a:t>#2. </a:t>
            </a:r>
            <a:r>
              <a:rPr lang="en-IN" dirty="0"/>
              <a:t>Chart title vs. Slide title</a:t>
            </a:r>
            <a:endParaRPr lang="en-IN" dirty="0">
              <a:latin typeface="Aptos" panose="020B0004020202020204" pitchFamily="34" charset="0"/>
            </a:endParaRPr>
          </a:p>
          <a:p>
            <a:endParaRPr lang="en-US" b="1" dirty="0">
              <a:solidFill>
                <a:srgbClr val="0000FF"/>
              </a:solidFill>
              <a:latin typeface="Aptos" panose="020B0004020202020204" pitchFamily="34" charset="0"/>
            </a:endParaRPr>
          </a:p>
          <a:p>
            <a:r>
              <a:rPr lang="en-US" b="1" dirty="0">
                <a:latin typeface="Aptos" panose="020B0004020202020204" pitchFamily="34" charset="0"/>
              </a:rPr>
              <a:t>#3. </a:t>
            </a:r>
            <a:r>
              <a:rPr lang="en-US" dirty="0">
                <a:latin typeface="Aptos" panose="020B0004020202020204" pitchFamily="34" charset="0"/>
              </a:rPr>
              <a:t>Editing and Configuring a Chart</a:t>
            </a:r>
          </a:p>
          <a:p>
            <a:endParaRPr lang="en-IN" dirty="0">
              <a:latin typeface="Aptos" panose="020B0004020202020204" pitchFamily="34" charset="0"/>
            </a:endParaRPr>
          </a:p>
          <a:p>
            <a:r>
              <a:rPr lang="en-IN" b="1" dirty="0">
                <a:latin typeface="Aptos" panose="020B0004020202020204" pitchFamily="34" charset="0"/>
              </a:rPr>
              <a:t>#4. </a:t>
            </a:r>
            <a:r>
              <a:rPr lang="en-IN" dirty="0">
                <a:latin typeface="Aptos" panose="020B0004020202020204" pitchFamily="34" charset="0"/>
              </a:rPr>
              <a:t>The obvious Dos and </a:t>
            </a:r>
            <a:r>
              <a:rPr lang="en-IN" dirty="0" err="1">
                <a:latin typeface="Aptos" panose="020B0004020202020204" pitchFamily="34" charset="0"/>
              </a:rPr>
              <a:t>Donts</a:t>
            </a:r>
            <a:endParaRPr lang="en-IN" dirty="0">
              <a:latin typeface="Aptos" panose="020B0004020202020204" pitchFamily="34" charset="0"/>
            </a:endParaRPr>
          </a:p>
        </p:txBody>
      </p:sp>
    </p:spTree>
    <p:extLst>
      <p:ext uri="{BB962C8B-B14F-4D97-AF65-F5344CB8AC3E}">
        <p14:creationId xmlns:p14="http://schemas.microsoft.com/office/powerpoint/2010/main" val="1330425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F832-01BA-953B-D5E0-A9B966327EFF}"/>
              </a:ext>
            </a:extLst>
          </p:cNvPr>
          <p:cNvSpPr>
            <a:spLocks noGrp="1"/>
          </p:cNvSpPr>
          <p:nvPr>
            <p:ph type="title"/>
          </p:nvPr>
        </p:nvSpPr>
        <p:spPr/>
        <p:txBody>
          <a:bodyPr/>
          <a:lstStyle/>
          <a:p>
            <a:r>
              <a:rPr lang="en-IN" dirty="0"/>
              <a:t>Such visual </a:t>
            </a:r>
            <a:r>
              <a:rPr lang="en-IN" dirty="0">
                <a:solidFill>
                  <a:schemeClr val="tx1"/>
                </a:solidFill>
              </a:rPr>
              <a:t>infographics are appealing but…</a:t>
            </a:r>
            <a:endParaRPr lang="en-US" dirty="0">
              <a:solidFill>
                <a:schemeClr val="tx1"/>
              </a:solidFill>
            </a:endParaRPr>
          </a:p>
        </p:txBody>
      </p:sp>
      <p:sp>
        <p:nvSpPr>
          <p:cNvPr id="3" name="Slide Number Placeholder 2">
            <a:extLst>
              <a:ext uri="{FF2B5EF4-FFF2-40B4-BE49-F238E27FC236}">
                <a16:creationId xmlns:a16="http://schemas.microsoft.com/office/drawing/2014/main" id="{B7047690-883B-92C0-6F91-CE1D231D57AA}"/>
              </a:ext>
            </a:extLst>
          </p:cNvPr>
          <p:cNvSpPr>
            <a:spLocks noGrp="1"/>
          </p:cNvSpPr>
          <p:nvPr>
            <p:ph type="sldNum" sz="quarter" idx="12"/>
          </p:nvPr>
        </p:nvSpPr>
        <p:spPr/>
        <p:txBody>
          <a:bodyPr/>
          <a:lstStyle/>
          <a:p>
            <a:fld id="{0B21AF8E-D15D-465C-BA79-CC3F302F2B01}" type="slidenum">
              <a:rPr lang="en-US" smtClean="0"/>
              <a:pPr/>
              <a:t>2</a:t>
            </a:fld>
            <a:endParaRPr lang="en-US" dirty="0"/>
          </a:p>
        </p:txBody>
      </p:sp>
      <p:pic>
        <p:nvPicPr>
          <p:cNvPr id="4" name="Picture 2">
            <a:extLst>
              <a:ext uri="{FF2B5EF4-FFF2-40B4-BE49-F238E27FC236}">
                <a16:creationId xmlns:a16="http://schemas.microsoft.com/office/drawing/2014/main" id="{40171255-F7EB-CB6B-EFA2-925359FA3AD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9600" y="942976"/>
            <a:ext cx="6322347" cy="52863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CE203C-D575-0447-4C7A-755CF4BF947F}"/>
              </a:ext>
            </a:extLst>
          </p:cNvPr>
          <p:cNvSpPr txBox="1"/>
          <p:nvPr/>
        </p:nvSpPr>
        <p:spPr>
          <a:xfrm>
            <a:off x="7322044" y="1297512"/>
            <a:ext cx="4260356" cy="954107"/>
          </a:xfrm>
          <a:prstGeom prst="rect">
            <a:avLst/>
          </a:prstGeom>
          <a:noFill/>
        </p:spPr>
        <p:txBody>
          <a:bodyPr wrap="square" rtlCol="0">
            <a:spAutoFit/>
          </a:bodyPr>
          <a:lstStyle/>
          <a:p>
            <a:r>
              <a:rPr lang="en-US" sz="2800" dirty="0">
                <a:solidFill>
                  <a:srgbClr val="0000FF"/>
                </a:solidFill>
                <a:latin typeface="Aptos" panose="020B0004020202020204" pitchFamily="34" charset="0"/>
              </a:rPr>
              <a:t>… aren’t easy to use for daily operations.</a:t>
            </a:r>
          </a:p>
        </p:txBody>
      </p:sp>
    </p:spTree>
    <p:extLst>
      <p:ext uri="{BB962C8B-B14F-4D97-AF65-F5344CB8AC3E}">
        <p14:creationId xmlns:p14="http://schemas.microsoft.com/office/powerpoint/2010/main" val="1741320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Anatomy of a Chart </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20</a:t>
            </a:fld>
            <a:endParaRPr lang="en-US"/>
          </a:p>
        </p:txBody>
      </p:sp>
      <p:pic>
        <p:nvPicPr>
          <p:cNvPr id="5" name="Picture 4">
            <a:extLst>
              <a:ext uri="{FF2B5EF4-FFF2-40B4-BE49-F238E27FC236}">
                <a16:creationId xmlns:a16="http://schemas.microsoft.com/office/drawing/2014/main" id="{DD3D1ABA-3B4D-6922-AD7E-A9FE297D3A0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60643" y="1873897"/>
            <a:ext cx="7219957" cy="3635459"/>
          </a:xfrm>
          <a:prstGeom prst="rect">
            <a:avLst/>
          </a:prstGeom>
        </p:spPr>
      </p:pic>
      <p:sp>
        <p:nvSpPr>
          <p:cNvPr id="6" name="TextBox 5">
            <a:extLst>
              <a:ext uri="{FF2B5EF4-FFF2-40B4-BE49-F238E27FC236}">
                <a16:creationId xmlns:a16="http://schemas.microsoft.com/office/drawing/2014/main" id="{0FB46670-DF6A-A71F-70B2-A30949FB5755}"/>
              </a:ext>
            </a:extLst>
          </p:cNvPr>
          <p:cNvSpPr txBox="1"/>
          <p:nvPr/>
        </p:nvSpPr>
        <p:spPr>
          <a:xfrm>
            <a:off x="2311400" y="5976392"/>
            <a:ext cx="7569200" cy="261610"/>
          </a:xfrm>
          <a:prstGeom prst="rect">
            <a:avLst/>
          </a:prstGeom>
          <a:noFill/>
        </p:spPr>
        <p:txBody>
          <a:bodyPr wrap="square">
            <a:spAutoFit/>
          </a:bodyPr>
          <a:lstStyle/>
          <a:p>
            <a:pPr algn="ctr"/>
            <a:r>
              <a:rPr lang="en-US" sz="1100" dirty="0"/>
              <a:t>Chart Source: www.pwc.com/us/en/industries/financial-services/library/insurance-deals-outlook.html</a:t>
            </a:r>
          </a:p>
        </p:txBody>
      </p:sp>
      <p:sp>
        <p:nvSpPr>
          <p:cNvPr id="8" name="TextBox 7">
            <a:extLst>
              <a:ext uri="{FF2B5EF4-FFF2-40B4-BE49-F238E27FC236}">
                <a16:creationId xmlns:a16="http://schemas.microsoft.com/office/drawing/2014/main" id="{C4A39FC7-B78B-4776-32A3-0EF8A69DA602}"/>
              </a:ext>
            </a:extLst>
          </p:cNvPr>
          <p:cNvSpPr txBox="1"/>
          <p:nvPr/>
        </p:nvSpPr>
        <p:spPr>
          <a:xfrm>
            <a:off x="8946569" y="1051351"/>
            <a:ext cx="2139117" cy="584775"/>
          </a:xfrm>
          <a:prstGeom prst="rect">
            <a:avLst/>
          </a:prstGeom>
          <a:noFill/>
        </p:spPr>
        <p:txBody>
          <a:bodyPr wrap="square" rtlCol="0">
            <a:spAutoFit/>
          </a:bodyPr>
          <a:lstStyle/>
          <a:p>
            <a:r>
              <a:rPr lang="en-US" sz="1600" b="1" dirty="0">
                <a:solidFill>
                  <a:srgbClr val="0000FF"/>
                </a:solidFill>
              </a:rPr>
              <a:t>Vertical Axis (Secondary)</a:t>
            </a:r>
          </a:p>
        </p:txBody>
      </p:sp>
      <p:cxnSp>
        <p:nvCxnSpPr>
          <p:cNvPr id="9" name="Straight Arrow Connector 8">
            <a:extLst>
              <a:ext uri="{FF2B5EF4-FFF2-40B4-BE49-F238E27FC236}">
                <a16:creationId xmlns:a16="http://schemas.microsoft.com/office/drawing/2014/main" id="{10D07109-E40E-D46A-884C-54845D41F58D}"/>
              </a:ext>
            </a:extLst>
          </p:cNvPr>
          <p:cNvCxnSpPr>
            <a:cxnSpLocks/>
          </p:cNvCxnSpPr>
          <p:nvPr/>
        </p:nvCxnSpPr>
        <p:spPr>
          <a:xfrm flipH="1">
            <a:off x="9439725" y="1636126"/>
            <a:ext cx="440875" cy="674477"/>
          </a:xfrm>
          <a:prstGeom prst="straightConnector1">
            <a:avLst/>
          </a:prstGeom>
          <a:ln w="38100">
            <a:solidFill>
              <a:srgbClr val="0000FF"/>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2CDB25-4FA0-274C-8846-BC57F41BEF38}"/>
              </a:ext>
            </a:extLst>
          </p:cNvPr>
          <p:cNvSpPr txBox="1"/>
          <p:nvPr/>
        </p:nvSpPr>
        <p:spPr>
          <a:xfrm>
            <a:off x="2236094" y="1051351"/>
            <a:ext cx="2139117" cy="584775"/>
          </a:xfrm>
          <a:prstGeom prst="rect">
            <a:avLst/>
          </a:prstGeom>
          <a:noFill/>
        </p:spPr>
        <p:txBody>
          <a:bodyPr wrap="square" rtlCol="0">
            <a:spAutoFit/>
          </a:bodyPr>
          <a:lstStyle/>
          <a:p>
            <a:r>
              <a:rPr lang="en-US" sz="1600" b="1" dirty="0">
                <a:solidFill>
                  <a:srgbClr val="0000FF"/>
                </a:solidFill>
              </a:rPr>
              <a:t>Vertical Axis (Primary)</a:t>
            </a:r>
          </a:p>
        </p:txBody>
      </p:sp>
      <p:cxnSp>
        <p:nvCxnSpPr>
          <p:cNvPr id="12" name="Straight Arrow Connector 11">
            <a:extLst>
              <a:ext uri="{FF2B5EF4-FFF2-40B4-BE49-F238E27FC236}">
                <a16:creationId xmlns:a16="http://schemas.microsoft.com/office/drawing/2014/main" id="{0B8A22B0-17B8-C17E-4138-5C8E20310405}"/>
              </a:ext>
            </a:extLst>
          </p:cNvPr>
          <p:cNvCxnSpPr>
            <a:cxnSpLocks/>
          </p:cNvCxnSpPr>
          <p:nvPr/>
        </p:nvCxnSpPr>
        <p:spPr>
          <a:xfrm>
            <a:off x="2613202" y="1657636"/>
            <a:ext cx="387623" cy="749561"/>
          </a:xfrm>
          <a:prstGeom prst="straightConnector1">
            <a:avLst/>
          </a:prstGeom>
          <a:ln w="38100">
            <a:solidFill>
              <a:srgbClr val="0000FF"/>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E4EA774-721C-3268-1628-CF6918803EA4}"/>
              </a:ext>
            </a:extLst>
          </p:cNvPr>
          <p:cNvSpPr txBox="1"/>
          <p:nvPr/>
        </p:nvSpPr>
        <p:spPr>
          <a:xfrm>
            <a:off x="8654631" y="5725617"/>
            <a:ext cx="1225970" cy="338554"/>
          </a:xfrm>
          <a:prstGeom prst="rect">
            <a:avLst/>
          </a:prstGeom>
          <a:noFill/>
        </p:spPr>
        <p:txBody>
          <a:bodyPr wrap="square" rtlCol="0">
            <a:spAutoFit/>
          </a:bodyPr>
          <a:lstStyle/>
          <a:p>
            <a:r>
              <a:rPr lang="en-US" sz="1600" b="1" dirty="0">
                <a:solidFill>
                  <a:srgbClr val="0000FF"/>
                </a:solidFill>
              </a:rPr>
              <a:t>Legends</a:t>
            </a:r>
          </a:p>
        </p:txBody>
      </p:sp>
      <p:cxnSp>
        <p:nvCxnSpPr>
          <p:cNvPr id="15" name="Straight Arrow Connector 14">
            <a:extLst>
              <a:ext uri="{FF2B5EF4-FFF2-40B4-BE49-F238E27FC236}">
                <a16:creationId xmlns:a16="http://schemas.microsoft.com/office/drawing/2014/main" id="{92AB4B9E-5767-544A-83C4-E35444D6302B}"/>
              </a:ext>
            </a:extLst>
          </p:cNvPr>
          <p:cNvCxnSpPr>
            <a:cxnSpLocks/>
            <a:stCxn id="14" idx="1"/>
          </p:cNvCxnSpPr>
          <p:nvPr/>
        </p:nvCxnSpPr>
        <p:spPr>
          <a:xfrm flipH="1" flipV="1">
            <a:off x="7689632" y="5507336"/>
            <a:ext cx="964999" cy="387558"/>
          </a:xfrm>
          <a:prstGeom prst="straightConnector1">
            <a:avLst/>
          </a:prstGeom>
          <a:ln w="38100">
            <a:solidFill>
              <a:srgbClr val="0000FF"/>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50059A-68B0-77DD-01B7-F6F22A17E2F8}"/>
              </a:ext>
            </a:extLst>
          </p:cNvPr>
          <p:cNvSpPr txBox="1"/>
          <p:nvPr/>
        </p:nvSpPr>
        <p:spPr>
          <a:xfrm>
            <a:off x="801022" y="4317197"/>
            <a:ext cx="1676634" cy="584775"/>
          </a:xfrm>
          <a:prstGeom prst="rect">
            <a:avLst/>
          </a:prstGeom>
          <a:noFill/>
        </p:spPr>
        <p:txBody>
          <a:bodyPr wrap="square" rtlCol="0">
            <a:spAutoFit/>
          </a:bodyPr>
          <a:lstStyle/>
          <a:p>
            <a:r>
              <a:rPr lang="en-US" sz="1600" b="1" dirty="0">
                <a:solidFill>
                  <a:srgbClr val="0000FF"/>
                </a:solidFill>
              </a:rPr>
              <a:t>Horizontal Axis (x-axis)</a:t>
            </a:r>
          </a:p>
        </p:txBody>
      </p:sp>
      <p:cxnSp>
        <p:nvCxnSpPr>
          <p:cNvPr id="19" name="Straight Arrow Connector 18">
            <a:extLst>
              <a:ext uri="{FF2B5EF4-FFF2-40B4-BE49-F238E27FC236}">
                <a16:creationId xmlns:a16="http://schemas.microsoft.com/office/drawing/2014/main" id="{D6ED8CDE-4A0B-FD5F-A7AA-FCCF7A33D5CA}"/>
              </a:ext>
            </a:extLst>
          </p:cNvPr>
          <p:cNvCxnSpPr>
            <a:cxnSpLocks/>
          </p:cNvCxnSpPr>
          <p:nvPr/>
        </p:nvCxnSpPr>
        <p:spPr>
          <a:xfrm>
            <a:off x="2501376" y="4554985"/>
            <a:ext cx="499449" cy="0"/>
          </a:xfrm>
          <a:prstGeom prst="straightConnector1">
            <a:avLst/>
          </a:prstGeom>
          <a:ln w="38100">
            <a:solidFill>
              <a:srgbClr val="0000FF"/>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CD142C-0301-100E-3428-20DE8FD4A4BC}"/>
              </a:ext>
            </a:extLst>
          </p:cNvPr>
          <p:cNvSpPr txBox="1"/>
          <p:nvPr/>
        </p:nvSpPr>
        <p:spPr>
          <a:xfrm>
            <a:off x="1102978" y="3044301"/>
            <a:ext cx="1133116" cy="338554"/>
          </a:xfrm>
          <a:prstGeom prst="rect">
            <a:avLst/>
          </a:prstGeom>
          <a:noFill/>
        </p:spPr>
        <p:txBody>
          <a:bodyPr wrap="square" rtlCol="0">
            <a:spAutoFit/>
          </a:bodyPr>
          <a:lstStyle/>
          <a:p>
            <a:r>
              <a:rPr lang="en-US" sz="1600" b="1" dirty="0">
                <a:solidFill>
                  <a:srgbClr val="0000FF"/>
                </a:solidFill>
              </a:rPr>
              <a:t>Axis-titles</a:t>
            </a:r>
          </a:p>
        </p:txBody>
      </p:sp>
      <p:cxnSp>
        <p:nvCxnSpPr>
          <p:cNvPr id="23" name="Straight Arrow Connector 22">
            <a:extLst>
              <a:ext uri="{FF2B5EF4-FFF2-40B4-BE49-F238E27FC236}">
                <a16:creationId xmlns:a16="http://schemas.microsoft.com/office/drawing/2014/main" id="{8574D752-45D8-687B-CB00-B3D6EFB5CC7B}"/>
              </a:ext>
            </a:extLst>
          </p:cNvPr>
          <p:cNvCxnSpPr>
            <a:cxnSpLocks/>
          </p:cNvCxnSpPr>
          <p:nvPr/>
        </p:nvCxnSpPr>
        <p:spPr>
          <a:xfrm>
            <a:off x="2245079" y="3213578"/>
            <a:ext cx="499449" cy="0"/>
          </a:xfrm>
          <a:prstGeom prst="straightConnector1">
            <a:avLst/>
          </a:prstGeom>
          <a:ln w="38100">
            <a:solidFill>
              <a:srgbClr val="0000FF"/>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CC0E94-D8EA-2AD8-1342-1C573F028FFD}"/>
              </a:ext>
            </a:extLst>
          </p:cNvPr>
          <p:cNvSpPr txBox="1"/>
          <p:nvPr/>
        </p:nvSpPr>
        <p:spPr>
          <a:xfrm>
            <a:off x="5921554" y="1421387"/>
            <a:ext cx="1315815" cy="338554"/>
          </a:xfrm>
          <a:prstGeom prst="rect">
            <a:avLst/>
          </a:prstGeom>
          <a:noFill/>
        </p:spPr>
        <p:txBody>
          <a:bodyPr wrap="square" rtlCol="0">
            <a:spAutoFit/>
          </a:bodyPr>
          <a:lstStyle/>
          <a:p>
            <a:pPr algn="ctr"/>
            <a:r>
              <a:rPr lang="en-US" sz="1600" b="1" dirty="0">
                <a:solidFill>
                  <a:srgbClr val="0000FF"/>
                </a:solidFill>
              </a:rPr>
              <a:t>Data Labels</a:t>
            </a:r>
          </a:p>
        </p:txBody>
      </p:sp>
      <p:cxnSp>
        <p:nvCxnSpPr>
          <p:cNvPr id="27" name="Straight Arrow Connector 26">
            <a:extLst>
              <a:ext uri="{FF2B5EF4-FFF2-40B4-BE49-F238E27FC236}">
                <a16:creationId xmlns:a16="http://schemas.microsoft.com/office/drawing/2014/main" id="{C3464E0A-2924-D9D7-8E56-5F7008077BD5}"/>
              </a:ext>
            </a:extLst>
          </p:cNvPr>
          <p:cNvCxnSpPr>
            <a:cxnSpLocks/>
          </p:cNvCxnSpPr>
          <p:nvPr/>
        </p:nvCxnSpPr>
        <p:spPr>
          <a:xfrm flipH="1">
            <a:off x="6406465" y="1742079"/>
            <a:ext cx="172997" cy="568524"/>
          </a:xfrm>
          <a:prstGeom prst="straightConnector1">
            <a:avLst/>
          </a:prstGeom>
          <a:ln w="38100">
            <a:solidFill>
              <a:srgbClr val="0000FF"/>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E75E32C-B307-2755-4022-62B745F94255}"/>
              </a:ext>
            </a:extLst>
          </p:cNvPr>
          <p:cNvSpPr txBox="1"/>
          <p:nvPr/>
        </p:nvSpPr>
        <p:spPr>
          <a:xfrm>
            <a:off x="9601200" y="4198720"/>
            <a:ext cx="1676634" cy="338554"/>
          </a:xfrm>
          <a:prstGeom prst="rect">
            <a:avLst/>
          </a:prstGeom>
          <a:noFill/>
        </p:spPr>
        <p:txBody>
          <a:bodyPr wrap="square" rtlCol="0">
            <a:spAutoFit/>
          </a:bodyPr>
          <a:lstStyle/>
          <a:p>
            <a:r>
              <a:rPr lang="en-US" sz="1600" b="1" dirty="0">
                <a:solidFill>
                  <a:srgbClr val="0000FF"/>
                </a:solidFill>
              </a:rPr>
              <a:t>Data Series</a:t>
            </a:r>
          </a:p>
        </p:txBody>
      </p:sp>
      <p:cxnSp>
        <p:nvCxnSpPr>
          <p:cNvPr id="32" name="Straight Arrow Connector 31">
            <a:extLst>
              <a:ext uri="{FF2B5EF4-FFF2-40B4-BE49-F238E27FC236}">
                <a16:creationId xmlns:a16="http://schemas.microsoft.com/office/drawing/2014/main" id="{CE2E740E-A803-5284-D58C-6CAF7DC0FED3}"/>
              </a:ext>
            </a:extLst>
          </p:cNvPr>
          <p:cNvCxnSpPr>
            <a:cxnSpLocks/>
          </p:cNvCxnSpPr>
          <p:nvPr/>
        </p:nvCxnSpPr>
        <p:spPr>
          <a:xfrm flipH="1">
            <a:off x="8837785" y="4367997"/>
            <a:ext cx="729087" cy="0"/>
          </a:xfrm>
          <a:prstGeom prst="straightConnector1">
            <a:avLst/>
          </a:prstGeom>
          <a:ln w="38100">
            <a:solidFill>
              <a:srgbClr val="0000FF"/>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9895EF-72C5-0A4D-3734-3024EBAF687F}"/>
              </a:ext>
            </a:extLst>
          </p:cNvPr>
          <p:cNvSpPr txBox="1"/>
          <p:nvPr/>
        </p:nvSpPr>
        <p:spPr>
          <a:xfrm>
            <a:off x="9740899" y="4623386"/>
            <a:ext cx="1865485" cy="338554"/>
          </a:xfrm>
          <a:prstGeom prst="rect">
            <a:avLst/>
          </a:prstGeom>
          <a:noFill/>
        </p:spPr>
        <p:txBody>
          <a:bodyPr wrap="square" rtlCol="0">
            <a:spAutoFit/>
          </a:bodyPr>
          <a:lstStyle/>
          <a:p>
            <a:r>
              <a:rPr lang="en-US" sz="1600" b="1" dirty="0">
                <a:solidFill>
                  <a:srgbClr val="0000FF"/>
                </a:solidFill>
              </a:rPr>
              <a:t>Category Labels</a:t>
            </a:r>
          </a:p>
        </p:txBody>
      </p:sp>
      <p:cxnSp>
        <p:nvCxnSpPr>
          <p:cNvPr id="36" name="Straight Arrow Connector 35">
            <a:extLst>
              <a:ext uri="{FF2B5EF4-FFF2-40B4-BE49-F238E27FC236}">
                <a16:creationId xmlns:a16="http://schemas.microsoft.com/office/drawing/2014/main" id="{E00035A8-5424-BB21-169F-23BFEE55C926}"/>
              </a:ext>
            </a:extLst>
          </p:cNvPr>
          <p:cNvCxnSpPr>
            <a:cxnSpLocks/>
          </p:cNvCxnSpPr>
          <p:nvPr/>
        </p:nvCxnSpPr>
        <p:spPr>
          <a:xfrm flipH="1">
            <a:off x="8977485" y="4792663"/>
            <a:ext cx="729087" cy="0"/>
          </a:xfrm>
          <a:prstGeom prst="straightConnector1">
            <a:avLst/>
          </a:prstGeom>
          <a:ln w="38100">
            <a:solidFill>
              <a:srgbClr val="0000FF"/>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481C38D3-F279-C056-6E8B-CB213F4B003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03133" y="208266"/>
            <a:ext cx="679266" cy="605314"/>
          </a:xfrm>
          <a:prstGeom prst="rect">
            <a:avLst/>
          </a:prstGeom>
        </p:spPr>
      </p:pic>
    </p:spTree>
    <p:extLst>
      <p:ext uri="{BB962C8B-B14F-4D97-AF65-F5344CB8AC3E}">
        <p14:creationId xmlns:p14="http://schemas.microsoft.com/office/powerpoint/2010/main" val="114007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4587-759A-4F23-BF37-A50ABD58EBA6}"/>
              </a:ext>
            </a:extLst>
          </p:cNvPr>
          <p:cNvSpPr>
            <a:spLocks noGrp="1"/>
          </p:cNvSpPr>
          <p:nvPr>
            <p:ph type="title"/>
          </p:nvPr>
        </p:nvSpPr>
        <p:spPr/>
        <p:txBody>
          <a:bodyPr/>
          <a:lstStyle/>
          <a:p>
            <a:r>
              <a:rPr lang="en-IN" dirty="0">
                <a:latin typeface="Aptos" panose="020B0004020202020204" pitchFamily="34" charset="0"/>
              </a:rPr>
              <a:t>Anatomy of a Chart</a:t>
            </a:r>
            <a:endParaRPr lang="en-US" dirty="0"/>
          </a:p>
        </p:txBody>
      </p:sp>
      <p:sp>
        <p:nvSpPr>
          <p:cNvPr id="8" name="Slide Number Placeholder 7">
            <a:extLst>
              <a:ext uri="{FF2B5EF4-FFF2-40B4-BE49-F238E27FC236}">
                <a16:creationId xmlns:a16="http://schemas.microsoft.com/office/drawing/2014/main" id="{FD45E802-AEA4-40E1-A3B6-CF53FEED5C3E}"/>
              </a:ext>
            </a:extLst>
          </p:cNvPr>
          <p:cNvSpPr>
            <a:spLocks noGrp="1"/>
          </p:cNvSpPr>
          <p:nvPr>
            <p:ph type="sldNum" sz="quarter" idx="12"/>
          </p:nvPr>
        </p:nvSpPr>
        <p:spPr/>
        <p:txBody>
          <a:bodyPr/>
          <a:lstStyle/>
          <a:p>
            <a:fld id="{0B21AF8E-D15D-465C-BA79-CC3F302F2B01}" type="slidenum">
              <a:rPr lang="en-US" smtClean="0"/>
              <a:pPr/>
              <a:t>21</a:t>
            </a:fld>
            <a:endParaRPr lang="en-US" dirty="0"/>
          </a:p>
        </p:txBody>
      </p:sp>
      <p:pic>
        <p:nvPicPr>
          <p:cNvPr id="11" name="Picture 10">
            <a:extLst>
              <a:ext uri="{FF2B5EF4-FFF2-40B4-BE49-F238E27FC236}">
                <a16:creationId xmlns:a16="http://schemas.microsoft.com/office/drawing/2014/main" id="{2C292D8C-B80A-40D3-9E61-30F1BAFE13DE}"/>
              </a:ext>
            </a:extLst>
          </p:cNvPr>
          <p:cNvPicPr>
            <a:picLocks noChangeAspect="1"/>
          </p:cNvPicPr>
          <p:nvPr/>
        </p:nvPicPr>
        <p:blipFill>
          <a:blip r:embed="rId3"/>
          <a:stretch>
            <a:fillRect/>
          </a:stretch>
        </p:blipFill>
        <p:spPr>
          <a:xfrm>
            <a:off x="609601" y="1694543"/>
            <a:ext cx="7082911" cy="3141614"/>
          </a:xfrm>
          <a:prstGeom prst="rect">
            <a:avLst/>
          </a:prstGeom>
        </p:spPr>
      </p:pic>
      <p:sp>
        <p:nvSpPr>
          <p:cNvPr id="12" name="Left Brace 11">
            <a:extLst>
              <a:ext uri="{FF2B5EF4-FFF2-40B4-BE49-F238E27FC236}">
                <a16:creationId xmlns:a16="http://schemas.microsoft.com/office/drawing/2014/main" id="{F3ACC682-985A-4445-82EE-7F3490438E42}"/>
              </a:ext>
            </a:extLst>
          </p:cNvPr>
          <p:cNvSpPr/>
          <p:nvPr/>
        </p:nvSpPr>
        <p:spPr>
          <a:xfrm rot="10800000">
            <a:off x="7753217" y="1894464"/>
            <a:ext cx="305593" cy="2741772"/>
          </a:xfrm>
          <a:prstGeom prst="leftBrace">
            <a:avLst/>
          </a:prstGeom>
          <a:ln w="28575">
            <a:solidFill>
              <a:srgbClr val="00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solidFill>
                <a:srgbClr val="0000FF"/>
              </a:solidFill>
            </a:endParaRPr>
          </a:p>
        </p:txBody>
      </p:sp>
      <p:sp>
        <p:nvSpPr>
          <p:cNvPr id="15" name="TextBox 14">
            <a:extLst>
              <a:ext uri="{FF2B5EF4-FFF2-40B4-BE49-F238E27FC236}">
                <a16:creationId xmlns:a16="http://schemas.microsoft.com/office/drawing/2014/main" id="{ECC58D38-F4F7-49A8-A7F5-F80B49C13012}"/>
              </a:ext>
            </a:extLst>
          </p:cNvPr>
          <p:cNvSpPr txBox="1"/>
          <p:nvPr/>
        </p:nvSpPr>
        <p:spPr>
          <a:xfrm>
            <a:off x="8198285" y="2803925"/>
            <a:ext cx="1491921" cy="923330"/>
          </a:xfrm>
          <a:prstGeom prst="rect">
            <a:avLst/>
          </a:prstGeom>
          <a:noFill/>
        </p:spPr>
        <p:txBody>
          <a:bodyPr wrap="square">
            <a:spAutoFit/>
          </a:bodyPr>
          <a:lstStyle/>
          <a:p>
            <a:r>
              <a:rPr lang="en-US" b="1" dirty="0">
                <a:solidFill>
                  <a:srgbClr val="0000FF"/>
                </a:solidFill>
              </a:rPr>
              <a:t>Chart area </a:t>
            </a:r>
            <a:r>
              <a:rPr lang="en-US" dirty="0">
                <a:solidFill>
                  <a:srgbClr val="0000FF"/>
                </a:solidFill>
              </a:rPr>
              <a:t>includes the </a:t>
            </a:r>
            <a:r>
              <a:rPr lang="en-US" b="1" dirty="0">
                <a:solidFill>
                  <a:srgbClr val="0000FF"/>
                </a:solidFill>
              </a:rPr>
              <a:t>Plot area</a:t>
            </a:r>
          </a:p>
        </p:txBody>
      </p:sp>
    </p:spTree>
    <p:extLst>
      <p:ext uri="{BB962C8B-B14F-4D97-AF65-F5344CB8AC3E}">
        <p14:creationId xmlns:p14="http://schemas.microsoft.com/office/powerpoint/2010/main" val="255115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4587-759A-4F23-BF37-A50ABD58EBA6}"/>
              </a:ext>
            </a:extLst>
          </p:cNvPr>
          <p:cNvSpPr>
            <a:spLocks noGrp="1"/>
          </p:cNvSpPr>
          <p:nvPr>
            <p:ph type="title"/>
          </p:nvPr>
        </p:nvSpPr>
        <p:spPr/>
        <p:txBody>
          <a:bodyPr/>
          <a:lstStyle/>
          <a:p>
            <a:r>
              <a:rPr lang="en-IN" dirty="0"/>
              <a:t>Anatomy of a Chart - Legends</a:t>
            </a:r>
            <a:endParaRPr lang="en-US" dirty="0"/>
          </a:p>
        </p:txBody>
      </p:sp>
      <p:sp>
        <p:nvSpPr>
          <p:cNvPr id="6" name="Slide Number Placeholder 5">
            <a:extLst>
              <a:ext uri="{FF2B5EF4-FFF2-40B4-BE49-F238E27FC236}">
                <a16:creationId xmlns:a16="http://schemas.microsoft.com/office/drawing/2014/main" id="{9AB65669-4EA0-4E27-A0DA-A424D53242F1}"/>
              </a:ext>
            </a:extLst>
          </p:cNvPr>
          <p:cNvSpPr>
            <a:spLocks noGrp="1"/>
          </p:cNvSpPr>
          <p:nvPr>
            <p:ph type="sldNum" sz="quarter" idx="12"/>
          </p:nvPr>
        </p:nvSpPr>
        <p:spPr/>
        <p:txBody>
          <a:bodyPr/>
          <a:lstStyle/>
          <a:p>
            <a:fld id="{0B21AF8E-D15D-465C-BA79-CC3F302F2B01}" type="slidenum">
              <a:rPr lang="en-US" smtClean="0"/>
              <a:pPr/>
              <a:t>22</a:t>
            </a:fld>
            <a:endParaRPr lang="en-US" dirty="0"/>
          </a:p>
        </p:txBody>
      </p:sp>
      <p:pic>
        <p:nvPicPr>
          <p:cNvPr id="5" name="Picture 4">
            <a:extLst>
              <a:ext uri="{FF2B5EF4-FFF2-40B4-BE49-F238E27FC236}">
                <a16:creationId xmlns:a16="http://schemas.microsoft.com/office/drawing/2014/main" id="{9582466F-D6E1-4926-968C-EC3D1FF5B8D1}"/>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radius="5"/>
                    </a14:imgEffect>
                    <a14:imgEffect>
                      <a14:sharpenSoften amount="45000"/>
                    </a14:imgEffect>
                  </a14:imgLayer>
                </a14:imgProps>
              </a:ext>
              <a:ext uri="{28A0092B-C50C-407E-A947-70E740481C1C}">
                <a14:useLocalDpi xmlns:a14="http://schemas.microsoft.com/office/drawing/2010/main"/>
              </a:ext>
            </a:extLst>
          </a:blip>
          <a:srcRect b="6904"/>
          <a:stretch/>
        </p:blipFill>
        <p:spPr>
          <a:xfrm>
            <a:off x="609601" y="1226943"/>
            <a:ext cx="5010959" cy="4627757"/>
          </a:xfrm>
          <a:prstGeom prst="rect">
            <a:avLst/>
          </a:prstGeom>
        </p:spPr>
      </p:pic>
      <p:pic>
        <p:nvPicPr>
          <p:cNvPr id="3" name="Picture 2">
            <a:extLst>
              <a:ext uri="{FF2B5EF4-FFF2-40B4-BE49-F238E27FC236}">
                <a16:creationId xmlns:a16="http://schemas.microsoft.com/office/drawing/2014/main" id="{8B8B6C3F-B8D1-4ED6-9541-983A42C7082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9000"/>
                    </a14:imgEffect>
                  </a14:imgLayer>
                </a14:imgProps>
              </a:ext>
            </a:extLst>
          </a:blip>
          <a:stretch>
            <a:fillRect/>
          </a:stretch>
        </p:blipFill>
        <p:spPr>
          <a:xfrm>
            <a:off x="381148" y="1522512"/>
            <a:ext cx="6828697" cy="410930"/>
          </a:xfrm>
          <a:prstGeom prst="roundRect">
            <a:avLst/>
          </a:prstGeom>
          <a:ln>
            <a:solidFill>
              <a:schemeClr val="tx1">
                <a:lumMod val="50000"/>
                <a:lumOff val="5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TextBox 6">
            <a:extLst>
              <a:ext uri="{FF2B5EF4-FFF2-40B4-BE49-F238E27FC236}">
                <a16:creationId xmlns:a16="http://schemas.microsoft.com/office/drawing/2014/main" id="{30BF7570-C240-F71C-A10F-54C25913A7CA}"/>
              </a:ext>
            </a:extLst>
          </p:cNvPr>
          <p:cNvSpPr txBox="1"/>
          <p:nvPr/>
        </p:nvSpPr>
        <p:spPr>
          <a:xfrm>
            <a:off x="701040" y="5830589"/>
            <a:ext cx="7569200" cy="261610"/>
          </a:xfrm>
          <a:prstGeom prst="rect">
            <a:avLst/>
          </a:prstGeom>
          <a:noFill/>
        </p:spPr>
        <p:txBody>
          <a:bodyPr wrap="square">
            <a:spAutoFit/>
          </a:bodyPr>
          <a:lstStyle/>
          <a:p>
            <a:r>
              <a:rPr lang="en-US" sz="1100" dirty="0"/>
              <a:t>Source: EY report</a:t>
            </a:r>
          </a:p>
        </p:txBody>
      </p:sp>
    </p:spTree>
    <p:extLst>
      <p:ext uri="{BB962C8B-B14F-4D97-AF65-F5344CB8AC3E}">
        <p14:creationId xmlns:p14="http://schemas.microsoft.com/office/powerpoint/2010/main" val="1482633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4587-759A-4F23-BF37-A50ABD58EBA6}"/>
              </a:ext>
            </a:extLst>
          </p:cNvPr>
          <p:cNvSpPr>
            <a:spLocks noGrp="1"/>
          </p:cNvSpPr>
          <p:nvPr>
            <p:ph type="title"/>
          </p:nvPr>
        </p:nvSpPr>
        <p:spPr/>
        <p:txBody>
          <a:bodyPr/>
          <a:lstStyle/>
          <a:p>
            <a:r>
              <a:rPr lang="en-IN" dirty="0"/>
              <a:t>Anatomy of a Chart – Axis Titles</a:t>
            </a:r>
            <a:endParaRPr lang="en-US" dirty="0"/>
          </a:p>
        </p:txBody>
      </p:sp>
      <p:sp>
        <p:nvSpPr>
          <p:cNvPr id="10" name="Slide Number Placeholder 9">
            <a:extLst>
              <a:ext uri="{FF2B5EF4-FFF2-40B4-BE49-F238E27FC236}">
                <a16:creationId xmlns:a16="http://schemas.microsoft.com/office/drawing/2014/main" id="{CAB2C0B0-550E-41AC-8606-A7F0EFB31DCE}"/>
              </a:ext>
            </a:extLst>
          </p:cNvPr>
          <p:cNvSpPr>
            <a:spLocks noGrp="1"/>
          </p:cNvSpPr>
          <p:nvPr>
            <p:ph type="sldNum" sz="quarter" idx="12"/>
          </p:nvPr>
        </p:nvSpPr>
        <p:spPr/>
        <p:txBody>
          <a:bodyPr/>
          <a:lstStyle/>
          <a:p>
            <a:fld id="{0B21AF8E-D15D-465C-BA79-CC3F302F2B01}" type="slidenum">
              <a:rPr lang="en-US" smtClean="0"/>
              <a:pPr/>
              <a:t>23</a:t>
            </a:fld>
            <a:endParaRPr lang="en-US" dirty="0"/>
          </a:p>
        </p:txBody>
      </p:sp>
      <p:pic>
        <p:nvPicPr>
          <p:cNvPr id="5" name="Picture 4">
            <a:extLst>
              <a:ext uri="{FF2B5EF4-FFF2-40B4-BE49-F238E27FC236}">
                <a16:creationId xmlns:a16="http://schemas.microsoft.com/office/drawing/2014/main" id="{9582466F-D6E1-4926-968C-EC3D1FF5B8D1}"/>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radius="5"/>
                    </a14:imgEffect>
                    <a14:imgEffect>
                      <a14:sharpenSoften amount="45000"/>
                    </a14:imgEffect>
                  </a14:imgLayer>
                </a14:imgProps>
              </a:ext>
              <a:ext uri="{28A0092B-C50C-407E-A947-70E740481C1C}">
                <a14:useLocalDpi xmlns:a14="http://schemas.microsoft.com/office/drawing/2010/main"/>
              </a:ext>
            </a:extLst>
          </a:blip>
          <a:srcRect b="6648"/>
          <a:stretch/>
        </p:blipFill>
        <p:spPr>
          <a:xfrm>
            <a:off x="609601" y="1226943"/>
            <a:ext cx="5010959" cy="4640457"/>
          </a:xfrm>
          <a:prstGeom prst="rect">
            <a:avLst/>
          </a:prstGeom>
        </p:spPr>
      </p:pic>
      <p:pic>
        <p:nvPicPr>
          <p:cNvPr id="4" name="Picture 3">
            <a:extLst>
              <a:ext uri="{FF2B5EF4-FFF2-40B4-BE49-F238E27FC236}">
                <a16:creationId xmlns:a16="http://schemas.microsoft.com/office/drawing/2014/main" id="{6B47FD02-EB61-4AF5-9FEC-43C208B64DE4}"/>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35000"/>
                    </a14:imgEffect>
                    <a14:imgEffect>
                      <a14:brightnessContrast contrast="35000"/>
                    </a14:imgEffect>
                  </a14:imgLayer>
                </a14:imgProps>
              </a:ext>
              <a:ext uri="{28A0092B-C50C-407E-A947-70E740481C1C}">
                <a14:useLocalDpi xmlns:a14="http://schemas.microsoft.com/office/drawing/2010/main"/>
              </a:ext>
            </a:extLst>
          </a:blip>
          <a:srcRect l="16343" r="8802"/>
          <a:stretch/>
        </p:blipFill>
        <p:spPr>
          <a:xfrm>
            <a:off x="491447" y="2679897"/>
            <a:ext cx="409330" cy="2451959"/>
          </a:xfrm>
          <a:prstGeom prst="roundRect">
            <a:avLst/>
          </a:prstGeom>
          <a:ln>
            <a:solidFill>
              <a:schemeClr val="tx1">
                <a:lumMod val="50000"/>
                <a:lumOff val="5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6" name="Picture 5">
            <a:extLst>
              <a:ext uri="{FF2B5EF4-FFF2-40B4-BE49-F238E27FC236}">
                <a16:creationId xmlns:a16="http://schemas.microsoft.com/office/drawing/2014/main" id="{0DE62B09-2E31-4B0E-ACC5-66A9E6C53B1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35000"/>
                    </a14:imgEffect>
                  </a14:imgLayer>
                </a14:imgProps>
              </a:ext>
            </a:extLst>
          </a:blip>
          <a:stretch>
            <a:fillRect/>
          </a:stretch>
        </p:blipFill>
        <p:spPr>
          <a:xfrm>
            <a:off x="5394978" y="2529052"/>
            <a:ext cx="451163" cy="2753651"/>
          </a:xfrm>
          <a:prstGeom prst="roundRect">
            <a:avLst/>
          </a:prstGeom>
          <a:ln>
            <a:solidFill>
              <a:schemeClr val="tx1">
                <a:lumMod val="50000"/>
                <a:lumOff val="5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Arrow: Pentagon 6">
            <a:extLst>
              <a:ext uri="{FF2B5EF4-FFF2-40B4-BE49-F238E27FC236}">
                <a16:creationId xmlns:a16="http://schemas.microsoft.com/office/drawing/2014/main" id="{2F85D03C-3B29-4AC3-824D-4613576E9736}"/>
              </a:ext>
            </a:extLst>
          </p:cNvPr>
          <p:cNvSpPr/>
          <p:nvPr/>
        </p:nvSpPr>
        <p:spPr>
          <a:xfrm>
            <a:off x="5955228" y="2679897"/>
            <a:ext cx="397816" cy="748522"/>
          </a:xfrm>
          <a:prstGeom prst="homePlate">
            <a:avLst>
              <a:gd name="adj" fmla="val 100000"/>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tx1"/>
              </a:solidFill>
            </a:endParaRPr>
          </a:p>
        </p:txBody>
      </p:sp>
      <p:sp>
        <p:nvSpPr>
          <p:cNvPr id="8" name="TextBox 7">
            <a:extLst>
              <a:ext uri="{FF2B5EF4-FFF2-40B4-BE49-F238E27FC236}">
                <a16:creationId xmlns:a16="http://schemas.microsoft.com/office/drawing/2014/main" id="{7FF5AAB8-1B3E-472D-AFB0-CE0BA9D56718}"/>
              </a:ext>
            </a:extLst>
          </p:cNvPr>
          <p:cNvSpPr txBox="1"/>
          <p:nvPr/>
        </p:nvSpPr>
        <p:spPr>
          <a:xfrm>
            <a:off x="6462130" y="2775633"/>
            <a:ext cx="3494670" cy="565777"/>
          </a:xfrm>
          <a:prstGeom prst="rect">
            <a:avLst/>
          </a:prstGeom>
          <a:noFill/>
        </p:spPr>
        <p:txBody>
          <a:bodyPr wrap="square" lIns="0" tIns="36557" rIns="0" bIns="0" rtlCol="0">
            <a:spAutoFit/>
          </a:bodyPr>
          <a:lstStyle/>
          <a:p>
            <a:pPr>
              <a:lnSpc>
                <a:spcPct val="85000"/>
              </a:lnSpc>
              <a:spcAft>
                <a:spcPts val="600"/>
              </a:spcAft>
              <a:buClr>
                <a:schemeClr val="accent2"/>
              </a:buClr>
              <a:buSzPct val="70000"/>
            </a:pPr>
            <a:r>
              <a:rPr lang="en-US" sz="2000" b="1" dirty="0"/>
              <a:t>Axis-titles</a:t>
            </a:r>
            <a:r>
              <a:rPr lang="en-US" sz="2000" dirty="0"/>
              <a:t> must have a unit of measurement</a:t>
            </a:r>
          </a:p>
        </p:txBody>
      </p:sp>
      <p:sp>
        <p:nvSpPr>
          <p:cNvPr id="9" name="TextBox 8">
            <a:extLst>
              <a:ext uri="{FF2B5EF4-FFF2-40B4-BE49-F238E27FC236}">
                <a16:creationId xmlns:a16="http://schemas.microsoft.com/office/drawing/2014/main" id="{B3839E18-EA38-D1D5-B374-1FA32E78AC64}"/>
              </a:ext>
            </a:extLst>
          </p:cNvPr>
          <p:cNvSpPr txBox="1"/>
          <p:nvPr/>
        </p:nvSpPr>
        <p:spPr>
          <a:xfrm>
            <a:off x="701040" y="5830589"/>
            <a:ext cx="1813560" cy="261610"/>
          </a:xfrm>
          <a:prstGeom prst="rect">
            <a:avLst/>
          </a:prstGeom>
          <a:noFill/>
        </p:spPr>
        <p:txBody>
          <a:bodyPr wrap="square">
            <a:spAutoFit/>
          </a:bodyPr>
          <a:lstStyle/>
          <a:p>
            <a:r>
              <a:rPr lang="en-US" sz="1100" dirty="0"/>
              <a:t>Source: EY report</a:t>
            </a:r>
          </a:p>
        </p:txBody>
      </p:sp>
    </p:spTree>
    <p:extLst>
      <p:ext uri="{BB962C8B-B14F-4D97-AF65-F5344CB8AC3E}">
        <p14:creationId xmlns:p14="http://schemas.microsoft.com/office/powerpoint/2010/main" val="275184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4587-759A-4F23-BF37-A50ABD58EBA6}"/>
              </a:ext>
            </a:extLst>
          </p:cNvPr>
          <p:cNvSpPr>
            <a:spLocks noGrp="1"/>
          </p:cNvSpPr>
          <p:nvPr>
            <p:ph type="title"/>
          </p:nvPr>
        </p:nvSpPr>
        <p:spPr/>
        <p:txBody>
          <a:bodyPr/>
          <a:lstStyle/>
          <a:p>
            <a:r>
              <a:rPr lang="en-IN" dirty="0"/>
              <a:t>Anatomy of a Chart – </a:t>
            </a:r>
            <a:r>
              <a:rPr lang="en-US" dirty="0"/>
              <a:t>Source &amp; Footnotes</a:t>
            </a:r>
          </a:p>
        </p:txBody>
      </p:sp>
      <p:sp>
        <p:nvSpPr>
          <p:cNvPr id="4" name="Slide Number Placeholder 3">
            <a:extLst>
              <a:ext uri="{FF2B5EF4-FFF2-40B4-BE49-F238E27FC236}">
                <a16:creationId xmlns:a16="http://schemas.microsoft.com/office/drawing/2014/main" id="{6B76C9D0-F176-45AC-A97E-BA66965A7DEE}"/>
              </a:ext>
            </a:extLst>
          </p:cNvPr>
          <p:cNvSpPr>
            <a:spLocks noGrp="1"/>
          </p:cNvSpPr>
          <p:nvPr>
            <p:ph type="sldNum" sz="quarter" idx="12"/>
          </p:nvPr>
        </p:nvSpPr>
        <p:spPr/>
        <p:txBody>
          <a:bodyPr/>
          <a:lstStyle/>
          <a:p>
            <a:fld id="{0B21AF8E-D15D-465C-BA79-CC3F302F2B01}" type="slidenum">
              <a:rPr lang="en-US" smtClean="0"/>
              <a:pPr/>
              <a:t>24</a:t>
            </a:fld>
            <a:endParaRPr lang="en-US" dirty="0"/>
          </a:p>
        </p:txBody>
      </p:sp>
      <p:pic>
        <p:nvPicPr>
          <p:cNvPr id="5" name="Picture 4">
            <a:extLst>
              <a:ext uri="{FF2B5EF4-FFF2-40B4-BE49-F238E27FC236}">
                <a16:creationId xmlns:a16="http://schemas.microsoft.com/office/drawing/2014/main" id="{9582466F-D6E1-4926-968C-EC3D1FF5B8D1}"/>
              </a:ext>
            </a:extLst>
          </p:cNvPr>
          <p:cNvPicPr>
            <a:picLocks noChangeAspect="1"/>
          </p:cNvPicPr>
          <p:nvPr/>
        </p:nvPicPr>
        <p:blipFill>
          <a:blip r:embed="rId3" cstate="email">
            <a:extLst>
              <a:ext uri="{BEBA8EAE-BF5A-486C-A8C5-ECC9F3942E4B}">
                <a14:imgProps xmlns:a14="http://schemas.microsoft.com/office/drawing/2010/main">
                  <a14:imgLayer r:embed="rId4">
                    <a14:imgEffect>
                      <a14:artisticBlur radius="5"/>
                    </a14:imgEffect>
                    <a14:imgEffect>
                      <a14:sharpenSoften amount="45000"/>
                    </a14:imgEffect>
                  </a14:imgLayer>
                </a14:imgProps>
              </a:ext>
              <a:ext uri="{28A0092B-C50C-407E-A947-70E740481C1C}">
                <a14:useLocalDpi xmlns:a14="http://schemas.microsoft.com/office/drawing/2010/main"/>
              </a:ext>
            </a:extLst>
          </a:blip>
          <a:stretch>
            <a:fillRect/>
          </a:stretch>
        </p:blipFill>
        <p:spPr>
          <a:xfrm>
            <a:off x="609601" y="1226943"/>
            <a:ext cx="5010959" cy="4970936"/>
          </a:xfrm>
          <a:prstGeom prst="rect">
            <a:avLst/>
          </a:prstGeom>
        </p:spPr>
      </p:pic>
      <p:pic>
        <p:nvPicPr>
          <p:cNvPr id="7" name="Picture 6">
            <a:extLst>
              <a:ext uri="{FF2B5EF4-FFF2-40B4-BE49-F238E27FC236}">
                <a16:creationId xmlns:a16="http://schemas.microsoft.com/office/drawing/2014/main" id="{B3FAD80E-C856-45A4-8FBF-31382D8D411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9812" y="5823598"/>
            <a:ext cx="5010959" cy="374281"/>
          </a:xfrm>
          <a:prstGeom prst="roundRect">
            <a:avLst/>
          </a:prstGeom>
          <a:ln>
            <a:solidFill>
              <a:schemeClr val="tx1">
                <a:lumMod val="50000"/>
                <a:lumOff val="5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8" name="TextBox 7">
            <a:extLst>
              <a:ext uri="{FF2B5EF4-FFF2-40B4-BE49-F238E27FC236}">
                <a16:creationId xmlns:a16="http://schemas.microsoft.com/office/drawing/2014/main" id="{C0351BF0-A7BF-45D2-9A94-9B59A974B8A6}"/>
              </a:ext>
            </a:extLst>
          </p:cNvPr>
          <p:cNvSpPr txBox="1"/>
          <p:nvPr/>
        </p:nvSpPr>
        <p:spPr>
          <a:xfrm>
            <a:off x="5620561" y="2097974"/>
            <a:ext cx="5961839" cy="1214609"/>
          </a:xfrm>
          <a:prstGeom prst="rect">
            <a:avLst/>
          </a:prstGeom>
          <a:noFill/>
        </p:spPr>
        <p:txBody>
          <a:bodyPr wrap="square" lIns="0" tIns="36557" rIns="0" bIns="0" rtlCol="0">
            <a:spAutoFit/>
          </a:bodyPr>
          <a:lstStyle/>
          <a:p>
            <a:pPr marL="356438" indent="-356438">
              <a:lnSpc>
                <a:spcPct val="85000"/>
              </a:lnSpc>
              <a:spcAft>
                <a:spcPts val="600"/>
              </a:spcAft>
              <a:buClr>
                <a:schemeClr val="accent2"/>
              </a:buClr>
              <a:buSzPct val="70000"/>
              <a:buFont typeface="Arial" pitchFamily="34" charset="0"/>
              <a:buChar char="►"/>
            </a:pPr>
            <a:r>
              <a:rPr lang="en-US" b="1" dirty="0"/>
              <a:t>Time validity </a:t>
            </a:r>
            <a:r>
              <a:rPr lang="en-US" dirty="0"/>
              <a:t>of the data (if applicable) </a:t>
            </a:r>
          </a:p>
          <a:p>
            <a:pPr marL="813409" lvl="1" indent="-356438">
              <a:lnSpc>
                <a:spcPct val="85000"/>
              </a:lnSpc>
              <a:spcAft>
                <a:spcPts val="600"/>
              </a:spcAft>
              <a:buClr>
                <a:schemeClr val="accent2"/>
              </a:buClr>
              <a:buSzPct val="70000"/>
              <a:buFont typeface="Arial" pitchFamily="34" charset="0"/>
              <a:buChar char="►"/>
            </a:pPr>
            <a:r>
              <a:rPr lang="en-US" dirty="0"/>
              <a:t>…as of 31-Oct-2018</a:t>
            </a:r>
          </a:p>
          <a:p>
            <a:pPr marL="813409" lvl="1" indent="-356438">
              <a:lnSpc>
                <a:spcPct val="85000"/>
              </a:lnSpc>
              <a:spcAft>
                <a:spcPts val="600"/>
              </a:spcAft>
              <a:buClr>
                <a:schemeClr val="accent2"/>
              </a:buClr>
              <a:buSzPct val="70000"/>
              <a:buFont typeface="Arial" pitchFamily="34" charset="0"/>
              <a:buChar char="►"/>
            </a:pPr>
            <a:endParaRPr lang="en-US" dirty="0"/>
          </a:p>
          <a:p>
            <a:pPr marL="356438" indent="-356438">
              <a:lnSpc>
                <a:spcPct val="85000"/>
              </a:lnSpc>
              <a:spcAft>
                <a:spcPts val="600"/>
              </a:spcAft>
              <a:buClr>
                <a:schemeClr val="accent2"/>
              </a:buClr>
              <a:buSzPct val="70000"/>
              <a:buFont typeface="Arial" pitchFamily="34" charset="0"/>
              <a:buChar char="►"/>
            </a:pPr>
            <a:r>
              <a:rPr lang="en-US" dirty="0"/>
              <a:t>No acronyms without reference in the footnote</a:t>
            </a:r>
          </a:p>
        </p:txBody>
      </p:sp>
    </p:spTree>
    <p:extLst>
      <p:ext uri="{BB962C8B-B14F-4D97-AF65-F5344CB8AC3E}">
        <p14:creationId xmlns:p14="http://schemas.microsoft.com/office/powerpoint/2010/main" val="773867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Let’s quickly cover the basics -</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25</a:t>
            </a:fld>
            <a:endParaRPr lang="en-US"/>
          </a:p>
        </p:txBody>
      </p:sp>
      <p:sp>
        <p:nvSpPr>
          <p:cNvPr id="3" name="TextBox 2">
            <a:extLst>
              <a:ext uri="{FF2B5EF4-FFF2-40B4-BE49-F238E27FC236}">
                <a16:creationId xmlns:a16="http://schemas.microsoft.com/office/drawing/2014/main" id="{7485E9ED-4AC2-C147-673E-68F46F0D6F13}"/>
              </a:ext>
            </a:extLst>
          </p:cNvPr>
          <p:cNvSpPr txBox="1"/>
          <p:nvPr/>
        </p:nvSpPr>
        <p:spPr>
          <a:xfrm>
            <a:off x="625952" y="1212619"/>
            <a:ext cx="9127648" cy="2031325"/>
          </a:xfrm>
          <a:prstGeom prst="rect">
            <a:avLst/>
          </a:prstGeom>
          <a:noFill/>
        </p:spPr>
        <p:txBody>
          <a:bodyPr wrap="square">
            <a:spAutoFit/>
          </a:bodyPr>
          <a:lstStyle/>
          <a:p>
            <a:r>
              <a:rPr lang="en-IN" b="1" dirty="0">
                <a:latin typeface="Aptos" panose="020B0004020202020204" pitchFamily="34" charset="0"/>
              </a:rPr>
              <a:t>#1. </a:t>
            </a:r>
            <a:r>
              <a:rPr lang="en-IN" dirty="0">
                <a:latin typeface="Aptos" panose="020B0004020202020204" pitchFamily="34" charset="0"/>
              </a:rPr>
              <a:t>Anatomy of a Chart</a:t>
            </a:r>
          </a:p>
          <a:p>
            <a:endParaRPr lang="en-IN" b="1" dirty="0">
              <a:solidFill>
                <a:srgbClr val="0000FF"/>
              </a:solidFill>
              <a:latin typeface="Aptos" panose="020B0004020202020204" pitchFamily="34" charset="0"/>
            </a:endParaRPr>
          </a:p>
          <a:p>
            <a:r>
              <a:rPr lang="en-US" b="1" dirty="0"/>
              <a:t>#2. </a:t>
            </a:r>
            <a:r>
              <a:rPr lang="en-IN" b="1" dirty="0"/>
              <a:t>Chart title vs. Slide title</a:t>
            </a:r>
            <a:endParaRPr lang="en-IN" b="1" dirty="0">
              <a:latin typeface="Aptos" panose="020B0004020202020204" pitchFamily="34" charset="0"/>
            </a:endParaRPr>
          </a:p>
          <a:p>
            <a:endParaRPr lang="en-US" b="1" dirty="0">
              <a:solidFill>
                <a:srgbClr val="0000FF"/>
              </a:solidFill>
              <a:latin typeface="Aptos" panose="020B0004020202020204" pitchFamily="34" charset="0"/>
            </a:endParaRPr>
          </a:p>
          <a:p>
            <a:r>
              <a:rPr lang="en-US" b="1" dirty="0">
                <a:latin typeface="Aptos" panose="020B0004020202020204" pitchFamily="34" charset="0"/>
              </a:rPr>
              <a:t>#3. </a:t>
            </a:r>
            <a:r>
              <a:rPr lang="en-US" dirty="0">
                <a:latin typeface="Aptos" panose="020B0004020202020204" pitchFamily="34" charset="0"/>
              </a:rPr>
              <a:t>Editing and Configuring a Chart</a:t>
            </a:r>
          </a:p>
          <a:p>
            <a:endParaRPr lang="en-IN" dirty="0">
              <a:latin typeface="Aptos" panose="020B0004020202020204" pitchFamily="34" charset="0"/>
            </a:endParaRPr>
          </a:p>
          <a:p>
            <a:r>
              <a:rPr lang="en-IN" b="1" dirty="0">
                <a:latin typeface="Aptos" panose="020B0004020202020204" pitchFamily="34" charset="0"/>
              </a:rPr>
              <a:t>#4. </a:t>
            </a:r>
            <a:r>
              <a:rPr lang="en-IN" dirty="0">
                <a:latin typeface="Aptos" panose="020B0004020202020204" pitchFamily="34" charset="0"/>
              </a:rPr>
              <a:t>The obvious Dos and </a:t>
            </a:r>
            <a:r>
              <a:rPr lang="en-IN" dirty="0" err="1">
                <a:latin typeface="Aptos" panose="020B0004020202020204" pitchFamily="34" charset="0"/>
              </a:rPr>
              <a:t>Donts</a:t>
            </a:r>
            <a:endParaRPr lang="en-IN" dirty="0">
              <a:latin typeface="Aptos" panose="020B0004020202020204" pitchFamily="34" charset="0"/>
            </a:endParaRPr>
          </a:p>
        </p:txBody>
      </p:sp>
    </p:spTree>
    <p:extLst>
      <p:ext uri="{BB962C8B-B14F-4D97-AF65-F5344CB8AC3E}">
        <p14:creationId xmlns:p14="http://schemas.microsoft.com/office/powerpoint/2010/main" val="301699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4587-759A-4F23-BF37-A50ABD58EBA6}"/>
              </a:ext>
            </a:extLst>
          </p:cNvPr>
          <p:cNvSpPr>
            <a:spLocks noGrp="1"/>
          </p:cNvSpPr>
          <p:nvPr>
            <p:ph type="title"/>
          </p:nvPr>
        </p:nvSpPr>
        <p:spPr/>
        <p:txBody>
          <a:bodyPr/>
          <a:lstStyle/>
          <a:p>
            <a:r>
              <a:rPr lang="en-US" dirty="0"/>
              <a:t>Chart Title vs. Slide Title</a:t>
            </a:r>
          </a:p>
        </p:txBody>
      </p:sp>
      <p:sp>
        <p:nvSpPr>
          <p:cNvPr id="4" name="Slide Number Placeholder 3">
            <a:extLst>
              <a:ext uri="{FF2B5EF4-FFF2-40B4-BE49-F238E27FC236}">
                <a16:creationId xmlns:a16="http://schemas.microsoft.com/office/drawing/2014/main" id="{7906ADEE-B798-4739-9F12-5675AD051376}"/>
              </a:ext>
            </a:extLst>
          </p:cNvPr>
          <p:cNvSpPr>
            <a:spLocks noGrp="1"/>
          </p:cNvSpPr>
          <p:nvPr>
            <p:ph type="sldNum" sz="quarter" idx="12"/>
          </p:nvPr>
        </p:nvSpPr>
        <p:spPr/>
        <p:txBody>
          <a:bodyPr/>
          <a:lstStyle/>
          <a:p>
            <a:fld id="{0B21AF8E-D15D-465C-BA79-CC3F302F2B01}" type="slidenum">
              <a:rPr lang="en-US" smtClean="0"/>
              <a:pPr/>
              <a:t>26</a:t>
            </a:fld>
            <a:endParaRPr lang="en-US" dirty="0"/>
          </a:p>
        </p:txBody>
      </p:sp>
      <p:grpSp>
        <p:nvGrpSpPr>
          <p:cNvPr id="3" name="Group 2">
            <a:extLst>
              <a:ext uri="{FF2B5EF4-FFF2-40B4-BE49-F238E27FC236}">
                <a16:creationId xmlns:a16="http://schemas.microsoft.com/office/drawing/2014/main" id="{8ED973A8-ECF9-BF56-9A9F-FACE6E5E8E7F}"/>
              </a:ext>
            </a:extLst>
          </p:cNvPr>
          <p:cNvGrpSpPr/>
          <p:nvPr/>
        </p:nvGrpSpPr>
        <p:grpSpPr>
          <a:xfrm>
            <a:off x="609602" y="1171454"/>
            <a:ext cx="7990556" cy="4965313"/>
            <a:chOff x="609602" y="1171455"/>
            <a:chExt cx="7138314" cy="4435732"/>
          </a:xfrm>
        </p:grpSpPr>
        <p:pic>
          <p:nvPicPr>
            <p:cNvPr id="9" name="Picture 8">
              <a:extLst>
                <a:ext uri="{FF2B5EF4-FFF2-40B4-BE49-F238E27FC236}">
                  <a16:creationId xmlns:a16="http://schemas.microsoft.com/office/drawing/2014/main" id="{72394C59-2462-468D-ADD4-45D6960166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2" y="1171455"/>
              <a:ext cx="6458850" cy="4435732"/>
            </a:xfrm>
            <a:prstGeom prst="rect">
              <a:avLst/>
            </a:prstGeom>
            <a:ln>
              <a:solidFill>
                <a:schemeClr val="bg1">
                  <a:lumMod val="60000"/>
                  <a:lumOff val="40000"/>
                </a:schemeClr>
              </a:solidFill>
            </a:ln>
          </p:spPr>
        </p:pic>
        <p:sp>
          <p:nvSpPr>
            <p:cNvPr id="11" name="Rectangle 10">
              <a:extLst>
                <a:ext uri="{FF2B5EF4-FFF2-40B4-BE49-F238E27FC236}">
                  <a16:creationId xmlns:a16="http://schemas.microsoft.com/office/drawing/2014/main" id="{9E66D889-326D-42ED-9A80-2DA708A46934}"/>
                </a:ext>
              </a:extLst>
            </p:cNvPr>
            <p:cNvSpPr/>
            <p:nvPr/>
          </p:nvSpPr>
          <p:spPr>
            <a:xfrm>
              <a:off x="609602" y="1264728"/>
              <a:ext cx="6458850" cy="472357"/>
            </a:xfrm>
            <a:prstGeom prst="rect">
              <a:avLst/>
            </a:prstGeom>
            <a:solidFill>
              <a:srgbClr val="FF0000">
                <a:alpha val="6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rgbClr val="C00000"/>
                </a:solidFill>
              </a:endParaRPr>
            </a:p>
          </p:txBody>
        </p:sp>
        <p:sp>
          <p:nvSpPr>
            <p:cNvPr id="12" name="Rectangle 11">
              <a:extLst>
                <a:ext uri="{FF2B5EF4-FFF2-40B4-BE49-F238E27FC236}">
                  <a16:creationId xmlns:a16="http://schemas.microsoft.com/office/drawing/2014/main" id="{B5970EF7-0949-42D9-AE73-8E20B7138B29}"/>
                </a:ext>
              </a:extLst>
            </p:cNvPr>
            <p:cNvSpPr/>
            <p:nvPr/>
          </p:nvSpPr>
          <p:spPr>
            <a:xfrm>
              <a:off x="609602" y="1810600"/>
              <a:ext cx="6458850" cy="33054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rgbClr val="C00000"/>
                </a:solidFill>
              </a:endParaRPr>
            </a:p>
          </p:txBody>
        </p:sp>
        <p:cxnSp>
          <p:nvCxnSpPr>
            <p:cNvPr id="14" name="Straight Arrow Connector 13">
              <a:extLst>
                <a:ext uri="{FF2B5EF4-FFF2-40B4-BE49-F238E27FC236}">
                  <a16:creationId xmlns:a16="http://schemas.microsoft.com/office/drawing/2014/main" id="{4FC34FA9-BE0B-44F1-A835-0B9CB02FD27B}"/>
                </a:ext>
              </a:extLst>
            </p:cNvPr>
            <p:cNvCxnSpPr>
              <a:cxnSpLocks/>
            </p:cNvCxnSpPr>
            <p:nvPr/>
          </p:nvCxnSpPr>
          <p:spPr>
            <a:xfrm flipH="1">
              <a:off x="7134778" y="1468229"/>
              <a:ext cx="613138"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FC9309-4C55-40B8-BFE8-B2BF59CDE23B}"/>
                </a:ext>
              </a:extLst>
            </p:cNvPr>
            <p:cNvCxnSpPr>
              <a:cxnSpLocks/>
            </p:cNvCxnSpPr>
            <p:nvPr/>
          </p:nvCxnSpPr>
          <p:spPr>
            <a:xfrm flipH="1">
              <a:off x="7134778" y="1955655"/>
              <a:ext cx="613138"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82C9B67C-68C1-4B9D-AED8-AD0CCC5EA4B6}"/>
              </a:ext>
            </a:extLst>
          </p:cNvPr>
          <p:cNvSpPr txBox="1"/>
          <p:nvPr/>
        </p:nvSpPr>
        <p:spPr>
          <a:xfrm>
            <a:off x="609600" y="5887599"/>
            <a:ext cx="8392869" cy="249169"/>
          </a:xfrm>
          <a:prstGeom prst="rect">
            <a:avLst/>
          </a:prstGeom>
          <a:noFill/>
        </p:spPr>
        <p:txBody>
          <a:bodyPr wrap="square">
            <a:spAutoFit/>
          </a:bodyPr>
          <a:lstStyle/>
          <a:p>
            <a:pPr>
              <a:lnSpc>
                <a:spcPct val="85000"/>
              </a:lnSpc>
              <a:spcAft>
                <a:spcPts val="600"/>
              </a:spcAft>
              <a:buClr>
                <a:schemeClr val="accent2"/>
              </a:buClr>
              <a:buSzPct val="70000"/>
            </a:pPr>
            <a:r>
              <a:rPr lang="en-US" sz="1199" i="1" dirty="0">
                <a:solidFill>
                  <a:schemeClr val="bg1"/>
                </a:solidFill>
              </a:rPr>
              <a:t>Source: https://www.mckinsey.com/industries/travel-logistics-and-infrastructure/our-insights/startup-funding-in-logistics</a:t>
            </a:r>
          </a:p>
        </p:txBody>
      </p:sp>
      <p:sp>
        <p:nvSpPr>
          <p:cNvPr id="15" name="TextBox 14">
            <a:extLst>
              <a:ext uri="{FF2B5EF4-FFF2-40B4-BE49-F238E27FC236}">
                <a16:creationId xmlns:a16="http://schemas.microsoft.com/office/drawing/2014/main" id="{BB1B30A5-91F9-4FFA-A3E2-C51A4FCA0006}"/>
              </a:ext>
            </a:extLst>
          </p:cNvPr>
          <p:cNvSpPr txBox="1"/>
          <p:nvPr/>
        </p:nvSpPr>
        <p:spPr>
          <a:xfrm>
            <a:off x="8674403" y="1319058"/>
            <a:ext cx="3145858" cy="369204"/>
          </a:xfrm>
          <a:prstGeom prst="rect">
            <a:avLst/>
          </a:prstGeom>
          <a:noFill/>
        </p:spPr>
        <p:txBody>
          <a:bodyPr wrap="square">
            <a:spAutoFit/>
          </a:bodyPr>
          <a:lstStyle/>
          <a:p>
            <a:r>
              <a:rPr lang="en-US" sz="1799" dirty="0">
                <a:latin typeface="Aptos" panose="020B0004020202020204" pitchFamily="34" charset="0"/>
                <a:cs typeface="Arial" panose="020B0604020202020204" pitchFamily="34" charset="0"/>
              </a:rPr>
              <a:t>Slide Title (inference) </a:t>
            </a:r>
          </a:p>
        </p:txBody>
      </p:sp>
      <p:sp>
        <p:nvSpPr>
          <p:cNvPr id="17" name="TextBox 16">
            <a:extLst>
              <a:ext uri="{FF2B5EF4-FFF2-40B4-BE49-F238E27FC236}">
                <a16:creationId xmlns:a16="http://schemas.microsoft.com/office/drawing/2014/main" id="{E3EE635F-6C55-4F02-8535-4D8650D4A26D}"/>
              </a:ext>
            </a:extLst>
          </p:cNvPr>
          <p:cNvSpPr txBox="1"/>
          <p:nvPr/>
        </p:nvSpPr>
        <p:spPr>
          <a:xfrm>
            <a:off x="8674403" y="1826334"/>
            <a:ext cx="2574358" cy="369204"/>
          </a:xfrm>
          <a:prstGeom prst="rect">
            <a:avLst/>
          </a:prstGeom>
          <a:noFill/>
        </p:spPr>
        <p:txBody>
          <a:bodyPr wrap="square">
            <a:spAutoFit/>
          </a:bodyPr>
          <a:lstStyle/>
          <a:p>
            <a:r>
              <a:rPr lang="en-US" sz="1799" dirty="0">
                <a:latin typeface="Aptos" panose="020B0004020202020204" pitchFamily="34" charset="0"/>
                <a:cs typeface="Arial" panose="020B0604020202020204" pitchFamily="34" charset="0"/>
              </a:rPr>
              <a:t>Chart Title (metric) </a:t>
            </a:r>
          </a:p>
        </p:txBody>
      </p:sp>
    </p:spTree>
    <p:extLst>
      <p:ext uri="{BB962C8B-B14F-4D97-AF65-F5344CB8AC3E}">
        <p14:creationId xmlns:p14="http://schemas.microsoft.com/office/powerpoint/2010/main" val="1923028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4587-759A-4F23-BF37-A50ABD58EBA6}"/>
              </a:ext>
            </a:extLst>
          </p:cNvPr>
          <p:cNvSpPr>
            <a:spLocks noGrp="1"/>
          </p:cNvSpPr>
          <p:nvPr>
            <p:ph type="title"/>
          </p:nvPr>
        </p:nvSpPr>
        <p:spPr/>
        <p:txBody>
          <a:bodyPr/>
          <a:lstStyle/>
          <a:p>
            <a:r>
              <a:rPr lang="en-US" dirty="0"/>
              <a:t>Chart Title vs. Slide Title</a:t>
            </a:r>
          </a:p>
        </p:txBody>
      </p:sp>
      <p:sp>
        <p:nvSpPr>
          <p:cNvPr id="4" name="Slide Number Placeholder 3">
            <a:extLst>
              <a:ext uri="{FF2B5EF4-FFF2-40B4-BE49-F238E27FC236}">
                <a16:creationId xmlns:a16="http://schemas.microsoft.com/office/drawing/2014/main" id="{7906ADEE-B798-4739-9F12-5675AD051376}"/>
              </a:ext>
            </a:extLst>
          </p:cNvPr>
          <p:cNvSpPr>
            <a:spLocks noGrp="1"/>
          </p:cNvSpPr>
          <p:nvPr>
            <p:ph type="sldNum" sz="quarter" idx="12"/>
          </p:nvPr>
        </p:nvSpPr>
        <p:spPr/>
        <p:txBody>
          <a:bodyPr/>
          <a:lstStyle/>
          <a:p>
            <a:fld id="{0B21AF8E-D15D-465C-BA79-CC3F302F2B01}" type="slidenum">
              <a:rPr lang="en-US" smtClean="0"/>
              <a:pPr/>
              <a:t>27</a:t>
            </a:fld>
            <a:endParaRPr lang="en-US" dirty="0"/>
          </a:p>
        </p:txBody>
      </p:sp>
      <p:sp>
        <p:nvSpPr>
          <p:cNvPr id="18" name="TextBox 17">
            <a:extLst>
              <a:ext uri="{FF2B5EF4-FFF2-40B4-BE49-F238E27FC236}">
                <a16:creationId xmlns:a16="http://schemas.microsoft.com/office/drawing/2014/main" id="{82C9B67C-68C1-4B9D-AED8-AD0CCC5EA4B6}"/>
              </a:ext>
            </a:extLst>
          </p:cNvPr>
          <p:cNvSpPr txBox="1"/>
          <p:nvPr/>
        </p:nvSpPr>
        <p:spPr>
          <a:xfrm>
            <a:off x="609600" y="5887599"/>
            <a:ext cx="10972800" cy="249169"/>
          </a:xfrm>
          <a:prstGeom prst="rect">
            <a:avLst/>
          </a:prstGeom>
          <a:noFill/>
        </p:spPr>
        <p:txBody>
          <a:bodyPr wrap="square">
            <a:spAutoFit/>
          </a:bodyPr>
          <a:lstStyle/>
          <a:p>
            <a:pPr>
              <a:lnSpc>
                <a:spcPct val="85000"/>
              </a:lnSpc>
              <a:spcAft>
                <a:spcPts val="600"/>
              </a:spcAft>
              <a:buClr>
                <a:schemeClr val="accent2"/>
              </a:buClr>
              <a:buSzPct val="70000"/>
            </a:pPr>
            <a:r>
              <a:rPr lang="en-US" sz="1199" i="1" dirty="0">
                <a:solidFill>
                  <a:schemeClr val="bg1"/>
                </a:solidFill>
              </a:rPr>
              <a:t>Source: https://www.mckinsey.com/industries/private-equity-and-principal-investors/our-insights/earning-the-premium-a-recipe-for-long-term-spac-success</a:t>
            </a:r>
          </a:p>
        </p:txBody>
      </p:sp>
      <p:pic>
        <p:nvPicPr>
          <p:cNvPr id="7" name="Picture 6">
            <a:extLst>
              <a:ext uri="{FF2B5EF4-FFF2-40B4-BE49-F238E27FC236}">
                <a16:creationId xmlns:a16="http://schemas.microsoft.com/office/drawing/2014/main" id="{3AAF52CC-5FFC-4713-AB1B-300D4C4843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1186121"/>
            <a:ext cx="7176208" cy="4578590"/>
          </a:xfrm>
          <a:prstGeom prst="rect">
            <a:avLst/>
          </a:prstGeom>
          <a:ln>
            <a:solidFill>
              <a:schemeClr val="bg1">
                <a:lumMod val="60000"/>
                <a:lumOff val="40000"/>
              </a:schemeClr>
            </a:solidFill>
          </a:ln>
        </p:spPr>
      </p:pic>
      <p:sp>
        <p:nvSpPr>
          <p:cNvPr id="15" name="Rectangle 14">
            <a:extLst>
              <a:ext uri="{FF2B5EF4-FFF2-40B4-BE49-F238E27FC236}">
                <a16:creationId xmlns:a16="http://schemas.microsoft.com/office/drawing/2014/main" id="{7A5E8EC1-CFE6-4C8F-BDF8-6C68DA25AF62}"/>
              </a:ext>
            </a:extLst>
          </p:cNvPr>
          <p:cNvSpPr/>
          <p:nvPr/>
        </p:nvSpPr>
        <p:spPr>
          <a:xfrm>
            <a:off x="609601" y="2107281"/>
            <a:ext cx="7183124" cy="33549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rgbClr val="C00000"/>
              </a:solidFill>
            </a:endParaRPr>
          </a:p>
        </p:txBody>
      </p:sp>
      <p:sp>
        <p:nvSpPr>
          <p:cNvPr id="17" name="Rectangle 16">
            <a:extLst>
              <a:ext uri="{FF2B5EF4-FFF2-40B4-BE49-F238E27FC236}">
                <a16:creationId xmlns:a16="http://schemas.microsoft.com/office/drawing/2014/main" id="{051EC068-F22D-4193-A073-0ECC185A0DC6}"/>
              </a:ext>
            </a:extLst>
          </p:cNvPr>
          <p:cNvSpPr/>
          <p:nvPr/>
        </p:nvSpPr>
        <p:spPr>
          <a:xfrm>
            <a:off x="609601" y="1195683"/>
            <a:ext cx="7183124" cy="579114"/>
          </a:xfrm>
          <a:prstGeom prst="rect">
            <a:avLst/>
          </a:prstGeom>
          <a:solidFill>
            <a:srgbClr val="FF0000">
              <a:alpha val="6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rgbClr val="C00000"/>
              </a:solidFill>
            </a:endParaRPr>
          </a:p>
        </p:txBody>
      </p:sp>
      <p:cxnSp>
        <p:nvCxnSpPr>
          <p:cNvPr id="19" name="Straight Arrow Connector 18">
            <a:extLst>
              <a:ext uri="{FF2B5EF4-FFF2-40B4-BE49-F238E27FC236}">
                <a16:creationId xmlns:a16="http://schemas.microsoft.com/office/drawing/2014/main" id="{EBE7C444-FFB1-4D12-BA9F-6BB64A760F4B}"/>
              </a:ext>
            </a:extLst>
          </p:cNvPr>
          <p:cNvCxnSpPr>
            <a:cxnSpLocks/>
          </p:cNvCxnSpPr>
          <p:nvPr/>
        </p:nvCxnSpPr>
        <p:spPr>
          <a:xfrm flipH="1">
            <a:off x="7967465" y="1468229"/>
            <a:ext cx="613138"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048738-5C9F-40F1-83B2-3E9A082E6AA3}"/>
              </a:ext>
            </a:extLst>
          </p:cNvPr>
          <p:cNvCxnSpPr>
            <a:cxnSpLocks/>
          </p:cNvCxnSpPr>
          <p:nvPr/>
        </p:nvCxnSpPr>
        <p:spPr>
          <a:xfrm flipH="1">
            <a:off x="7967465" y="2260297"/>
            <a:ext cx="613138"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36C266-4035-454F-B587-9FE2754F6880}"/>
              </a:ext>
            </a:extLst>
          </p:cNvPr>
          <p:cNvSpPr txBox="1"/>
          <p:nvPr/>
        </p:nvSpPr>
        <p:spPr>
          <a:xfrm>
            <a:off x="8755342" y="1263809"/>
            <a:ext cx="2509558" cy="369204"/>
          </a:xfrm>
          <a:prstGeom prst="rect">
            <a:avLst/>
          </a:prstGeom>
          <a:noFill/>
        </p:spPr>
        <p:txBody>
          <a:bodyPr wrap="square">
            <a:spAutoFit/>
          </a:bodyPr>
          <a:lstStyle/>
          <a:p>
            <a:r>
              <a:rPr lang="en-US" sz="1799" dirty="0">
                <a:latin typeface="Aptos" panose="020B0004020202020204" pitchFamily="34" charset="0"/>
                <a:cs typeface="Arial" panose="020B0604020202020204" pitchFamily="34" charset="0"/>
              </a:rPr>
              <a:t>Slide Title (inference) </a:t>
            </a:r>
          </a:p>
        </p:txBody>
      </p:sp>
      <p:sp>
        <p:nvSpPr>
          <p:cNvPr id="22" name="TextBox 21">
            <a:extLst>
              <a:ext uri="{FF2B5EF4-FFF2-40B4-BE49-F238E27FC236}">
                <a16:creationId xmlns:a16="http://schemas.microsoft.com/office/drawing/2014/main" id="{5956FE0A-D6D1-47F6-BC4F-697DA2774A87}"/>
              </a:ext>
            </a:extLst>
          </p:cNvPr>
          <p:cNvSpPr txBox="1"/>
          <p:nvPr/>
        </p:nvSpPr>
        <p:spPr>
          <a:xfrm>
            <a:off x="8755342" y="2059272"/>
            <a:ext cx="2255558" cy="369204"/>
          </a:xfrm>
          <a:prstGeom prst="rect">
            <a:avLst/>
          </a:prstGeom>
          <a:noFill/>
        </p:spPr>
        <p:txBody>
          <a:bodyPr wrap="square">
            <a:spAutoFit/>
          </a:bodyPr>
          <a:lstStyle/>
          <a:p>
            <a:r>
              <a:rPr lang="en-US" sz="1799" dirty="0">
                <a:latin typeface="Aptos" panose="020B0004020202020204" pitchFamily="34" charset="0"/>
                <a:cs typeface="Arial" panose="020B0604020202020204" pitchFamily="34" charset="0"/>
              </a:rPr>
              <a:t>Chart Title (metric) </a:t>
            </a:r>
          </a:p>
        </p:txBody>
      </p:sp>
    </p:spTree>
    <p:extLst>
      <p:ext uri="{BB962C8B-B14F-4D97-AF65-F5344CB8AC3E}">
        <p14:creationId xmlns:p14="http://schemas.microsoft.com/office/powerpoint/2010/main" val="3501594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9D296C-B57E-42DB-BE25-BFD0CC9EC4A7}"/>
              </a:ext>
            </a:extLst>
          </p:cNvPr>
          <p:cNvSpPr>
            <a:spLocks noGrp="1"/>
          </p:cNvSpPr>
          <p:nvPr>
            <p:ph type="title"/>
          </p:nvPr>
        </p:nvSpPr>
        <p:spPr/>
        <p:txBody>
          <a:bodyPr/>
          <a:lstStyle/>
          <a:p>
            <a:r>
              <a:rPr lang="en-US" dirty="0"/>
              <a:t>FYR: Slide Title </a:t>
            </a:r>
            <a:r>
              <a:rPr lang="en-US" dirty="0">
                <a:solidFill>
                  <a:schemeClr val="bg1">
                    <a:lumMod val="75000"/>
                  </a:schemeClr>
                </a:solidFill>
              </a:rPr>
              <a:t>vs. Chart Title </a:t>
            </a:r>
            <a:r>
              <a:rPr lang="en-US" dirty="0"/>
              <a:t>– Examples</a:t>
            </a:r>
          </a:p>
        </p:txBody>
      </p:sp>
      <p:sp>
        <p:nvSpPr>
          <p:cNvPr id="2" name="Slide Number Placeholder 1">
            <a:extLst>
              <a:ext uri="{FF2B5EF4-FFF2-40B4-BE49-F238E27FC236}">
                <a16:creationId xmlns:a16="http://schemas.microsoft.com/office/drawing/2014/main" id="{5859B434-D73B-4C06-A852-E213149C724C}"/>
              </a:ext>
            </a:extLst>
          </p:cNvPr>
          <p:cNvSpPr>
            <a:spLocks noGrp="1"/>
          </p:cNvSpPr>
          <p:nvPr>
            <p:ph type="sldNum" sz="quarter" idx="12"/>
          </p:nvPr>
        </p:nvSpPr>
        <p:spPr/>
        <p:txBody>
          <a:bodyPr/>
          <a:lstStyle/>
          <a:p>
            <a:fld id="{FFD9964A-91AC-4440-9B5B-183959FD4309}" type="slidenum">
              <a:rPr lang="en-US" smtClean="0"/>
              <a:pPr/>
              <a:t>28</a:t>
            </a:fld>
            <a:endParaRPr lang="en-US"/>
          </a:p>
        </p:txBody>
      </p:sp>
      <p:sp>
        <p:nvSpPr>
          <p:cNvPr id="9" name="TextBox 8">
            <a:extLst>
              <a:ext uri="{FF2B5EF4-FFF2-40B4-BE49-F238E27FC236}">
                <a16:creationId xmlns:a16="http://schemas.microsoft.com/office/drawing/2014/main" id="{3E319F40-D8F5-4996-9C79-556997125CD1}"/>
              </a:ext>
            </a:extLst>
          </p:cNvPr>
          <p:cNvSpPr txBox="1"/>
          <p:nvPr/>
        </p:nvSpPr>
        <p:spPr>
          <a:xfrm>
            <a:off x="609917" y="5888879"/>
            <a:ext cx="10978515" cy="249299"/>
          </a:xfrm>
          <a:prstGeom prst="rect">
            <a:avLst/>
          </a:prstGeom>
          <a:noFill/>
        </p:spPr>
        <p:txBody>
          <a:bodyPr wrap="square">
            <a:spAutoFit/>
          </a:bodyPr>
          <a:lstStyle/>
          <a:p>
            <a:pPr>
              <a:lnSpc>
                <a:spcPct val="85000"/>
              </a:lnSpc>
              <a:spcAft>
                <a:spcPts val="600"/>
              </a:spcAft>
              <a:buClr>
                <a:schemeClr val="accent2"/>
              </a:buClr>
              <a:buSzPct val="70000"/>
            </a:pPr>
            <a:r>
              <a:rPr lang="en-US" sz="1200" dirty="0">
                <a:solidFill>
                  <a:srgbClr val="0000FF"/>
                </a:solidFill>
              </a:rPr>
              <a:t>Source: McKinsey Website</a:t>
            </a:r>
          </a:p>
        </p:txBody>
      </p:sp>
      <p:pic>
        <p:nvPicPr>
          <p:cNvPr id="10" name="Picture 9">
            <a:extLst>
              <a:ext uri="{FF2B5EF4-FFF2-40B4-BE49-F238E27FC236}">
                <a16:creationId xmlns:a16="http://schemas.microsoft.com/office/drawing/2014/main" id="{166097B5-B180-41F4-980E-AE7DBEBA30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917" y="1285170"/>
            <a:ext cx="8486588" cy="1698991"/>
          </a:xfrm>
          <a:prstGeom prst="rect">
            <a:avLst/>
          </a:prstGeom>
          <a:ln>
            <a:solidFill>
              <a:schemeClr val="bg1">
                <a:lumMod val="60000"/>
                <a:lumOff val="40000"/>
              </a:schemeClr>
            </a:solidFill>
          </a:ln>
        </p:spPr>
      </p:pic>
      <p:pic>
        <p:nvPicPr>
          <p:cNvPr id="11" name="Picture 10">
            <a:extLst>
              <a:ext uri="{FF2B5EF4-FFF2-40B4-BE49-F238E27FC236}">
                <a16:creationId xmlns:a16="http://schemas.microsoft.com/office/drawing/2014/main" id="{F4BAD334-435C-4A12-86B3-BCF6A1E6D15C}"/>
              </a:ext>
            </a:extLst>
          </p:cNvPr>
          <p:cNvPicPr>
            <a:picLocks noChangeAspect="1"/>
          </p:cNvPicPr>
          <p:nvPr/>
        </p:nvPicPr>
        <p:blipFill>
          <a:blip r:embed="rId4"/>
          <a:stretch>
            <a:fillRect/>
          </a:stretch>
        </p:blipFill>
        <p:spPr>
          <a:xfrm>
            <a:off x="609918" y="3429000"/>
            <a:ext cx="8486588" cy="1803400"/>
          </a:xfrm>
          <a:prstGeom prst="rect">
            <a:avLst/>
          </a:prstGeom>
          <a:ln>
            <a:solidFill>
              <a:schemeClr val="bg1">
                <a:lumMod val="60000"/>
                <a:lumOff val="40000"/>
              </a:schemeClr>
            </a:solidFill>
          </a:ln>
        </p:spPr>
      </p:pic>
      <p:sp>
        <p:nvSpPr>
          <p:cNvPr id="12" name="Rectangle 11">
            <a:extLst>
              <a:ext uri="{FF2B5EF4-FFF2-40B4-BE49-F238E27FC236}">
                <a16:creationId xmlns:a16="http://schemas.microsoft.com/office/drawing/2014/main" id="{84D14EFD-48C5-41E3-BFFF-5EB21290C836}"/>
              </a:ext>
            </a:extLst>
          </p:cNvPr>
          <p:cNvSpPr/>
          <p:nvPr/>
        </p:nvSpPr>
        <p:spPr>
          <a:xfrm>
            <a:off x="609917" y="1289935"/>
            <a:ext cx="8486588" cy="660785"/>
          </a:xfrm>
          <a:prstGeom prst="rect">
            <a:avLst/>
          </a:prstGeom>
          <a:solidFill>
            <a:srgbClr val="FF0000">
              <a:alpha val="6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rgbClr val="C00000"/>
              </a:solidFill>
            </a:endParaRPr>
          </a:p>
        </p:txBody>
      </p:sp>
      <p:sp>
        <p:nvSpPr>
          <p:cNvPr id="13" name="Rectangle 12">
            <a:extLst>
              <a:ext uri="{FF2B5EF4-FFF2-40B4-BE49-F238E27FC236}">
                <a16:creationId xmlns:a16="http://schemas.microsoft.com/office/drawing/2014/main" id="{A7C15F11-51D2-4E7E-81F3-2AE40141A8D2}"/>
              </a:ext>
            </a:extLst>
          </p:cNvPr>
          <p:cNvSpPr/>
          <p:nvPr/>
        </p:nvSpPr>
        <p:spPr>
          <a:xfrm>
            <a:off x="609917" y="3443415"/>
            <a:ext cx="8486588" cy="640905"/>
          </a:xfrm>
          <a:prstGeom prst="rect">
            <a:avLst/>
          </a:prstGeom>
          <a:solidFill>
            <a:srgbClr val="FF0000">
              <a:alpha val="6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rgbClr val="C00000"/>
              </a:solidFill>
            </a:endParaRPr>
          </a:p>
        </p:txBody>
      </p:sp>
      <p:cxnSp>
        <p:nvCxnSpPr>
          <p:cNvPr id="14" name="Straight Arrow Connector 13">
            <a:extLst>
              <a:ext uri="{FF2B5EF4-FFF2-40B4-BE49-F238E27FC236}">
                <a16:creationId xmlns:a16="http://schemas.microsoft.com/office/drawing/2014/main" id="{BF87B5D6-52D7-481B-9A27-509F7CB0E4DB}"/>
              </a:ext>
            </a:extLst>
          </p:cNvPr>
          <p:cNvCxnSpPr>
            <a:cxnSpLocks/>
          </p:cNvCxnSpPr>
          <p:nvPr/>
        </p:nvCxnSpPr>
        <p:spPr>
          <a:xfrm flipH="1">
            <a:off x="9281241" y="1600176"/>
            <a:ext cx="613457"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7A566C7-7F65-4700-B754-EB160D957BC7}"/>
              </a:ext>
            </a:extLst>
          </p:cNvPr>
          <p:cNvSpPr txBox="1"/>
          <p:nvPr/>
        </p:nvSpPr>
        <p:spPr>
          <a:xfrm>
            <a:off x="9961059" y="1395649"/>
            <a:ext cx="1569720" cy="646074"/>
          </a:xfrm>
          <a:prstGeom prst="rect">
            <a:avLst/>
          </a:prstGeom>
          <a:noFill/>
        </p:spPr>
        <p:txBody>
          <a:bodyPr wrap="square">
            <a:spAutoFit/>
          </a:bodyPr>
          <a:lstStyle/>
          <a:p>
            <a:r>
              <a:rPr lang="en-US" sz="1799" dirty="0">
                <a:latin typeface="Aptos" panose="020B0004020202020204" pitchFamily="34" charset="0"/>
                <a:cs typeface="Arial" panose="020B0604020202020204" pitchFamily="34" charset="0"/>
              </a:rPr>
              <a:t>Slide Title (inference) </a:t>
            </a:r>
          </a:p>
        </p:txBody>
      </p:sp>
      <p:cxnSp>
        <p:nvCxnSpPr>
          <p:cNvPr id="16" name="Straight Arrow Connector 15">
            <a:extLst>
              <a:ext uri="{FF2B5EF4-FFF2-40B4-BE49-F238E27FC236}">
                <a16:creationId xmlns:a16="http://schemas.microsoft.com/office/drawing/2014/main" id="{E5892300-169B-4A9C-9B6B-B0C8712D2DFA}"/>
              </a:ext>
            </a:extLst>
          </p:cNvPr>
          <p:cNvCxnSpPr>
            <a:cxnSpLocks/>
          </p:cNvCxnSpPr>
          <p:nvPr/>
        </p:nvCxnSpPr>
        <p:spPr>
          <a:xfrm flipH="1">
            <a:off x="9281241" y="3735134"/>
            <a:ext cx="613457"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753BB1E-21DA-48E4-8F68-9BE8D7B4200B}"/>
              </a:ext>
            </a:extLst>
          </p:cNvPr>
          <p:cNvSpPr txBox="1"/>
          <p:nvPr/>
        </p:nvSpPr>
        <p:spPr>
          <a:xfrm>
            <a:off x="9961059" y="3530607"/>
            <a:ext cx="1569720" cy="646074"/>
          </a:xfrm>
          <a:prstGeom prst="rect">
            <a:avLst/>
          </a:prstGeom>
          <a:noFill/>
        </p:spPr>
        <p:txBody>
          <a:bodyPr wrap="square">
            <a:spAutoFit/>
          </a:bodyPr>
          <a:lstStyle/>
          <a:p>
            <a:r>
              <a:rPr lang="en-US" sz="1799" dirty="0">
                <a:latin typeface="Aptos" panose="020B0004020202020204" pitchFamily="34" charset="0"/>
                <a:cs typeface="Arial" panose="020B0604020202020204" pitchFamily="34" charset="0"/>
              </a:rPr>
              <a:t>Slide Title (inference) </a:t>
            </a:r>
          </a:p>
        </p:txBody>
      </p:sp>
    </p:spTree>
    <p:extLst>
      <p:ext uri="{BB962C8B-B14F-4D97-AF65-F5344CB8AC3E}">
        <p14:creationId xmlns:p14="http://schemas.microsoft.com/office/powerpoint/2010/main" val="1265700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9D296C-B57E-42DB-BE25-BFD0CC9EC4A7}"/>
              </a:ext>
            </a:extLst>
          </p:cNvPr>
          <p:cNvSpPr>
            <a:spLocks noGrp="1"/>
          </p:cNvSpPr>
          <p:nvPr>
            <p:ph type="title"/>
          </p:nvPr>
        </p:nvSpPr>
        <p:spPr/>
        <p:txBody>
          <a:bodyPr/>
          <a:lstStyle/>
          <a:p>
            <a:r>
              <a:rPr lang="en-US" dirty="0"/>
              <a:t>FYR: </a:t>
            </a:r>
            <a:r>
              <a:rPr lang="en-US" dirty="0">
                <a:solidFill>
                  <a:schemeClr val="bg1">
                    <a:lumMod val="75000"/>
                  </a:schemeClr>
                </a:solidFill>
              </a:rPr>
              <a:t>Slide Title vs. </a:t>
            </a:r>
            <a:r>
              <a:rPr lang="en-US" dirty="0"/>
              <a:t>Chart Title – Examples</a:t>
            </a:r>
          </a:p>
        </p:txBody>
      </p:sp>
      <p:sp>
        <p:nvSpPr>
          <p:cNvPr id="2" name="Slide Number Placeholder 1">
            <a:extLst>
              <a:ext uri="{FF2B5EF4-FFF2-40B4-BE49-F238E27FC236}">
                <a16:creationId xmlns:a16="http://schemas.microsoft.com/office/drawing/2014/main" id="{5859B434-D73B-4C06-A852-E213149C724C}"/>
              </a:ext>
            </a:extLst>
          </p:cNvPr>
          <p:cNvSpPr>
            <a:spLocks noGrp="1"/>
          </p:cNvSpPr>
          <p:nvPr>
            <p:ph type="sldNum" sz="quarter" idx="12"/>
          </p:nvPr>
        </p:nvSpPr>
        <p:spPr/>
        <p:txBody>
          <a:bodyPr/>
          <a:lstStyle/>
          <a:p>
            <a:fld id="{FFD9964A-91AC-4440-9B5B-183959FD4309}" type="slidenum">
              <a:rPr lang="en-US" smtClean="0"/>
              <a:pPr/>
              <a:t>29</a:t>
            </a:fld>
            <a:endParaRPr lang="en-US"/>
          </a:p>
        </p:txBody>
      </p:sp>
      <p:sp>
        <p:nvSpPr>
          <p:cNvPr id="9" name="TextBox 8">
            <a:extLst>
              <a:ext uri="{FF2B5EF4-FFF2-40B4-BE49-F238E27FC236}">
                <a16:creationId xmlns:a16="http://schemas.microsoft.com/office/drawing/2014/main" id="{3E319F40-D8F5-4996-9C79-556997125CD1}"/>
              </a:ext>
            </a:extLst>
          </p:cNvPr>
          <p:cNvSpPr txBox="1"/>
          <p:nvPr/>
        </p:nvSpPr>
        <p:spPr>
          <a:xfrm>
            <a:off x="609917" y="5888879"/>
            <a:ext cx="10978515" cy="249299"/>
          </a:xfrm>
          <a:prstGeom prst="rect">
            <a:avLst/>
          </a:prstGeom>
          <a:noFill/>
        </p:spPr>
        <p:txBody>
          <a:bodyPr wrap="square">
            <a:spAutoFit/>
          </a:bodyPr>
          <a:lstStyle/>
          <a:p>
            <a:pPr>
              <a:lnSpc>
                <a:spcPct val="85000"/>
              </a:lnSpc>
              <a:spcAft>
                <a:spcPts val="600"/>
              </a:spcAft>
              <a:buClr>
                <a:schemeClr val="accent2"/>
              </a:buClr>
              <a:buSzPct val="70000"/>
            </a:pPr>
            <a:r>
              <a:rPr lang="en-US" sz="1200" dirty="0">
                <a:solidFill>
                  <a:srgbClr val="0000FF"/>
                </a:solidFill>
              </a:rPr>
              <a:t>Source: McKinsey Website</a:t>
            </a:r>
          </a:p>
        </p:txBody>
      </p:sp>
      <p:pic>
        <p:nvPicPr>
          <p:cNvPr id="19" name="Picture 18">
            <a:extLst>
              <a:ext uri="{FF2B5EF4-FFF2-40B4-BE49-F238E27FC236}">
                <a16:creationId xmlns:a16="http://schemas.microsoft.com/office/drawing/2014/main" id="{D63E2B69-2FF4-4844-8A77-AC0E7AB4A2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917" y="1285170"/>
            <a:ext cx="8486588" cy="1698991"/>
          </a:xfrm>
          <a:prstGeom prst="rect">
            <a:avLst/>
          </a:prstGeom>
          <a:ln>
            <a:solidFill>
              <a:schemeClr val="bg1">
                <a:lumMod val="60000"/>
                <a:lumOff val="40000"/>
              </a:schemeClr>
            </a:solidFill>
          </a:ln>
        </p:spPr>
      </p:pic>
      <p:pic>
        <p:nvPicPr>
          <p:cNvPr id="20" name="Picture 19">
            <a:extLst>
              <a:ext uri="{FF2B5EF4-FFF2-40B4-BE49-F238E27FC236}">
                <a16:creationId xmlns:a16="http://schemas.microsoft.com/office/drawing/2014/main" id="{AD0CC6DE-A2B0-480B-A28F-B0EFE6FE0EF7}"/>
              </a:ext>
            </a:extLst>
          </p:cNvPr>
          <p:cNvPicPr>
            <a:picLocks noChangeAspect="1"/>
          </p:cNvPicPr>
          <p:nvPr/>
        </p:nvPicPr>
        <p:blipFill>
          <a:blip r:embed="rId4"/>
          <a:stretch>
            <a:fillRect/>
          </a:stretch>
        </p:blipFill>
        <p:spPr>
          <a:xfrm>
            <a:off x="609918" y="3429000"/>
            <a:ext cx="8486588" cy="1803400"/>
          </a:xfrm>
          <a:prstGeom prst="rect">
            <a:avLst/>
          </a:prstGeom>
          <a:ln>
            <a:solidFill>
              <a:schemeClr val="bg1">
                <a:lumMod val="60000"/>
                <a:lumOff val="40000"/>
              </a:schemeClr>
            </a:solidFill>
          </a:ln>
        </p:spPr>
      </p:pic>
      <p:sp>
        <p:nvSpPr>
          <p:cNvPr id="21" name="Rectangle 20">
            <a:extLst>
              <a:ext uri="{FF2B5EF4-FFF2-40B4-BE49-F238E27FC236}">
                <a16:creationId xmlns:a16="http://schemas.microsoft.com/office/drawing/2014/main" id="{6CB43EB9-8AF1-4D33-827E-C59F2893E9EA}"/>
              </a:ext>
            </a:extLst>
          </p:cNvPr>
          <p:cNvSpPr/>
          <p:nvPr/>
        </p:nvSpPr>
        <p:spPr>
          <a:xfrm>
            <a:off x="609917" y="2072640"/>
            <a:ext cx="8486588" cy="9347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C00000"/>
              </a:solidFill>
            </a:endParaRPr>
          </a:p>
        </p:txBody>
      </p:sp>
      <p:sp>
        <p:nvSpPr>
          <p:cNvPr id="22" name="Rectangle 21">
            <a:extLst>
              <a:ext uri="{FF2B5EF4-FFF2-40B4-BE49-F238E27FC236}">
                <a16:creationId xmlns:a16="http://schemas.microsoft.com/office/drawing/2014/main" id="{50707AFA-F1A5-486E-9A01-5BBEAB526D2F}"/>
              </a:ext>
            </a:extLst>
          </p:cNvPr>
          <p:cNvSpPr/>
          <p:nvPr/>
        </p:nvSpPr>
        <p:spPr>
          <a:xfrm>
            <a:off x="609917" y="4206240"/>
            <a:ext cx="8486588" cy="10464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C00000"/>
              </a:solidFill>
            </a:endParaRPr>
          </a:p>
        </p:txBody>
      </p:sp>
      <p:cxnSp>
        <p:nvCxnSpPr>
          <p:cNvPr id="23" name="Straight Arrow Connector 22">
            <a:extLst>
              <a:ext uri="{FF2B5EF4-FFF2-40B4-BE49-F238E27FC236}">
                <a16:creationId xmlns:a16="http://schemas.microsoft.com/office/drawing/2014/main" id="{FF2FA304-A1FC-4EF2-A5D9-403BE068CFE4}"/>
              </a:ext>
            </a:extLst>
          </p:cNvPr>
          <p:cNvCxnSpPr>
            <a:cxnSpLocks/>
          </p:cNvCxnSpPr>
          <p:nvPr/>
        </p:nvCxnSpPr>
        <p:spPr>
          <a:xfrm flipH="1">
            <a:off x="9347602" y="2449454"/>
            <a:ext cx="613457"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A44E1B3-6985-495E-9B0D-25172448B122}"/>
              </a:ext>
            </a:extLst>
          </p:cNvPr>
          <p:cNvSpPr txBox="1"/>
          <p:nvPr/>
        </p:nvSpPr>
        <p:spPr>
          <a:xfrm>
            <a:off x="10027420" y="2135827"/>
            <a:ext cx="1569720" cy="646331"/>
          </a:xfrm>
          <a:prstGeom prst="rect">
            <a:avLst/>
          </a:prstGeom>
          <a:noFill/>
        </p:spPr>
        <p:txBody>
          <a:bodyPr wrap="square">
            <a:spAutoFit/>
          </a:bodyPr>
          <a:lstStyle/>
          <a:p>
            <a:r>
              <a:rPr lang="en-US" sz="1799" dirty="0">
                <a:latin typeface="Aptos" panose="020B0004020202020204" pitchFamily="34" charset="0"/>
                <a:cs typeface="Arial" panose="020B0604020202020204" pitchFamily="34" charset="0"/>
              </a:rPr>
              <a:t>Chart Title (metric) </a:t>
            </a:r>
          </a:p>
        </p:txBody>
      </p:sp>
      <p:cxnSp>
        <p:nvCxnSpPr>
          <p:cNvPr id="25" name="Straight Arrow Connector 24">
            <a:extLst>
              <a:ext uri="{FF2B5EF4-FFF2-40B4-BE49-F238E27FC236}">
                <a16:creationId xmlns:a16="http://schemas.microsoft.com/office/drawing/2014/main" id="{D0666290-DB63-4180-9D0A-4B3AB92F87C4}"/>
              </a:ext>
            </a:extLst>
          </p:cNvPr>
          <p:cNvCxnSpPr>
            <a:cxnSpLocks/>
          </p:cNvCxnSpPr>
          <p:nvPr/>
        </p:nvCxnSpPr>
        <p:spPr>
          <a:xfrm flipH="1">
            <a:off x="9347602" y="4706845"/>
            <a:ext cx="613457"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E8B500-96E2-439D-9F50-74CF3EFA1C42}"/>
              </a:ext>
            </a:extLst>
          </p:cNvPr>
          <p:cNvSpPr txBox="1"/>
          <p:nvPr/>
        </p:nvSpPr>
        <p:spPr>
          <a:xfrm>
            <a:off x="10027420" y="4409985"/>
            <a:ext cx="1569720" cy="646331"/>
          </a:xfrm>
          <a:prstGeom prst="rect">
            <a:avLst/>
          </a:prstGeom>
          <a:noFill/>
        </p:spPr>
        <p:txBody>
          <a:bodyPr wrap="square">
            <a:spAutoFit/>
          </a:bodyPr>
          <a:lstStyle/>
          <a:p>
            <a:r>
              <a:rPr lang="en-US" sz="1799" dirty="0">
                <a:latin typeface="Aptos" panose="020B0004020202020204" pitchFamily="34" charset="0"/>
                <a:cs typeface="Arial" panose="020B0604020202020204" pitchFamily="34" charset="0"/>
              </a:rPr>
              <a:t>Chart Title (metric) </a:t>
            </a:r>
          </a:p>
        </p:txBody>
      </p:sp>
    </p:spTree>
    <p:extLst>
      <p:ext uri="{BB962C8B-B14F-4D97-AF65-F5344CB8AC3E}">
        <p14:creationId xmlns:p14="http://schemas.microsoft.com/office/powerpoint/2010/main" val="941368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F832-01BA-953B-D5E0-A9B966327EFF}"/>
              </a:ext>
            </a:extLst>
          </p:cNvPr>
          <p:cNvSpPr>
            <a:spLocks noGrp="1"/>
          </p:cNvSpPr>
          <p:nvPr>
            <p:ph type="title"/>
          </p:nvPr>
        </p:nvSpPr>
        <p:spPr/>
        <p:txBody>
          <a:bodyPr/>
          <a:lstStyle/>
          <a:p>
            <a:r>
              <a:rPr lang="en-IN" dirty="0">
                <a:solidFill>
                  <a:schemeClr val="tx1"/>
                </a:solidFill>
              </a:rPr>
              <a:t>Generic advice doesn’t help your get your job done</a:t>
            </a:r>
            <a:endParaRPr lang="en-US" dirty="0">
              <a:solidFill>
                <a:schemeClr val="tx1"/>
              </a:solidFill>
            </a:endParaRPr>
          </a:p>
        </p:txBody>
      </p:sp>
      <p:sp>
        <p:nvSpPr>
          <p:cNvPr id="3" name="Slide Number Placeholder 2">
            <a:extLst>
              <a:ext uri="{FF2B5EF4-FFF2-40B4-BE49-F238E27FC236}">
                <a16:creationId xmlns:a16="http://schemas.microsoft.com/office/drawing/2014/main" id="{B7047690-883B-92C0-6F91-CE1D231D57AA}"/>
              </a:ext>
            </a:extLst>
          </p:cNvPr>
          <p:cNvSpPr>
            <a:spLocks noGrp="1"/>
          </p:cNvSpPr>
          <p:nvPr>
            <p:ph type="sldNum" sz="quarter" idx="12"/>
          </p:nvPr>
        </p:nvSpPr>
        <p:spPr/>
        <p:txBody>
          <a:bodyPr/>
          <a:lstStyle/>
          <a:p>
            <a:fld id="{0B21AF8E-D15D-465C-BA79-CC3F302F2B01}" type="slidenum">
              <a:rPr lang="en-US" smtClean="0"/>
              <a:pPr/>
              <a:t>3</a:t>
            </a:fld>
            <a:endParaRPr lang="en-US" dirty="0"/>
          </a:p>
        </p:txBody>
      </p:sp>
      <p:sp>
        <p:nvSpPr>
          <p:cNvPr id="5" name="TextBox 4">
            <a:extLst>
              <a:ext uri="{FF2B5EF4-FFF2-40B4-BE49-F238E27FC236}">
                <a16:creationId xmlns:a16="http://schemas.microsoft.com/office/drawing/2014/main" id="{85CE203C-D575-0447-4C7A-755CF4BF947F}"/>
              </a:ext>
            </a:extLst>
          </p:cNvPr>
          <p:cNvSpPr txBox="1"/>
          <p:nvPr/>
        </p:nvSpPr>
        <p:spPr>
          <a:xfrm>
            <a:off x="609601" y="1170512"/>
            <a:ext cx="426035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Be precise</a:t>
            </a:r>
          </a:p>
          <a:p>
            <a:pPr marL="342900" indent="-342900">
              <a:buFont typeface="Arial" panose="020B0604020202020204" pitchFamily="34" charset="0"/>
              <a:buChar char="•"/>
            </a:pPr>
            <a:r>
              <a:rPr lang="en-US" sz="2400" dirty="0"/>
              <a:t>Be concise</a:t>
            </a:r>
          </a:p>
          <a:p>
            <a:pPr marL="342900" indent="-342900">
              <a:buFont typeface="Arial" panose="020B0604020202020204" pitchFamily="34" charset="0"/>
              <a:buChar char="•"/>
            </a:pPr>
            <a:r>
              <a:rPr lang="en-US" sz="2400" dirty="0"/>
              <a:t>Tell a story</a:t>
            </a:r>
          </a:p>
          <a:p>
            <a:pPr marL="342900" indent="-342900">
              <a:buFont typeface="Arial" panose="020B0604020202020204" pitchFamily="34" charset="0"/>
              <a:buChar char="•"/>
            </a:pPr>
            <a:r>
              <a:rPr lang="en-US" sz="2400" dirty="0"/>
              <a:t>Use font size 12 …</a:t>
            </a:r>
          </a:p>
        </p:txBody>
      </p:sp>
    </p:spTree>
    <p:extLst>
      <p:ext uri="{BB962C8B-B14F-4D97-AF65-F5344CB8AC3E}">
        <p14:creationId xmlns:p14="http://schemas.microsoft.com/office/powerpoint/2010/main" val="3745651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9D296C-B57E-42DB-BE25-BFD0CC9EC4A7}"/>
              </a:ext>
            </a:extLst>
          </p:cNvPr>
          <p:cNvSpPr>
            <a:spLocks noGrp="1"/>
          </p:cNvSpPr>
          <p:nvPr>
            <p:ph type="title"/>
          </p:nvPr>
        </p:nvSpPr>
        <p:spPr/>
        <p:txBody>
          <a:bodyPr/>
          <a:lstStyle/>
          <a:p>
            <a:r>
              <a:rPr lang="en-US" dirty="0"/>
              <a:t>Exercise: Differentiate between Chart Title vs. Slide Title</a:t>
            </a:r>
          </a:p>
        </p:txBody>
      </p:sp>
      <p:sp>
        <p:nvSpPr>
          <p:cNvPr id="2" name="Slide Number Placeholder 1">
            <a:extLst>
              <a:ext uri="{FF2B5EF4-FFF2-40B4-BE49-F238E27FC236}">
                <a16:creationId xmlns:a16="http://schemas.microsoft.com/office/drawing/2014/main" id="{5859B434-D73B-4C06-A852-E213149C724C}"/>
              </a:ext>
            </a:extLst>
          </p:cNvPr>
          <p:cNvSpPr>
            <a:spLocks noGrp="1"/>
          </p:cNvSpPr>
          <p:nvPr>
            <p:ph type="sldNum" sz="quarter" idx="12"/>
          </p:nvPr>
        </p:nvSpPr>
        <p:spPr/>
        <p:txBody>
          <a:bodyPr/>
          <a:lstStyle/>
          <a:p>
            <a:fld id="{FFD9964A-91AC-4440-9B5B-183959FD4309}" type="slidenum">
              <a:rPr lang="en-US" smtClean="0"/>
              <a:pPr/>
              <a:t>30</a:t>
            </a:fld>
            <a:endParaRPr lang="en-US"/>
          </a:p>
        </p:txBody>
      </p:sp>
      <p:sp>
        <p:nvSpPr>
          <p:cNvPr id="3" name="Rectangle 2">
            <a:extLst>
              <a:ext uri="{FF2B5EF4-FFF2-40B4-BE49-F238E27FC236}">
                <a16:creationId xmlns:a16="http://schemas.microsoft.com/office/drawing/2014/main" id="{CBB96BEB-2334-1C7B-D1F9-A109C6D527EA}"/>
              </a:ext>
            </a:extLst>
          </p:cNvPr>
          <p:cNvSpPr/>
          <p:nvPr/>
        </p:nvSpPr>
        <p:spPr>
          <a:xfrm>
            <a:off x="609918" y="1416040"/>
            <a:ext cx="10972483" cy="2912144"/>
          </a:xfrm>
          <a:prstGeom prst="rect">
            <a:avLst/>
          </a:prstGeom>
        </p:spPr>
        <p:txBody>
          <a:bodyPr wrap="square">
            <a:spAutoFit/>
          </a:bodyPr>
          <a:lstStyle/>
          <a:p>
            <a:pPr marL="356616" indent="-356616">
              <a:lnSpc>
                <a:spcPct val="85000"/>
              </a:lnSpc>
              <a:spcBef>
                <a:spcPts val="600"/>
              </a:spcBef>
              <a:spcAft>
                <a:spcPts val="600"/>
              </a:spcAft>
              <a:buClr>
                <a:schemeClr val="accent2"/>
              </a:buClr>
              <a:buSzPct val="70000"/>
              <a:buFont typeface="Arial" pitchFamily="34" charset="0"/>
              <a:buChar char="►"/>
            </a:pPr>
            <a:r>
              <a:rPr lang="en-US" sz="2400" dirty="0">
                <a:latin typeface="Aptos" panose="020B0004020202020204" pitchFamily="34" charset="0"/>
                <a:cs typeface="Arial" panose="020B0604020202020204" pitchFamily="34" charset="0"/>
              </a:rPr>
              <a:t>Data usage on mobile devices in India reached levels of some of the developed markets in 2017</a:t>
            </a:r>
          </a:p>
          <a:p>
            <a:pPr marL="356616" indent="-356616">
              <a:lnSpc>
                <a:spcPct val="85000"/>
              </a:lnSpc>
              <a:spcBef>
                <a:spcPts val="600"/>
              </a:spcBef>
              <a:spcAft>
                <a:spcPts val="600"/>
              </a:spcAft>
              <a:buClr>
                <a:schemeClr val="accent2"/>
              </a:buClr>
              <a:buSzPct val="70000"/>
              <a:buFont typeface="Arial" pitchFamily="34" charset="0"/>
              <a:buChar char="►"/>
            </a:pPr>
            <a:r>
              <a:rPr lang="en-US" sz="2400" dirty="0">
                <a:latin typeface="Aptos" panose="020B0004020202020204" pitchFamily="34" charset="0"/>
                <a:cs typeface="Arial" panose="020B0604020202020204" pitchFamily="34" charset="0"/>
              </a:rPr>
              <a:t>GDP growth rate and incremental jobs created in nine key sectors</a:t>
            </a:r>
          </a:p>
          <a:p>
            <a:pPr marL="356616" indent="-356616">
              <a:lnSpc>
                <a:spcPct val="85000"/>
              </a:lnSpc>
              <a:spcBef>
                <a:spcPts val="600"/>
              </a:spcBef>
              <a:spcAft>
                <a:spcPts val="600"/>
              </a:spcAft>
              <a:buClr>
                <a:schemeClr val="accent2"/>
              </a:buClr>
              <a:buSzPct val="70000"/>
              <a:buFont typeface="Arial" pitchFamily="34" charset="0"/>
              <a:buChar char="►"/>
            </a:pPr>
            <a:r>
              <a:rPr lang="en-US" sz="2400" dirty="0">
                <a:latin typeface="Aptos" panose="020B0004020202020204" pitchFamily="34" charset="0"/>
                <a:cs typeface="Arial" panose="020B0604020202020204" pitchFamily="34" charset="0"/>
              </a:rPr>
              <a:t>40% of current service transactors have purchased products online, but then stopped for multiple reasons </a:t>
            </a:r>
          </a:p>
          <a:p>
            <a:pPr marL="356616" indent="-356616">
              <a:lnSpc>
                <a:spcPct val="85000"/>
              </a:lnSpc>
              <a:spcBef>
                <a:spcPts val="600"/>
              </a:spcBef>
              <a:spcAft>
                <a:spcPts val="600"/>
              </a:spcAft>
              <a:buClr>
                <a:schemeClr val="accent2"/>
              </a:buClr>
              <a:buSzPct val="70000"/>
              <a:buFont typeface="Arial" pitchFamily="34" charset="0"/>
              <a:buChar char="►"/>
            </a:pPr>
            <a:r>
              <a:rPr lang="en-US" sz="2400" dirty="0">
                <a:latin typeface="Aptos" panose="020B0004020202020204" pitchFamily="34" charset="0"/>
                <a:cs typeface="Arial" panose="020B0604020202020204" pitchFamily="34" charset="0"/>
              </a:rPr>
              <a:t>Breakup of the respondents by sector</a:t>
            </a:r>
          </a:p>
          <a:p>
            <a:pPr marL="356616" indent="-356616">
              <a:lnSpc>
                <a:spcPct val="85000"/>
              </a:lnSpc>
              <a:spcBef>
                <a:spcPts val="600"/>
              </a:spcBef>
              <a:spcAft>
                <a:spcPts val="600"/>
              </a:spcAft>
              <a:buClr>
                <a:schemeClr val="accent2"/>
              </a:buClr>
              <a:buSzPct val="70000"/>
              <a:buFont typeface="Arial" pitchFamily="34" charset="0"/>
              <a:buChar char="►"/>
            </a:pPr>
            <a:r>
              <a:rPr lang="en-US" sz="2400" dirty="0">
                <a:latin typeface="Aptos" panose="020B0004020202020204" pitchFamily="34" charset="0"/>
                <a:cs typeface="Arial" panose="020B0604020202020204" pitchFamily="34" charset="0"/>
              </a:rPr>
              <a:t>FDA product approvals, 1996–2016</a:t>
            </a:r>
          </a:p>
        </p:txBody>
      </p:sp>
    </p:spTree>
    <p:extLst>
      <p:ext uri="{BB962C8B-B14F-4D97-AF65-F5344CB8AC3E}">
        <p14:creationId xmlns:p14="http://schemas.microsoft.com/office/powerpoint/2010/main" val="3680402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Let’s quickly cover the basics -</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31</a:t>
            </a:fld>
            <a:endParaRPr lang="en-US"/>
          </a:p>
        </p:txBody>
      </p:sp>
      <p:sp>
        <p:nvSpPr>
          <p:cNvPr id="3" name="TextBox 2">
            <a:extLst>
              <a:ext uri="{FF2B5EF4-FFF2-40B4-BE49-F238E27FC236}">
                <a16:creationId xmlns:a16="http://schemas.microsoft.com/office/drawing/2014/main" id="{7485E9ED-4AC2-C147-673E-68F46F0D6F13}"/>
              </a:ext>
            </a:extLst>
          </p:cNvPr>
          <p:cNvSpPr txBox="1"/>
          <p:nvPr/>
        </p:nvSpPr>
        <p:spPr>
          <a:xfrm>
            <a:off x="625952" y="1212619"/>
            <a:ext cx="9127648" cy="2031325"/>
          </a:xfrm>
          <a:prstGeom prst="rect">
            <a:avLst/>
          </a:prstGeom>
          <a:noFill/>
        </p:spPr>
        <p:txBody>
          <a:bodyPr wrap="square">
            <a:spAutoFit/>
          </a:bodyPr>
          <a:lstStyle/>
          <a:p>
            <a:r>
              <a:rPr lang="en-IN" b="1" dirty="0">
                <a:latin typeface="Aptos" panose="020B0004020202020204" pitchFamily="34" charset="0"/>
              </a:rPr>
              <a:t>#1. </a:t>
            </a:r>
            <a:r>
              <a:rPr lang="en-IN" dirty="0">
                <a:latin typeface="Aptos" panose="020B0004020202020204" pitchFamily="34" charset="0"/>
              </a:rPr>
              <a:t>Anatomy of a Chart</a:t>
            </a:r>
          </a:p>
          <a:p>
            <a:endParaRPr lang="en-IN" b="1" dirty="0">
              <a:solidFill>
                <a:srgbClr val="0000FF"/>
              </a:solidFill>
              <a:latin typeface="Aptos" panose="020B0004020202020204" pitchFamily="34" charset="0"/>
            </a:endParaRPr>
          </a:p>
          <a:p>
            <a:r>
              <a:rPr lang="en-US" b="1" dirty="0"/>
              <a:t>#2. </a:t>
            </a:r>
            <a:r>
              <a:rPr lang="en-IN" dirty="0"/>
              <a:t>Chart title vs. Slide title</a:t>
            </a:r>
            <a:endParaRPr lang="en-IN" dirty="0">
              <a:latin typeface="Aptos" panose="020B0004020202020204" pitchFamily="34" charset="0"/>
            </a:endParaRPr>
          </a:p>
          <a:p>
            <a:endParaRPr lang="en-US" b="1" dirty="0">
              <a:solidFill>
                <a:srgbClr val="0000FF"/>
              </a:solidFill>
              <a:latin typeface="Aptos" panose="020B0004020202020204" pitchFamily="34" charset="0"/>
            </a:endParaRPr>
          </a:p>
          <a:p>
            <a:r>
              <a:rPr lang="en-US" b="1" dirty="0">
                <a:latin typeface="Aptos" panose="020B0004020202020204" pitchFamily="34" charset="0"/>
              </a:rPr>
              <a:t>#3. Editing and Configuring a Chart</a:t>
            </a:r>
          </a:p>
          <a:p>
            <a:endParaRPr lang="en-IN" dirty="0">
              <a:latin typeface="Aptos" panose="020B0004020202020204" pitchFamily="34" charset="0"/>
            </a:endParaRPr>
          </a:p>
          <a:p>
            <a:r>
              <a:rPr lang="en-IN" b="1" dirty="0">
                <a:latin typeface="Aptos" panose="020B0004020202020204" pitchFamily="34" charset="0"/>
              </a:rPr>
              <a:t>#4. </a:t>
            </a:r>
            <a:r>
              <a:rPr lang="en-IN" dirty="0">
                <a:latin typeface="Aptos" panose="020B0004020202020204" pitchFamily="34" charset="0"/>
              </a:rPr>
              <a:t>The obvious Dos and </a:t>
            </a:r>
            <a:r>
              <a:rPr lang="en-IN" dirty="0" err="1">
                <a:latin typeface="Aptos" panose="020B0004020202020204" pitchFamily="34" charset="0"/>
              </a:rPr>
              <a:t>Donts</a:t>
            </a:r>
            <a:endParaRPr lang="en-IN" dirty="0">
              <a:latin typeface="Aptos" panose="020B0004020202020204" pitchFamily="34" charset="0"/>
            </a:endParaRPr>
          </a:p>
        </p:txBody>
      </p:sp>
    </p:spTree>
    <p:extLst>
      <p:ext uri="{BB962C8B-B14F-4D97-AF65-F5344CB8AC3E}">
        <p14:creationId xmlns:p14="http://schemas.microsoft.com/office/powerpoint/2010/main" val="351690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39DF8-CED9-B258-E067-20518457A3FA}"/>
              </a:ext>
            </a:extLst>
          </p:cNvPr>
          <p:cNvSpPr>
            <a:spLocks noGrp="1"/>
          </p:cNvSpPr>
          <p:nvPr>
            <p:ph type="sldNum" sz="quarter" idx="12"/>
          </p:nvPr>
        </p:nvSpPr>
        <p:spPr/>
        <p:txBody>
          <a:bodyPr/>
          <a:lstStyle/>
          <a:p>
            <a:fld id="{8ABBF15F-39A8-4FD7-B3EA-CFD84FBCC274}" type="slidenum">
              <a:rPr lang="en-US" smtClean="0"/>
              <a:t>32</a:t>
            </a:fld>
            <a:endParaRPr lang="en-US"/>
          </a:p>
        </p:txBody>
      </p:sp>
      <p:sp>
        <p:nvSpPr>
          <p:cNvPr id="3" name="Title 2">
            <a:extLst>
              <a:ext uri="{FF2B5EF4-FFF2-40B4-BE49-F238E27FC236}">
                <a16:creationId xmlns:a16="http://schemas.microsoft.com/office/drawing/2014/main" id="{9A2148E3-E40E-6FA6-0351-8F4B2A90E329}"/>
              </a:ext>
            </a:extLst>
          </p:cNvPr>
          <p:cNvSpPr>
            <a:spLocks noGrp="1"/>
          </p:cNvSpPr>
          <p:nvPr>
            <p:ph type="ctrTitle"/>
          </p:nvPr>
        </p:nvSpPr>
        <p:spPr/>
        <p:txBody>
          <a:bodyPr>
            <a:normAutofit/>
          </a:bodyPr>
          <a:lstStyle/>
          <a:p>
            <a:r>
              <a:rPr lang="en-IN" dirty="0">
                <a:solidFill>
                  <a:srgbClr val="C00000"/>
                </a:solidFill>
              </a:rPr>
              <a:t>Alert</a:t>
            </a:r>
            <a:r>
              <a:rPr lang="en-IN" dirty="0"/>
              <a:t> – Practice Exercise ahead</a:t>
            </a:r>
            <a:endParaRPr lang="en-US" dirty="0"/>
          </a:p>
        </p:txBody>
      </p:sp>
    </p:spTree>
    <p:extLst>
      <p:ext uri="{BB962C8B-B14F-4D97-AF65-F5344CB8AC3E}">
        <p14:creationId xmlns:p14="http://schemas.microsoft.com/office/powerpoint/2010/main" val="1796534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Essential Chart Settings</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33</a:t>
            </a:fld>
            <a:endParaRPr lang="en-US"/>
          </a:p>
        </p:txBody>
      </p:sp>
      <p:grpSp>
        <p:nvGrpSpPr>
          <p:cNvPr id="5" name="Group 4">
            <a:extLst>
              <a:ext uri="{FF2B5EF4-FFF2-40B4-BE49-F238E27FC236}">
                <a16:creationId xmlns:a16="http://schemas.microsoft.com/office/drawing/2014/main" id="{54713A7C-49AE-E90E-3BD8-52DA199B9A25}"/>
              </a:ext>
            </a:extLst>
          </p:cNvPr>
          <p:cNvGrpSpPr/>
          <p:nvPr/>
        </p:nvGrpSpPr>
        <p:grpSpPr>
          <a:xfrm>
            <a:off x="7494500" y="1405078"/>
            <a:ext cx="3875023" cy="3904842"/>
            <a:chOff x="7494500" y="1405078"/>
            <a:chExt cx="3875023" cy="3904842"/>
          </a:xfrm>
        </p:grpSpPr>
        <p:pic>
          <p:nvPicPr>
            <p:cNvPr id="6" name="Picture 5">
              <a:extLst>
                <a:ext uri="{FF2B5EF4-FFF2-40B4-BE49-F238E27FC236}">
                  <a16:creationId xmlns:a16="http://schemas.microsoft.com/office/drawing/2014/main" id="{5904C4DE-25A3-99C0-2E6E-F66ED028D39C}"/>
                </a:ext>
              </a:extLst>
            </p:cNvPr>
            <p:cNvPicPr>
              <a:picLocks noChangeAspect="1"/>
            </p:cNvPicPr>
            <p:nvPr/>
          </p:nvPicPr>
          <p:blipFill>
            <a:blip r:embed="rId3"/>
            <a:stretch>
              <a:fillRect/>
            </a:stretch>
          </p:blipFill>
          <p:spPr>
            <a:xfrm>
              <a:off x="7623557" y="1553252"/>
              <a:ext cx="3745966" cy="3756668"/>
            </a:xfrm>
            <a:prstGeom prst="rect">
              <a:avLst/>
            </a:prstGeom>
            <a:ln w="12700">
              <a:solidFill>
                <a:schemeClr val="tx1">
                  <a:lumMod val="50000"/>
                  <a:lumOff val="50000"/>
                </a:schemeClr>
              </a:solidFill>
            </a:ln>
          </p:spPr>
        </p:pic>
        <p:sp>
          <p:nvSpPr>
            <p:cNvPr id="7" name="Oval 6">
              <a:extLst>
                <a:ext uri="{FF2B5EF4-FFF2-40B4-BE49-F238E27FC236}">
                  <a16:creationId xmlns:a16="http://schemas.microsoft.com/office/drawing/2014/main" id="{C1097561-2E91-921D-2122-84E180E17388}"/>
                </a:ext>
              </a:extLst>
            </p:cNvPr>
            <p:cNvSpPr/>
            <p:nvPr/>
          </p:nvSpPr>
          <p:spPr>
            <a:xfrm>
              <a:off x="7494500" y="1405078"/>
              <a:ext cx="300942" cy="300942"/>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a:t>
              </a:r>
              <a:endParaRPr lang="en-US" dirty="0">
                <a:solidFill>
                  <a:schemeClr val="tx1"/>
                </a:solidFill>
              </a:endParaRPr>
            </a:p>
          </p:txBody>
        </p:sp>
      </p:grpSp>
      <p:pic>
        <p:nvPicPr>
          <p:cNvPr id="8" name="Picture 7">
            <a:extLst>
              <a:ext uri="{FF2B5EF4-FFF2-40B4-BE49-F238E27FC236}">
                <a16:creationId xmlns:a16="http://schemas.microsoft.com/office/drawing/2014/main" id="{8E1C8CEC-D953-FE5F-9B60-CC14002C5D27}"/>
              </a:ext>
            </a:extLst>
          </p:cNvPr>
          <p:cNvPicPr>
            <a:picLocks noChangeAspect="1"/>
          </p:cNvPicPr>
          <p:nvPr/>
        </p:nvPicPr>
        <p:blipFill>
          <a:blip r:embed="rId4"/>
          <a:stretch>
            <a:fillRect/>
          </a:stretch>
        </p:blipFill>
        <p:spPr>
          <a:xfrm>
            <a:off x="967257" y="1643397"/>
            <a:ext cx="1580199" cy="1058046"/>
          </a:xfrm>
          <a:prstGeom prst="rect">
            <a:avLst/>
          </a:prstGeom>
          <a:ln w="12700">
            <a:solidFill>
              <a:schemeClr val="tx1">
                <a:lumMod val="50000"/>
                <a:lumOff val="50000"/>
              </a:schemeClr>
            </a:solidFill>
          </a:ln>
        </p:spPr>
      </p:pic>
      <p:sp>
        <p:nvSpPr>
          <p:cNvPr id="9" name="Oval 8">
            <a:extLst>
              <a:ext uri="{FF2B5EF4-FFF2-40B4-BE49-F238E27FC236}">
                <a16:creationId xmlns:a16="http://schemas.microsoft.com/office/drawing/2014/main" id="{F8B362C1-E9C2-C571-AAF2-56789413829B}"/>
              </a:ext>
            </a:extLst>
          </p:cNvPr>
          <p:cNvSpPr/>
          <p:nvPr/>
        </p:nvSpPr>
        <p:spPr>
          <a:xfrm>
            <a:off x="838200" y="1492926"/>
            <a:ext cx="300942" cy="300942"/>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a:t>
            </a:r>
            <a:endParaRPr lang="en-US" dirty="0">
              <a:solidFill>
                <a:schemeClr val="tx1"/>
              </a:solidFill>
            </a:endParaRPr>
          </a:p>
        </p:txBody>
      </p:sp>
      <p:pic>
        <p:nvPicPr>
          <p:cNvPr id="10" name="Picture 9">
            <a:extLst>
              <a:ext uri="{FF2B5EF4-FFF2-40B4-BE49-F238E27FC236}">
                <a16:creationId xmlns:a16="http://schemas.microsoft.com/office/drawing/2014/main" id="{DC750476-FDA6-CFA3-ACEB-DBD1613224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89607" y="1605810"/>
            <a:ext cx="2806234" cy="3704110"/>
          </a:xfrm>
          <a:prstGeom prst="rect">
            <a:avLst/>
          </a:prstGeom>
          <a:ln w="12700">
            <a:solidFill>
              <a:schemeClr val="tx1">
                <a:lumMod val="50000"/>
                <a:lumOff val="50000"/>
              </a:schemeClr>
            </a:solidFill>
          </a:ln>
        </p:spPr>
      </p:pic>
      <p:sp>
        <p:nvSpPr>
          <p:cNvPr id="11" name="Rectangle 10">
            <a:extLst>
              <a:ext uri="{FF2B5EF4-FFF2-40B4-BE49-F238E27FC236}">
                <a16:creationId xmlns:a16="http://schemas.microsoft.com/office/drawing/2014/main" id="{7585A919-B116-0ABC-B2AD-7575967A82DB}"/>
              </a:ext>
            </a:extLst>
          </p:cNvPr>
          <p:cNvSpPr/>
          <p:nvPr/>
        </p:nvSpPr>
        <p:spPr>
          <a:xfrm>
            <a:off x="4289607" y="2420892"/>
            <a:ext cx="2806234" cy="815808"/>
          </a:xfrm>
          <a:prstGeom prst="rect">
            <a:avLst/>
          </a:prstGeom>
          <a:solidFill>
            <a:srgbClr val="FFC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8437C6-6925-E250-12A1-A38B36A0485E}"/>
              </a:ext>
            </a:extLst>
          </p:cNvPr>
          <p:cNvSpPr/>
          <p:nvPr/>
        </p:nvSpPr>
        <p:spPr>
          <a:xfrm>
            <a:off x="4119291" y="1391856"/>
            <a:ext cx="300942" cy="300942"/>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a:t>
            </a:r>
            <a:endParaRPr lang="en-US" dirty="0">
              <a:solidFill>
                <a:schemeClr val="tx1"/>
              </a:solidFill>
            </a:endParaRPr>
          </a:p>
        </p:txBody>
      </p:sp>
      <p:sp>
        <p:nvSpPr>
          <p:cNvPr id="13" name="Rectangle 12">
            <a:extLst>
              <a:ext uri="{FF2B5EF4-FFF2-40B4-BE49-F238E27FC236}">
                <a16:creationId xmlns:a16="http://schemas.microsoft.com/office/drawing/2014/main" id="{52E938EC-FE1E-70C7-984A-C28DB1F74952}"/>
              </a:ext>
            </a:extLst>
          </p:cNvPr>
          <p:cNvSpPr/>
          <p:nvPr/>
        </p:nvSpPr>
        <p:spPr>
          <a:xfrm>
            <a:off x="4289607" y="4436237"/>
            <a:ext cx="2806234" cy="468358"/>
          </a:xfrm>
          <a:prstGeom prst="rect">
            <a:avLst/>
          </a:prstGeom>
          <a:solidFill>
            <a:srgbClr val="FFC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2E659AA-05DE-56B8-4F4F-38A79E93FF12}"/>
              </a:ext>
            </a:extLst>
          </p:cNvPr>
          <p:cNvPicPr>
            <a:picLocks noChangeAspect="1"/>
          </p:cNvPicPr>
          <p:nvPr/>
        </p:nvPicPr>
        <p:blipFill>
          <a:blip r:embed="rId6"/>
          <a:stretch>
            <a:fillRect/>
          </a:stretch>
        </p:blipFill>
        <p:spPr>
          <a:xfrm>
            <a:off x="2393258" y="2479912"/>
            <a:ext cx="1372724" cy="351417"/>
          </a:xfrm>
          <a:prstGeom prst="rect">
            <a:avLst/>
          </a:prstGeom>
          <a:ln w="12700">
            <a:solidFill>
              <a:schemeClr val="tx1">
                <a:lumMod val="50000"/>
                <a:lumOff val="50000"/>
              </a:schemeClr>
            </a:solidFill>
          </a:ln>
          <a:effectLst>
            <a:outerShdw blurRad="50800" dist="38100" dir="16200000" rotWithShape="0">
              <a:prstClr val="black">
                <a:alpha val="40000"/>
              </a:prstClr>
            </a:outerShdw>
          </a:effectLst>
        </p:spPr>
      </p:pic>
      <p:pic>
        <p:nvPicPr>
          <p:cNvPr id="15" name="Picture 2" descr="EY Color Palette">
            <a:extLst>
              <a:ext uri="{FF2B5EF4-FFF2-40B4-BE49-F238E27FC236}">
                <a16:creationId xmlns:a16="http://schemas.microsoft.com/office/drawing/2014/main" id="{A6918402-CFDD-48B3-8948-45CD53FBFE9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393258" y="3002847"/>
            <a:ext cx="1442013" cy="23385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C2EDE40-941B-AB3B-C3F5-1F0ADFDD7916}"/>
              </a:ext>
            </a:extLst>
          </p:cNvPr>
          <p:cNvSpPr/>
          <p:nvPr/>
        </p:nvSpPr>
        <p:spPr>
          <a:xfrm>
            <a:off x="2394961" y="3411992"/>
            <a:ext cx="1440310" cy="380827"/>
          </a:xfrm>
          <a:prstGeom prst="rect">
            <a:avLst/>
          </a:prstGeom>
          <a:solidFill>
            <a:srgbClr val="CCCCC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sz="1200" dirty="0">
                <a:solidFill>
                  <a:schemeClr val="tx1"/>
                </a:solidFill>
              </a:rPr>
              <a:t>Practice</a:t>
            </a:r>
            <a:endParaRPr lang="en-US" sz="1200" dirty="0">
              <a:solidFill>
                <a:schemeClr val="tx1"/>
              </a:solidFill>
            </a:endParaRPr>
          </a:p>
        </p:txBody>
      </p:sp>
      <p:pic>
        <p:nvPicPr>
          <p:cNvPr id="17" name="Picture 2" descr="PricewaterhouseCoopers (PWC) Logo - Color scheme palette thumbnail - #000000 #ad1b02 #d85604 #e88d14 #f3be26 #e669a2">
            <a:extLst>
              <a:ext uri="{FF2B5EF4-FFF2-40B4-BE49-F238E27FC236}">
                <a16:creationId xmlns:a16="http://schemas.microsoft.com/office/drawing/2014/main" id="{90C1D312-0587-7EB7-C576-4F0CC3264FCD}"/>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761990" y="3968111"/>
            <a:ext cx="2154237" cy="2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58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Essential Chart Settings (… cont’d)</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34</a:t>
            </a:fld>
            <a:endParaRPr lang="en-US"/>
          </a:p>
        </p:txBody>
      </p:sp>
      <p:grpSp>
        <p:nvGrpSpPr>
          <p:cNvPr id="3" name="Group 2">
            <a:extLst>
              <a:ext uri="{FF2B5EF4-FFF2-40B4-BE49-F238E27FC236}">
                <a16:creationId xmlns:a16="http://schemas.microsoft.com/office/drawing/2014/main" id="{7C940794-34AC-2C6B-1928-DBD49A1DCB78}"/>
              </a:ext>
            </a:extLst>
          </p:cNvPr>
          <p:cNvGrpSpPr/>
          <p:nvPr/>
        </p:nvGrpSpPr>
        <p:grpSpPr>
          <a:xfrm>
            <a:off x="712377" y="1168578"/>
            <a:ext cx="1522071" cy="4978719"/>
            <a:chOff x="9396289" y="1122536"/>
            <a:chExt cx="1659232" cy="5427375"/>
          </a:xfrm>
        </p:grpSpPr>
        <p:pic>
          <p:nvPicPr>
            <p:cNvPr id="17" name="Picture 16">
              <a:extLst>
                <a:ext uri="{FF2B5EF4-FFF2-40B4-BE49-F238E27FC236}">
                  <a16:creationId xmlns:a16="http://schemas.microsoft.com/office/drawing/2014/main" id="{2CA9C458-ABF7-4E3B-3EBD-26959B60CE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46760" y="1273007"/>
              <a:ext cx="1371600" cy="552450"/>
            </a:xfrm>
            <a:prstGeom prst="rect">
              <a:avLst/>
            </a:prstGeom>
            <a:ln w="12700">
              <a:solidFill>
                <a:schemeClr val="tx1">
                  <a:lumMod val="50000"/>
                  <a:lumOff val="50000"/>
                </a:schemeClr>
              </a:solidFill>
            </a:ln>
          </p:spPr>
        </p:pic>
        <p:pic>
          <p:nvPicPr>
            <p:cNvPr id="18" name="Picture 17">
              <a:extLst>
                <a:ext uri="{FF2B5EF4-FFF2-40B4-BE49-F238E27FC236}">
                  <a16:creationId xmlns:a16="http://schemas.microsoft.com/office/drawing/2014/main" id="{C8ED5ADF-11F7-1743-346A-9D4966F933A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731" t="514" r="1731" b="1260"/>
            <a:stretch/>
          </p:blipFill>
          <p:spPr>
            <a:xfrm>
              <a:off x="9409600" y="1899944"/>
              <a:ext cx="1645921" cy="4649967"/>
            </a:xfrm>
            <a:prstGeom prst="rect">
              <a:avLst/>
            </a:prstGeom>
            <a:ln w="12700">
              <a:solidFill>
                <a:schemeClr val="tx1">
                  <a:lumMod val="50000"/>
                  <a:lumOff val="50000"/>
                </a:schemeClr>
              </a:solidFill>
            </a:ln>
          </p:spPr>
        </p:pic>
        <p:sp>
          <p:nvSpPr>
            <p:cNvPr id="19" name="Oval 18">
              <a:extLst>
                <a:ext uri="{FF2B5EF4-FFF2-40B4-BE49-F238E27FC236}">
                  <a16:creationId xmlns:a16="http://schemas.microsoft.com/office/drawing/2014/main" id="{BB83BA30-7C37-AD89-0BCA-062FA3101B78}"/>
                </a:ext>
              </a:extLst>
            </p:cNvPr>
            <p:cNvSpPr/>
            <p:nvPr/>
          </p:nvSpPr>
          <p:spPr>
            <a:xfrm>
              <a:off x="9396289" y="1122536"/>
              <a:ext cx="300942" cy="300942"/>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4</a:t>
              </a:r>
              <a:endParaRPr lang="en-US" dirty="0">
                <a:solidFill>
                  <a:schemeClr val="tx1"/>
                </a:solidFill>
              </a:endParaRPr>
            </a:p>
          </p:txBody>
        </p:sp>
      </p:grpSp>
      <p:pic>
        <p:nvPicPr>
          <p:cNvPr id="20" name="Picture 19">
            <a:extLst>
              <a:ext uri="{FF2B5EF4-FFF2-40B4-BE49-F238E27FC236}">
                <a16:creationId xmlns:a16="http://schemas.microsoft.com/office/drawing/2014/main" id="{2713F5B9-A5A9-4BCD-950D-1A4BB75ECBF2}"/>
              </a:ext>
            </a:extLst>
          </p:cNvPr>
          <p:cNvPicPr>
            <a:picLocks noChangeAspect="1"/>
          </p:cNvPicPr>
          <p:nvPr/>
        </p:nvPicPr>
        <p:blipFill>
          <a:blip r:embed="rId5"/>
          <a:stretch>
            <a:fillRect/>
          </a:stretch>
        </p:blipFill>
        <p:spPr>
          <a:xfrm>
            <a:off x="3595083" y="1168578"/>
            <a:ext cx="3698988" cy="1802966"/>
          </a:xfrm>
          <a:prstGeom prst="rect">
            <a:avLst/>
          </a:prstGeom>
        </p:spPr>
      </p:pic>
      <p:sp>
        <p:nvSpPr>
          <p:cNvPr id="21" name="Oval 20">
            <a:extLst>
              <a:ext uri="{FF2B5EF4-FFF2-40B4-BE49-F238E27FC236}">
                <a16:creationId xmlns:a16="http://schemas.microsoft.com/office/drawing/2014/main" id="{D0FFF1DB-11A7-7A6F-8C4D-C00C413F27E6}"/>
              </a:ext>
            </a:extLst>
          </p:cNvPr>
          <p:cNvSpPr/>
          <p:nvPr/>
        </p:nvSpPr>
        <p:spPr>
          <a:xfrm>
            <a:off x="3509044" y="1186939"/>
            <a:ext cx="300942" cy="300942"/>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5</a:t>
            </a:r>
            <a:endParaRPr lang="en-US" dirty="0">
              <a:solidFill>
                <a:schemeClr val="tx1"/>
              </a:solidFill>
            </a:endParaRPr>
          </a:p>
        </p:txBody>
      </p:sp>
    </p:spTree>
    <p:extLst>
      <p:ext uri="{BB962C8B-B14F-4D97-AF65-F5344CB8AC3E}">
        <p14:creationId xmlns:p14="http://schemas.microsoft.com/office/powerpoint/2010/main" val="3881214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Essential Chart Settings - Practice</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35</a:t>
            </a:fld>
            <a:endParaRPr lang="en-US"/>
          </a:p>
        </p:txBody>
      </p:sp>
      <p:graphicFrame>
        <p:nvGraphicFramePr>
          <p:cNvPr id="5" name="Table 4">
            <a:extLst>
              <a:ext uri="{FF2B5EF4-FFF2-40B4-BE49-F238E27FC236}">
                <a16:creationId xmlns:a16="http://schemas.microsoft.com/office/drawing/2014/main" id="{2BCFC182-90E1-303E-8B91-BE74F3E98184}"/>
              </a:ext>
            </a:extLst>
          </p:cNvPr>
          <p:cNvGraphicFramePr/>
          <p:nvPr>
            <p:extLst>
              <p:ext uri="{D42A27DB-BD31-4B8C-83A1-F6EECF244321}">
                <p14:modId xmlns:p14="http://schemas.microsoft.com/office/powerpoint/2010/main" val="3203834789"/>
              </p:ext>
            </p:extLst>
          </p:nvPr>
        </p:nvGraphicFramePr>
        <p:xfrm>
          <a:off x="609918" y="1166524"/>
          <a:ext cx="2103120" cy="3200402"/>
        </p:xfrm>
        <a:graphic>
          <a:graphicData uri="http://schemas.openxmlformats.org/drawingml/2006/table">
            <a:tbl>
              <a:tblPr firstRow="1">
                <a:tableStyleId>{F5AB1C69-6EDB-4FF4-983F-18BD219EF322}</a:tableStyleId>
              </a:tblPr>
              <a:tblGrid>
                <a:gridCol w="875982">
                  <a:extLst>
                    <a:ext uri="{9D8B030D-6E8A-4147-A177-3AD203B41FA5}">
                      <a16:colId xmlns:a16="http://schemas.microsoft.com/office/drawing/2014/main" val="2161547212"/>
                    </a:ext>
                  </a:extLst>
                </a:gridCol>
                <a:gridCol w="1227138">
                  <a:extLst>
                    <a:ext uri="{9D8B030D-6E8A-4147-A177-3AD203B41FA5}">
                      <a16:colId xmlns:a16="http://schemas.microsoft.com/office/drawing/2014/main" val="219005523"/>
                    </a:ext>
                  </a:extLst>
                </a:gridCol>
              </a:tblGrid>
              <a:tr h="632298">
                <a:tc>
                  <a:txBody>
                    <a:bodyPr/>
                    <a:lstStyle/>
                    <a:p>
                      <a:pPr algn="l" fontAlgn="b">
                        <a:spcBef>
                          <a:spcPts val="0"/>
                        </a:spcBef>
                        <a:spcAft>
                          <a:spcPts val="0"/>
                        </a:spcAft>
                      </a:pPr>
                      <a:r>
                        <a:rPr lang="en-US" sz="1600" u="none" strike="noStrike" dirty="0">
                          <a:solidFill>
                            <a:schemeClr val="tx1"/>
                          </a:solidFill>
                          <a:effectLst/>
                        </a:rPr>
                        <a:t>Dept. Name</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Sales</a:t>
                      </a:r>
                    </a:p>
                    <a:p>
                      <a:pPr algn="r" fontAlgn="b">
                        <a:spcBef>
                          <a:spcPts val="0"/>
                        </a:spcBef>
                        <a:spcAft>
                          <a:spcPts val="0"/>
                        </a:spcAft>
                      </a:pPr>
                      <a:r>
                        <a:rPr lang="en-US" sz="1600" u="none" strike="noStrike" dirty="0">
                          <a:solidFill>
                            <a:schemeClr val="tx1"/>
                          </a:solidFill>
                          <a:effectLst/>
                        </a:rPr>
                        <a:t> (US$ </a:t>
                      </a:r>
                      <a:r>
                        <a:rPr lang="en-US" sz="1600" u="none" strike="noStrike" dirty="0" err="1">
                          <a:solidFill>
                            <a:schemeClr val="tx1"/>
                          </a:solidFill>
                          <a:effectLst/>
                        </a:rPr>
                        <a:t>mn</a:t>
                      </a:r>
                      <a:r>
                        <a:rPr lang="en-US" sz="1600" u="none" strike="noStrike" dirty="0">
                          <a:solidFill>
                            <a:schemeClr val="tx1"/>
                          </a:solidFill>
                          <a:effectLst/>
                        </a:rPr>
                        <a:t>)</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3134237328"/>
                  </a:ext>
                </a:extLst>
              </a:tr>
              <a:tr h="321013">
                <a:tc>
                  <a:txBody>
                    <a:bodyPr/>
                    <a:lstStyle/>
                    <a:p>
                      <a:pPr algn="l" fontAlgn="b">
                        <a:spcBef>
                          <a:spcPts val="0"/>
                        </a:spcBef>
                        <a:spcAft>
                          <a:spcPts val="0"/>
                        </a:spcAft>
                      </a:pPr>
                      <a:r>
                        <a:rPr lang="en-US" sz="1600" u="none" strike="noStrike" dirty="0">
                          <a:solidFill>
                            <a:schemeClr val="tx1"/>
                          </a:solidFill>
                          <a:effectLst/>
                        </a:rPr>
                        <a:t>CDFD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54</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4239666862"/>
                  </a:ext>
                </a:extLst>
              </a:tr>
              <a:tr h="321013">
                <a:tc>
                  <a:txBody>
                    <a:bodyPr/>
                    <a:lstStyle/>
                    <a:p>
                      <a:pPr algn="l" fontAlgn="b">
                        <a:spcBef>
                          <a:spcPts val="0"/>
                        </a:spcBef>
                        <a:spcAft>
                          <a:spcPts val="0"/>
                        </a:spcAft>
                      </a:pPr>
                      <a:r>
                        <a:rPr lang="en-US" sz="1600" u="none" strike="noStrike" dirty="0">
                          <a:solidFill>
                            <a:schemeClr val="tx1"/>
                          </a:solidFill>
                          <a:effectLst/>
                        </a:rPr>
                        <a:t>RAD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122</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397202994"/>
                  </a:ext>
                </a:extLst>
              </a:tr>
              <a:tr h="321013">
                <a:tc>
                  <a:txBody>
                    <a:bodyPr/>
                    <a:lstStyle/>
                    <a:p>
                      <a:pPr algn="l" fontAlgn="b">
                        <a:spcBef>
                          <a:spcPts val="0"/>
                        </a:spcBef>
                        <a:spcAft>
                          <a:spcPts val="0"/>
                        </a:spcAft>
                      </a:pPr>
                      <a:r>
                        <a:rPr lang="en-US" sz="1600" u="none" strike="noStrike" dirty="0">
                          <a:solidFill>
                            <a:schemeClr val="tx1"/>
                          </a:solidFill>
                          <a:effectLst/>
                        </a:rPr>
                        <a:t>RDD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11</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3498548091"/>
                  </a:ext>
                </a:extLst>
              </a:tr>
              <a:tr h="321013">
                <a:tc>
                  <a:txBody>
                    <a:bodyPr/>
                    <a:lstStyle/>
                    <a:p>
                      <a:pPr algn="l" fontAlgn="b">
                        <a:spcBef>
                          <a:spcPts val="0"/>
                        </a:spcBef>
                        <a:spcAft>
                          <a:spcPts val="0"/>
                        </a:spcAft>
                      </a:pPr>
                      <a:r>
                        <a:rPr lang="en-US" sz="1600" u="none" strike="noStrike" dirty="0">
                          <a:solidFill>
                            <a:schemeClr val="tx1"/>
                          </a:solidFill>
                          <a:effectLst/>
                        </a:rPr>
                        <a:t>AD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38</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1457490946"/>
                  </a:ext>
                </a:extLst>
              </a:tr>
              <a:tr h="321013">
                <a:tc>
                  <a:txBody>
                    <a:bodyPr/>
                    <a:lstStyle/>
                    <a:p>
                      <a:pPr algn="l" fontAlgn="b">
                        <a:spcBef>
                          <a:spcPts val="0"/>
                        </a:spcBef>
                        <a:spcAft>
                          <a:spcPts val="0"/>
                        </a:spcAft>
                      </a:pPr>
                      <a:r>
                        <a:rPr lang="en-US" sz="1600" u="none" strike="noStrike" dirty="0">
                          <a:solidFill>
                            <a:schemeClr val="tx1"/>
                          </a:solidFill>
                          <a:effectLst/>
                        </a:rPr>
                        <a:t>HFD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176</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3399509485"/>
                  </a:ext>
                </a:extLst>
              </a:tr>
              <a:tr h="321013">
                <a:tc>
                  <a:txBody>
                    <a:bodyPr/>
                    <a:lstStyle/>
                    <a:p>
                      <a:pPr algn="l" fontAlgn="b">
                        <a:spcBef>
                          <a:spcPts val="0"/>
                        </a:spcBef>
                        <a:spcAft>
                          <a:spcPts val="0"/>
                        </a:spcAft>
                      </a:pPr>
                      <a:r>
                        <a:rPr lang="en-US" sz="1600" u="none" strike="noStrike" dirty="0">
                          <a:solidFill>
                            <a:schemeClr val="tx1"/>
                          </a:solidFill>
                          <a:effectLst/>
                        </a:rPr>
                        <a:t>ED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33</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1798659865"/>
                  </a:ext>
                </a:extLst>
              </a:tr>
              <a:tr h="321013">
                <a:tc>
                  <a:txBody>
                    <a:bodyPr/>
                    <a:lstStyle/>
                    <a:p>
                      <a:pPr algn="l" fontAlgn="b">
                        <a:spcBef>
                          <a:spcPts val="0"/>
                        </a:spcBef>
                        <a:spcAft>
                          <a:spcPts val="0"/>
                        </a:spcAft>
                      </a:pPr>
                      <a:r>
                        <a:rPr lang="en-US" sz="1600" u="none" strike="noStrike" dirty="0">
                          <a:solidFill>
                            <a:schemeClr val="tx1"/>
                          </a:solidFill>
                          <a:effectLst/>
                        </a:rPr>
                        <a:t>LGAD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21</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049950554"/>
                  </a:ext>
                </a:extLst>
              </a:tr>
              <a:tr h="321013">
                <a:tc>
                  <a:txBody>
                    <a:bodyPr/>
                    <a:lstStyle/>
                    <a:p>
                      <a:pPr algn="l" fontAlgn="b">
                        <a:spcBef>
                          <a:spcPts val="0"/>
                        </a:spcBef>
                        <a:spcAft>
                          <a:spcPts val="0"/>
                        </a:spcAft>
                      </a:pPr>
                      <a:r>
                        <a:rPr lang="en-US" sz="1600" u="none" strike="noStrike" dirty="0">
                          <a:solidFill>
                            <a:schemeClr val="tx1"/>
                          </a:solidFill>
                          <a:effectLst/>
                        </a:rPr>
                        <a:t>PEMD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22</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8037882"/>
                  </a:ext>
                </a:extLst>
              </a:tr>
            </a:tbl>
          </a:graphicData>
        </a:graphic>
      </p:graphicFrame>
      <p:sp>
        <p:nvSpPr>
          <p:cNvPr id="6" name="TextBox 5">
            <a:extLst>
              <a:ext uri="{FF2B5EF4-FFF2-40B4-BE49-F238E27FC236}">
                <a16:creationId xmlns:a16="http://schemas.microsoft.com/office/drawing/2014/main" id="{BE95571E-0B5E-7531-3DC2-9015E251E8B7}"/>
              </a:ext>
            </a:extLst>
          </p:cNvPr>
          <p:cNvSpPr txBox="1"/>
          <p:nvPr/>
        </p:nvSpPr>
        <p:spPr>
          <a:xfrm>
            <a:off x="3020552" y="1062786"/>
            <a:ext cx="7520447" cy="5078313"/>
          </a:xfrm>
          <a:prstGeom prst="rect">
            <a:avLst/>
          </a:prstGeom>
          <a:solidFill>
            <a:schemeClr val="accent4">
              <a:lumMod val="20000"/>
              <a:lumOff val="80000"/>
            </a:schemeClr>
          </a:solidFill>
          <a:ln>
            <a:solidFill>
              <a:schemeClr val="tx1">
                <a:lumMod val="50000"/>
                <a:lumOff val="50000"/>
              </a:schemeClr>
            </a:solidFill>
          </a:ln>
        </p:spPr>
        <p:txBody>
          <a:bodyPr wrap="square" rtlCol="0">
            <a:spAutoFit/>
          </a:bodyPr>
          <a:lstStyle/>
          <a:p>
            <a:r>
              <a:rPr lang="en-IN" b="1" dirty="0">
                <a:solidFill>
                  <a:srgbClr val="C00000"/>
                </a:solidFill>
                <a:latin typeface="Aptos" panose="020B0004020202020204" pitchFamily="34" charset="0"/>
              </a:rPr>
              <a:t>Activity: Create this Chart in PowerPoint (NOT Excel):</a:t>
            </a:r>
          </a:p>
          <a:p>
            <a:pPr marL="342900" indent="-342900">
              <a:buFont typeface="+mj-lt"/>
              <a:buAutoNum type="arabicPeriod"/>
            </a:pPr>
            <a:endParaRPr lang="en-IN" dirty="0">
              <a:latin typeface="Aptos" panose="020B0004020202020204" pitchFamily="34" charset="0"/>
            </a:endParaRPr>
          </a:p>
          <a:p>
            <a:pPr marL="342900" indent="-342900">
              <a:buFont typeface="+mj-lt"/>
              <a:buAutoNum type="arabicPeriod"/>
            </a:pPr>
            <a:r>
              <a:rPr lang="en-IN" dirty="0">
                <a:latin typeface="Aptos" panose="020B0004020202020204" pitchFamily="34" charset="0"/>
              </a:rPr>
              <a:t>Insert a Clustered Column Chart</a:t>
            </a:r>
          </a:p>
          <a:p>
            <a:pPr marL="342900" indent="-342900">
              <a:buFont typeface="+mj-lt"/>
              <a:buAutoNum type="arabicPeriod"/>
            </a:pPr>
            <a:r>
              <a:rPr lang="en-IN" dirty="0">
                <a:latin typeface="Aptos" panose="020B0004020202020204" pitchFamily="34" charset="0"/>
              </a:rPr>
              <a:t>Edit Data to - Sort (High to Low)</a:t>
            </a:r>
          </a:p>
          <a:p>
            <a:pPr marL="342900" indent="-342900">
              <a:buFont typeface="+mj-lt"/>
              <a:buAutoNum type="arabicPeriod"/>
            </a:pPr>
            <a:r>
              <a:rPr lang="en-IN" dirty="0">
                <a:latin typeface="Aptos" panose="020B0004020202020204" pitchFamily="34" charset="0"/>
              </a:rPr>
              <a:t>Change Series Chart Type to Horizontal Bar</a:t>
            </a:r>
          </a:p>
          <a:p>
            <a:pPr marL="342900" indent="-342900">
              <a:buFont typeface="+mj-lt"/>
              <a:buAutoNum type="arabicPeriod"/>
            </a:pPr>
            <a:r>
              <a:rPr lang="en-IN" dirty="0">
                <a:latin typeface="Aptos" panose="020B0004020202020204" pitchFamily="34" charset="0"/>
              </a:rPr>
              <a:t>Use Format Data Series to Reduce Gap width</a:t>
            </a:r>
          </a:p>
          <a:p>
            <a:pPr marL="800100" lvl="1" indent="-342900">
              <a:buFont typeface="Arial" panose="020B0604020202020204" pitchFamily="34" charset="0"/>
              <a:buChar char="•"/>
            </a:pPr>
            <a:r>
              <a:rPr lang="en-IN" dirty="0">
                <a:latin typeface="Aptos" panose="020B0004020202020204" pitchFamily="34" charset="0"/>
              </a:rPr>
              <a:t>Best Practice = Keep the Chart Width MORE than the Gap</a:t>
            </a:r>
          </a:p>
          <a:p>
            <a:pPr marL="342900" indent="-342900">
              <a:buFont typeface="+mj-lt"/>
              <a:buAutoNum type="arabicPeriod"/>
            </a:pPr>
            <a:r>
              <a:rPr lang="en-IN" dirty="0">
                <a:latin typeface="Aptos" panose="020B0004020202020204" pitchFamily="34" charset="0"/>
              </a:rPr>
              <a:t>Use – Categories in Reverse order (Y-axis format settings)</a:t>
            </a:r>
          </a:p>
          <a:p>
            <a:pPr marL="342900" indent="-342900">
              <a:buFont typeface="+mj-lt"/>
              <a:buAutoNum type="arabicPeriod"/>
            </a:pPr>
            <a:r>
              <a:rPr lang="en-IN" dirty="0">
                <a:latin typeface="Aptos" panose="020B0004020202020204" pitchFamily="34" charset="0"/>
              </a:rPr>
              <a:t>Add Data Label with one decimal (e.g., 176.0) using Numbers</a:t>
            </a:r>
          </a:p>
          <a:p>
            <a:pPr marL="342900" indent="-342900">
              <a:buFont typeface="+mj-lt"/>
              <a:buAutoNum type="arabicPeriod"/>
            </a:pPr>
            <a:r>
              <a:rPr lang="en-IN" dirty="0">
                <a:latin typeface="Aptos" panose="020B0004020202020204" pitchFamily="34" charset="0"/>
              </a:rPr>
              <a:t>Change </a:t>
            </a:r>
            <a:r>
              <a:rPr lang="en-IN" dirty="0" err="1">
                <a:latin typeface="Aptos" panose="020B0004020202020204" pitchFamily="34" charset="0"/>
              </a:rPr>
              <a:t>color</a:t>
            </a:r>
            <a:r>
              <a:rPr lang="en-IN" dirty="0">
                <a:latin typeface="Aptos" panose="020B0004020202020204" pitchFamily="34" charset="0"/>
              </a:rPr>
              <a:t> of all the series</a:t>
            </a:r>
          </a:p>
          <a:p>
            <a:pPr marL="342900" indent="-342900">
              <a:buFont typeface="+mj-lt"/>
              <a:buAutoNum type="arabicPeriod"/>
            </a:pPr>
            <a:r>
              <a:rPr lang="en-IN" dirty="0">
                <a:latin typeface="Aptos" panose="020B0004020202020204" pitchFamily="34" charset="0"/>
              </a:rPr>
              <a:t>Change </a:t>
            </a:r>
            <a:r>
              <a:rPr lang="en-IN" dirty="0" err="1">
                <a:latin typeface="Aptos" panose="020B0004020202020204" pitchFamily="34" charset="0"/>
              </a:rPr>
              <a:t>color</a:t>
            </a:r>
            <a:r>
              <a:rPr lang="en-IN" dirty="0">
                <a:latin typeface="Aptos" panose="020B0004020202020204" pitchFamily="34" charset="0"/>
              </a:rPr>
              <a:t> of one of the series</a:t>
            </a:r>
          </a:p>
          <a:p>
            <a:pPr marL="342900" indent="-342900">
              <a:buFont typeface="+mj-lt"/>
              <a:buAutoNum type="arabicPeriod"/>
            </a:pPr>
            <a:r>
              <a:rPr lang="en-IN" dirty="0">
                <a:latin typeface="Aptos" panose="020B0004020202020204" pitchFamily="34" charset="0"/>
              </a:rPr>
              <a:t>Convert Y-axis values = 0, 50, 100 …. 200 – to a different ‘jump’ value</a:t>
            </a:r>
          </a:p>
          <a:p>
            <a:pPr marL="342900" indent="-342900">
              <a:buFont typeface="+mj-lt"/>
              <a:buAutoNum type="arabicPeriod"/>
            </a:pPr>
            <a:endParaRPr lang="en-IN" dirty="0">
              <a:latin typeface="Aptos" panose="020B0004020202020204" pitchFamily="34" charset="0"/>
            </a:endParaRPr>
          </a:p>
          <a:p>
            <a:pPr marL="342900" indent="-342900">
              <a:buFont typeface="+mj-lt"/>
              <a:buAutoNum type="arabicPeriod"/>
            </a:pPr>
            <a:r>
              <a:rPr lang="en-IN" dirty="0">
                <a:latin typeface="Aptos" panose="020B0004020202020204" pitchFamily="34" charset="0"/>
              </a:rPr>
              <a:t>Extra – Remove Gridlines, and bring it back</a:t>
            </a:r>
          </a:p>
          <a:p>
            <a:pPr marL="342900" indent="-342900">
              <a:buFont typeface="+mj-lt"/>
              <a:buAutoNum type="arabicPeriod"/>
            </a:pPr>
            <a:r>
              <a:rPr lang="en-IN" dirty="0">
                <a:latin typeface="Aptos" panose="020B0004020202020204" pitchFamily="34" charset="0"/>
              </a:rPr>
              <a:t>Extra - Add a thin border to one of the series (dashed, weight)</a:t>
            </a:r>
          </a:p>
          <a:p>
            <a:pPr marL="342900" indent="-342900">
              <a:buFont typeface="+mj-lt"/>
              <a:buAutoNum type="arabicPeriod"/>
            </a:pPr>
            <a:r>
              <a:rPr lang="en-IN" dirty="0">
                <a:latin typeface="Aptos" panose="020B0004020202020204" pitchFamily="34" charset="0"/>
              </a:rPr>
              <a:t>Extra – Duplicate the chart and change it to a Pie Chart</a:t>
            </a:r>
          </a:p>
          <a:p>
            <a:pPr marL="342900" indent="-342900">
              <a:buFont typeface="+mj-lt"/>
              <a:buAutoNum type="arabicPeriod"/>
            </a:pPr>
            <a:r>
              <a:rPr lang="en-IN" dirty="0">
                <a:latin typeface="Aptos" panose="020B0004020202020204" pitchFamily="34" charset="0"/>
              </a:rPr>
              <a:t>Extra – Highlight one slice and add the % value</a:t>
            </a:r>
          </a:p>
          <a:p>
            <a:pPr marL="342900" indent="-342900">
              <a:buFont typeface="+mj-lt"/>
              <a:buAutoNum type="arabicPeriod"/>
            </a:pPr>
            <a:r>
              <a:rPr lang="en-IN" dirty="0">
                <a:latin typeface="Aptos" panose="020B0004020202020204" pitchFamily="34" charset="0"/>
              </a:rPr>
              <a:t>Extra – Change the Angle of first slice</a:t>
            </a:r>
          </a:p>
        </p:txBody>
      </p:sp>
      <p:sp>
        <p:nvSpPr>
          <p:cNvPr id="8" name="Rectangle 7">
            <a:extLst>
              <a:ext uri="{FF2B5EF4-FFF2-40B4-BE49-F238E27FC236}">
                <a16:creationId xmlns:a16="http://schemas.microsoft.com/office/drawing/2014/main" id="{B06D5063-7F06-0243-002E-082F66270D30}"/>
              </a:ext>
            </a:extLst>
          </p:cNvPr>
          <p:cNvSpPr/>
          <p:nvPr/>
        </p:nvSpPr>
        <p:spPr>
          <a:xfrm>
            <a:off x="8585198" y="317500"/>
            <a:ext cx="2997199" cy="399401"/>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Estimated time: 45-60 mins</a:t>
            </a:r>
            <a:endParaRPr lang="en-US" dirty="0">
              <a:solidFill>
                <a:schemeClr val="tx1"/>
              </a:solidFill>
            </a:endParaRPr>
          </a:p>
        </p:txBody>
      </p:sp>
    </p:spTree>
    <p:extLst>
      <p:ext uri="{BB962C8B-B14F-4D97-AF65-F5344CB8AC3E}">
        <p14:creationId xmlns:p14="http://schemas.microsoft.com/office/powerpoint/2010/main" val="1776847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Essential Chart Settings - Preview</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36</a:t>
            </a:fld>
            <a:endParaRPr lang="en-US"/>
          </a:p>
        </p:txBody>
      </p:sp>
      <p:graphicFrame>
        <p:nvGraphicFramePr>
          <p:cNvPr id="5" name="Table 4">
            <a:extLst>
              <a:ext uri="{FF2B5EF4-FFF2-40B4-BE49-F238E27FC236}">
                <a16:creationId xmlns:a16="http://schemas.microsoft.com/office/drawing/2014/main" id="{2BCFC182-90E1-303E-8B91-BE74F3E98184}"/>
              </a:ext>
            </a:extLst>
          </p:cNvPr>
          <p:cNvGraphicFramePr/>
          <p:nvPr/>
        </p:nvGraphicFramePr>
        <p:xfrm>
          <a:off x="609918" y="1166524"/>
          <a:ext cx="2103120" cy="3200402"/>
        </p:xfrm>
        <a:graphic>
          <a:graphicData uri="http://schemas.openxmlformats.org/drawingml/2006/table">
            <a:tbl>
              <a:tblPr firstRow="1">
                <a:tableStyleId>{F5AB1C69-6EDB-4FF4-983F-18BD219EF322}</a:tableStyleId>
              </a:tblPr>
              <a:tblGrid>
                <a:gridCol w="944562">
                  <a:extLst>
                    <a:ext uri="{9D8B030D-6E8A-4147-A177-3AD203B41FA5}">
                      <a16:colId xmlns:a16="http://schemas.microsoft.com/office/drawing/2014/main" val="2161547212"/>
                    </a:ext>
                  </a:extLst>
                </a:gridCol>
                <a:gridCol w="1158558">
                  <a:extLst>
                    <a:ext uri="{9D8B030D-6E8A-4147-A177-3AD203B41FA5}">
                      <a16:colId xmlns:a16="http://schemas.microsoft.com/office/drawing/2014/main" val="219005523"/>
                    </a:ext>
                  </a:extLst>
                </a:gridCol>
              </a:tblGrid>
              <a:tr h="632298">
                <a:tc>
                  <a:txBody>
                    <a:bodyPr/>
                    <a:lstStyle/>
                    <a:p>
                      <a:pPr algn="l" fontAlgn="b">
                        <a:spcBef>
                          <a:spcPts val="0"/>
                        </a:spcBef>
                        <a:spcAft>
                          <a:spcPts val="0"/>
                        </a:spcAft>
                      </a:pPr>
                      <a:r>
                        <a:rPr lang="en-US" sz="1600" u="none" strike="noStrike" dirty="0">
                          <a:solidFill>
                            <a:schemeClr val="tx1"/>
                          </a:solidFill>
                          <a:effectLst/>
                        </a:rPr>
                        <a:t>Dept. Name</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Sales (US$ </a:t>
                      </a:r>
                      <a:r>
                        <a:rPr lang="en-US" sz="1600" u="none" strike="noStrike" dirty="0" err="1">
                          <a:solidFill>
                            <a:schemeClr val="tx1"/>
                          </a:solidFill>
                          <a:effectLst/>
                        </a:rPr>
                        <a:t>mn</a:t>
                      </a:r>
                      <a:r>
                        <a:rPr lang="en-US" sz="1600" u="none" strike="noStrike" dirty="0">
                          <a:solidFill>
                            <a:schemeClr val="tx1"/>
                          </a:solidFill>
                          <a:effectLst/>
                        </a:rPr>
                        <a:t>)</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3134237328"/>
                  </a:ext>
                </a:extLst>
              </a:tr>
              <a:tr h="321013">
                <a:tc>
                  <a:txBody>
                    <a:bodyPr/>
                    <a:lstStyle/>
                    <a:p>
                      <a:pPr algn="l" fontAlgn="b">
                        <a:spcBef>
                          <a:spcPts val="0"/>
                        </a:spcBef>
                        <a:spcAft>
                          <a:spcPts val="0"/>
                        </a:spcAft>
                      </a:pPr>
                      <a:r>
                        <a:rPr lang="en-US" sz="1600" u="none" strike="noStrike" dirty="0">
                          <a:solidFill>
                            <a:schemeClr val="tx1"/>
                          </a:solidFill>
                          <a:effectLst/>
                        </a:rPr>
                        <a:t>CDFD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54</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4239666862"/>
                  </a:ext>
                </a:extLst>
              </a:tr>
              <a:tr h="321013">
                <a:tc>
                  <a:txBody>
                    <a:bodyPr/>
                    <a:lstStyle/>
                    <a:p>
                      <a:pPr algn="l" fontAlgn="b">
                        <a:spcBef>
                          <a:spcPts val="0"/>
                        </a:spcBef>
                        <a:spcAft>
                          <a:spcPts val="0"/>
                        </a:spcAft>
                      </a:pPr>
                      <a:r>
                        <a:rPr lang="en-US" sz="1600" u="none" strike="noStrike" dirty="0">
                          <a:solidFill>
                            <a:schemeClr val="tx1"/>
                          </a:solidFill>
                          <a:effectLst/>
                        </a:rPr>
                        <a:t>RAD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122</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397202994"/>
                  </a:ext>
                </a:extLst>
              </a:tr>
              <a:tr h="321013">
                <a:tc>
                  <a:txBody>
                    <a:bodyPr/>
                    <a:lstStyle/>
                    <a:p>
                      <a:pPr algn="l" fontAlgn="b">
                        <a:spcBef>
                          <a:spcPts val="0"/>
                        </a:spcBef>
                        <a:spcAft>
                          <a:spcPts val="0"/>
                        </a:spcAft>
                      </a:pPr>
                      <a:r>
                        <a:rPr lang="en-US" sz="1600" u="none" strike="noStrike" dirty="0">
                          <a:solidFill>
                            <a:schemeClr val="tx1"/>
                          </a:solidFill>
                          <a:effectLst/>
                        </a:rPr>
                        <a:t>RDD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11</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3498548091"/>
                  </a:ext>
                </a:extLst>
              </a:tr>
              <a:tr h="321013">
                <a:tc>
                  <a:txBody>
                    <a:bodyPr/>
                    <a:lstStyle/>
                    <a:p>
                      <a:pPr algn="l" fontAlgn="b">
                        <a:spcBef>
                          <a:spcPts val="0"/>
                        </a:spcBef>
                        <a:spcAft>
                          <a:spcPts val="0"/>
                        </a:spcAft>
                      </a:pPr>
                      <a:r>
                        <a:rPr lang="en-US" sz="1600" u="none" strike="noStrike" dirty="0">
                          <a:solidFill>
                            <a:schemeClr val="tx1"/>
                          </a:solidFill>
                          <a:effectLst/>
                        </a:rPr>
                        <a:t>AD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38</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1457490946"/>
                  </a:ext>
                </a:extLst>
              </a:tr>
              <a:tr h="321013">
                <a:tc>
                  <a:txBody>
                    <a:bodyPr/>
                    <a:lstStyle/>
                    <a:p>
                      <a:pPr algn="l" fontAlgn="b">
                        <a:spcBef>
                          <a:spcPts val="0"/>
                        </a:spcBef>
                        <a:spcAft>
                          <a:spcPts val="0"/>
                        </a:spcAft>
                      </a:pPr>
                      <a:r>
                        <a:rPr lang="en-US" sz="1600" u="none" strike="noStrike" dirty="0">
                          <a:solidFill>
                            <a:schemeClr val="tx1"/>
                          </a:solidFill>
                          <a:effectLst/>
                        </a:rPr>
                        <a:t>HFD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176</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3399509485"/>
                  </a:ext>
                </a:extLst>
              </a:tr>
              <a:tr h="321013">
                <a:tc>
                  <a:txBody>
                    <a:bodyPr/>
                    <a:lstStyle/>
                    <a:p>
                      <a:pPr algn="l" fontAlgn="b">
                        <a:spcBef>
                          <a:spcPts val="0"/>
                        </a:spcBef>
                        <a:spcAft>
                          <a:spcPts val="0"/>
                        </a:spcAft>
                      </a:pPr>
                      <a:r>
                        <a:rPr lang="en-US" sz="1600" u="none" strike="noStrike" dirty="0">
                          <a:solidFill>
                            <a:schemeClr val="tx1"/>
                          </a:solidFill>
                          <a:effectLst/>
                        </a:rPr>
                        <a:t>ED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33</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1798659865"/>
                  </a:ext>
                </a:extLst>
              </a:tr>
              <a:tr h="321013">
                <a:tc>
                  <a:txBody>
                    <a:bodyPr/>
                    <a:lstStyle/>
                    <a:p>
                      <a:pPr algn="l" fontAlgn="b">
                        <a:spcBef>
                          <a:spcPts val="0"/>
                        </a:spcBef>
                        <a:spcAft>
                          <a:spcPts val="0"/>
                        </a:spcAft>
                      </a:pPr>
                      <a:r>
                        <a:rPr lang="en-US" sz="1600" u="none" strike="noStrike" dirty="0">
                          <a:solidFill>
                            <a:schemeClr val="tx1"/>
                          </a:solidFill>
                          <a:effectLst/>
                        </a:rPr>
                        <a:t>LGAD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21</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049950554"/>
                  </a:ext>
                </a:extLst>
              </a:tr>
              <a:tr h="321013">
                <a:tc>
                  <a:txBody>
                    <a:bodyPr/>
                    <a:lstStyle/>
                    <a:p>
                      <a:pPr algn="l" fontAlgn="b">
                        <a:spcBef>
                          <a:spcPts val="0"/>
                        </a:spcBef>
                        <a:spcAft>
                          <a:spcPts val="0"/>
                        </a:spcAft>
                      </a:pPr>
                      <a:r>
                        <a:rPr lang="en-US" sz="1600" u="none" strike="noStrike" dirty="0">
                          <a:solidFill>
                            <a:schemeClr val="tx1"/>
                          </a:solidFill>
                          <a:effectLst/>
                        </a:rPr>
                        <a:t>PEMD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22</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8037882"/>
                  </a:ext>
                </a:extLst>
              </a:tr>
            </a:tbl>
          </a:graphicData>
        </a:graphic>
      </p:graphicFrame>
      <p:graphicFrame>
        <p:nvGraphicFramePr>
          <p:cNvPr id="3" name="Chart 2">
            <a:extLst>
              <a:ext uri="{FF2B5EF4-FFF2-40B4-BE49-F238E27FC236}">
                <a16:creationId xmlns:a16="http://schemas.microsoft.com/office/drawing/2014/main" id="{1D55162D-2E86-BECD-F25E-E18CE533ECA8}"/>
              </a:ext>
            </a:extLst>
          </p:cNvPr>
          <p:cNvGraphicFramePr/>
          <p:nvPr>
            <p:extLst>
              <p:ext uri="{D42A27DB-BD31-4B8C-83A1-F6EECF244321}">
                <p14:modId xmlns:p14="http://schemas.microsoft.com/office/powerpoint/2010/main" val="504072632"/>
              </p:ext>
            </p:extLst>
          </p:nvPr>
        </p:nvGraphicFramePr>
        <p:xfrm>
          <a:off x="2921485" y="1104900"/>
          <a:ext cx="3796815" cy="340360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95CBB2BF-6424-6292-BF38-EBBE1C3BDD94}"/>
              </a:ext>
            </a:extLst>
          </p:cNvPr>
          <p:cNvCxnSpPr/>
          <p:nvPr/>
        </p:nvCxnSpPr>
        <p:spPr>
          <a:xfrm>
            <a:off x="6946900" y="1104900"/>
            <a:ext cx="0" cy="490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EY Color Palette">
            <a:extLst>
              <a:ext uri="{FF2B5EF4-FFF2-40B4-BE49-F238E27FC236}">
                <a16:creationId xmlns:a16="http://schemas.microsoft.com/office/drawing/2014/main" id="{1903D364-2056-26B6-B58C-01A7001C9F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9602" y="4885460"/>
            <a:ext cx="1605570" cy="2603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ED3BA5-0100-CFFD-6546-D7EC4AB102DB}"/>
              </a:ext>
            </a:extLst>
          </p:cNvPr>
          <p:cNvSpPr txBox="1"/>
          <p:nvPr/>
        </p:nvSpPr>
        <p:spPr>
          <a:xfrm>
            <a:off x="520700" y="5636410"/>
            <a:ext cx="1590948" cy="276999"/>
          </a:xfrm>
          <a:prstGeom prst="rect">
            <a:avLst/>
          </a:prstGeom>
          <a:noFill/>
        </p:spPr>
        <p:txBody>
          <a:bodyPr wrap="none" rtlCol="0">
            <a:spAutoFit/>
          </a:bodyPr>
          <a:lstStyle/>
          <a:p>
            <a:r>
              <a:rPr lang="en-IN" sz="1200" dirty="0"/>
              <a:t>Sample </a:t>
            </a:r>
            <a:r>
              <a:rPr lang="en-IN" sz="1200" dirty="0" err="1"/>
              <a:t>Color</a:t>
            </a:r>
            <a:r>
              <a:rPr lang="en-IN" sz="1200" dirty="0"/>
              <a:t> Palette</a:t>
            </a:r>
            <a:endParaRPr lang="en-US" sz="1200" dirty="0"/>
          </a:p>
        </p:txBody>
      </p:sp>
      <p:graphicFrame>
        <p:nvGraphicFramePr>
          <p:cNvPr id="15" name="Chart 14">
            <a:extLst>
              <a:ext uri="{FF2B5EF4-FFF2-40B4-BE49-F238E27FC236}">
                <a16:creationId xmlns:a16="http://schemas.microsoft.com/office/drawing/2014/main" id="{ED73257F-2B0C-522D-E167-DD0519E4E7FD}"/>
              </a:ext>
            </a:extLst>
          </p:cNvPr>
          <p:cNvGraphicFramePr/>
          <p:nvPr>
            <p:extLst>
              <p:ext uri="{D42A27DB-BD31-4B8C-83A1-F6EECF244321}">
                <p14:modId xmlns:p14="http://schemas.microsoft.com/office/powerpoint/2010/main" val="2287040953"/>
              </p:ext>
            </p:extLst>
          </p:nvPr>
        </p:nvGraphicFramePr>
        <p:xfrm>
          <a:off x="5181600" y="3082340"/>
          <a:ext cx="1312727" cy="1426160"/>
        </p:xfrm>
        <a:graphic>
          <a:graphicData uri="http://schemas.openxmlformats.org/drawingml/2006/chart">
            <c:chart xmlns:c="http://schemas.openxmlformats.org/drawingml/2006/chart" xmlns:r="http://schemas.openxmlformats.org/officeDocument/2006/relationships" r:id="rId5"/>
          </a:graphicData>
        </a:graphic>
      </p:graphicFrame>
      <p:pic>
        <p:nvPicPr>
          <p:cNvPr id="1026" name="Picture 2" descr="PricewaterhouseCoopers (PWC) Logo - Color scheme palette thumbnail - #000000 #ad1b02 #d85604 #e88d14 #f3be26 #e669a2">
            <a:extLst>
              <a:ext uri="{FF2B5EF4-FFF2-40B4-BE49-F238E27FC236}">
                <a16:creationId xmlns:a16="http://schemas.microsoft.com/office/drawing/2014/main" id="{1D39D27F-A523-8FE2-D0BD-9D3FB31E9678}"/>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20700" y="5260935"/>
            <a:ext cx="2154237" cy="2603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hart 5">
            <a:extLst>
              <a:ext uri="{FF2B5EF4-FFF2-40B4-BE49-F238E27FC236}">
                <a16:creationId xmlns:a16="http://schemas.microsoft.com/office/drawing/2014/main" id="{C9C54C1B-3CF6-E82D-F2F0-6E26C7C5A0ED}"/>
              </a:ext>
            </a:extLst>
          </p:cNvPr>
          <p:cNvGraphicFramePr/>
          <p:nvPr>
            <p:extLst>
              <p:ext uri="{D42A27DB-BD31-4B8C-83A1-F6EECF244321}">
                <p14:modId xmlns:p14="http://schemas.microsoft.com/office/powerpoint/2010/main" val="1329059071"/>
              </p:ext>
            </p:extLst>
          </p:nvPr>
        </p:nvGraphicFramePr>
        <p:xfrm>
          <a:off x="7548290" y="1104900"/>
          <a:ext cx="3796815" cy="34036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Chart 6">
            <a:extLst>
              <a:ext uri="{FF2B5EF4-FFF2-40B4-BE49-F238E27FC236}">
                <a16:creationId xmlns:a16="http://schemas.microsoft.com/office/drawing/2014/main" id="{D4E8D848-A290-3B2C-4AC1-17AE88BE9333}"/>
              </a:ext>
            </a:extLst>
          </p:cNvPr>
          <p:cNvGraphicFramePr/>
          <p:nvPr>
            <p:extLst>
              <p:ext uri="{D42A27DB-BD31-4B8C-83A1-F6EECF244321}">
                <p14:modId xmlns:p14="http://schemas.microsoft.com/office/powerpoint/2010/main" val="2287040953"/>
              </p:ext>
            </p:extLst>
          </p:nvPr>
        </p:nvGraphicFramePr>
        <p:xfrm>
          <a:off x="9913328" y="3082340"/>
          <a:ext cx="1312727" cy="142616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525160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Essential Chart Settings - Practice</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37</a:t>
            </a:fld>
            <a:endParaRPr lang="en-US"/>
          </a:p>
        </p:txBody>
      </p:sp>
      <p:graphicFrame>
        <p:nvGraphicFramePr>
          <p:cNvPr id="5" name="Table 4">
            <a:extLst>
              <a:ext uri="{FF2B5EF4-FFF2-40B4-BE49-F238E27FC236}">
                <a16:creationId xmlns:a16="http://schemas.microsoft.com/office/drawing/2014/main" id="{2BCFC182-90E1-303E-8B91-BE74F3E98184}"/>
              </a:ext>
            </a:extLst>
          </p:cNvPr>
          <p:cNvGraphicFramePr/>
          <p:nvPr/>
        </p:nvGraphicFramePr>
        <p:xfrm>
          <a:off x="609918" y="1166524"/>
          <a:ext cx="2103120" cy="3200402"/>
        </p:xfrm>
        <a:graphic>
          <a:graphicData uri="http://schemas.openxmlformats.org/drawingml/2006/table">
            <a:tbl>
              <a:tblPr firstRow="1">
                <a:tableStyleId>{F5AB1C69-6EDB-4FF4-983F-18BD219EF322}</a:tableStyleId>
              </a:tblPr>
              <a:tblGrid>
                <a:gridCol w="944562">
                  <a:extLst>
                    <a:ext uri="{9D8B030D-6E8A-4147-A177-3AD203B41FA5}">
                      <a16:colId xmlns:a16="http://schemas.microsoft.com/office/drawing/2014/main" val="2161547212"/>
                    </a:ext>
                  </a:extLst>
                </a:gridCol>
                <a:gridCol w="1158558">
                  <a:extLst>
                    <a:ext uri="{9D8B030D-6E8A-4147-A177-3AD203B41FA5}">
                      <a16:colId xmlns:a16="http://schemas.microsoft.com/office/drawing/2014/main" val="219005523"/>
                    </a:ext>
                  </a:extLst>
                </a:gridCol>
              </a:tblGrid>
              <a:tr h="632298">
                <a:tc>
                  <a:txBody>
                    <a:bodyPr/>
                    <a:lstStyle/>
                    <a:p>
                      <a:pPr algn="l" fontAlgn="b">
                        <a:spcBef>
                          <a:spcPts val="0"/>
                        </a:spcBef>
                        <a:spcAft>
                          <a:spcPts val="0"/>
                        </a:spcAft>
                      </a:pPr>
                      <a:r>
                        <a:rPr lang="en-US" sz="1600" u="none" strike="noStrike" dirty="0">
                          <a:solidFill>
                            <a:schemeClr val="tx1"/>
                          </a:solidFill>
                          <a:effectLst/>
                        </a:rPr>
                        <a:t>Dept. Name</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Sales (US$ </a:t>
                      </a:r>
                      <a:r>
                        <a:rPr lang="en-US" sz="1600" u="none" strike="noStrike" dirty="0" err="1">
                          <a:solidFill>
                            <a:schemeClr val="tx1"/>
                          </a:solidFill>
                          <a:effectLst/>
                        </a:rPr>
                        <a:t>mn</a:t>
                      </a:r>
                      <a:r>
                        <a:rPr lang="en-US" sz="1600" u="none" strike="noStrike" dirty="0">
                          <a:solidFill>
                            <a:schemeClr val="tx1"/>
                          </a:solidFill>
                          <a:effectLst/>
                        </a:rPr>
                        <a:t>)</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3134237328"/>
                  </a:ext>
                </a:extLst>
              </a:tr>
              <a:tr h="321013">
                <a:tc>
                  <a:txBody>
                    <a:bodyPr/>
                    <a:lstStyle/>
                    <a:p>
                      <a:pPr algn="l" fontAlgn="b">
                        <a:spcBef>
                          <a:spcPts val="0"/>
                        </a:spcBef>
                        <a:spcAft>
                          <a:spcPts val="0"/>
                        </a:spcAft>
                      </a:pPr>
                      <a:r>
                        <a:rPr lang="en-US" sz="1600" u="none" strike="noStrike" dirty="0">
                          <a:solidFill>
                            <a:schemeClr val="tx1"/>
                          </a:solidFill>
                          <a:effectLst/>
                        </a:rPr>
                        <a:t>CDFD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54</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4239666862"/>
                  </a:ext>
                </a:extLst>
              </a:tr>
              <a:tr h="321013">
                <a:tc>
                  <a:txBody>
                    <a:bodyPr/>
                    <a:lstStyle/>
                    <a:p>
                      <a:pPr algn="l" fontAlgn="b">
                        <a:spcBef>
                          <a:spcPts val="0"/>
                        </a:spcBef>
                        <a:spcAft>
                          <a:spcPts val="0"/>
                        </a:spcAft>
                      </a:pPr>
                      <a:r>
                        <a:rPr lang="en-US" sz="1600" u="none" strike="noStrike" dirty="0">
                          <a:solidFill>
                            <a:schemeClr val="tx1"/>
                          </a:solidFill>
                          <a:effectLst/>
                        </a:rPr>
                        <a:t>RAD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122</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397202994"/>
                  </a:ext>
                </a:extLst>
              </a:tr>
              <a:tr h="321013">
                <a:tc>
                  <a:txBody>
                    <a:bodyPr/>
                    <a:lstStyle/>
                    <a:p>
                      <a:pPr algn="l" fontAlgn="b">
                        <a:spcBef>
                          <a:spcPts val="0"/>
                        </a:spcBef>
                        <a:spcAft>
                          <a:spcPts val="0"/>
                        </a:spcAft>
                      </a:pPr>
                      <a:r>
                        <a:rPr lang="en-US" sz="1600" u="none" strike="noStrike" dirty="0">
                          <a:solidFill>
                            <a:schemeClr val="tx1"/>
                          </a:solidFill>
                          <a:effectLst/>
                        </a:rPr>
                        <a:t>RDD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11</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3498548091"/>
                  </a:ext>
                </a:extLst>
              </a:tr>
              <a:tr h="321013">
                <a:tc>
                  <a:txBody>
                    <a:bodyPr/>
                    <a:lstStyle/>
                    <a:p>
                      <a:pPr algn="l" fontAlgn="b">
                        <a:spcBef>
                          <a:spcPts val="0"/>
                        </a:spcBef>
                        <a:spcAft>
                          <a:spcPts val="0"/>
                        </a:spcAft>
                      </a:pPr>
                      <a:r>
                        <a:rPr lang="en-US" sz="1600" u="none" strike="noStrike" dirty="0">
                          <a:solidFill>
                            <a:schemeClr val="tx1"/>
                          </a:solidFill>
                          <a:effectLst/>
                        </a:rPr>
                        <a:t>AD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38</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1457490946"/>
                  </a:ext>
                </a:extLst>
              </a:tr>
              <a:tr h="321013">
                <a:tc>
                  <a:txBody>
                    <a:bodyPr/>
                    <a:lstStyle/>
                    <a:p>
                      <a:pPr algn="l" fontAlgn="b">
                        <a:spcBef>
                          <a:spcPts val="0"/>
                        </a:spcBef>
                        <a:spcAft>
                          <a:spcPts val="0"/>
                        </a:spcAft>
                      </a:pPr>
                      <a:r>
                        <a:rPr lang="en-US" sz="1600" u="none" strike="noStrike" dirty="0">
                          <a:solidFill>
                            <a:schemeClr val="tx1"/>
                          </a:solidFill>
                          <a:effectLst/>
                        </a:rPr>
                        <a:t>HFD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176</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3399509485"/>
                  </a:ext>
                </a:extLst>
              </a:tr>
              <a:tr h="321013">
                <a:tc>
                  <a:txBody>
                    <a:bodyPr/>
                    <a:lstStyle/>
                    <a:p>
                      <a:pPr algn="l" fontAlgn="b">
                        <a:spcBef>
                          <a:spcPts val="0"/>
                        </a:spcBef>
                        <a:spcAft>
                          <a:spcPts val="0"/>
                        </a:spcAft>
                      </a:pPr>
                      <a:r>
                        <a:rPr lang="en-US" sz="1600" u="none" strike="noStrike" dirty="0">
                          <a:solidFill>
                            <a:schemeClr val="tx1"/>
                          </a:solidFill>
                          <a:effectLst/>
                        </a:rPr>
                        <a:t>ED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33</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1798659865"/>
                  </a:ext>
                </a:extLst>
              </a:tr>
              <a:tr h="321013">
                <a:tc>
                  <a:txBody>
                    <a:bodyPr/>
                    <a:lstStyle/>
                    <a:p>
                      <a:pPr algn="l" fontAlgn="b">
                        <a:spcBef>
                          <a:spcPts val="0"/>
                        </a:spcBef>
                        <a:spcAft>
                          <a:spcPts val="0"/>
                        </a:spcAft>
                      </a:pPr>
                      <a:r>
                        <a:rPr lang="en-US" sz="1600" u="none" strike="noStrike" dirty="0">
                          <a:solidFill>
                            <a:schemeClr val="tx1"/>
                          </a:solidFill>
                          <a:effectLst/>
                        </a:rPr>
                        <a:t>LGAD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21</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049950554"/>
                  </a:ext>
                </a:extLst>
              </a:tr>
              <a:tr h="321013">
                <a:tc>
                  <a:txBody>
                    <a:bodyPr/>
                    <a:lstStyle/>
                    <a:p>
                      <a:pPr algn="l" fontAlgn="b">
                        <a:spcBef>
                          <a:spcPts val="0"/>
                        </a:spcBef>
                        <a:spcAft>
                          <a:spcPts val="0"/>
                        </a:spcAft>
                      </a:pPr>
                      <a:r>
                        <a:rPr lang="en-US" sz="1600" u="none" strike="noStrike" dirty="0">
                          <a:solidFill>
                            <a:schemeClr val="tx1"/>
                          </a:solidFill>
                          <a:effectLst/>
                        </a:rPr>
                        <a:t>PEMD</a:t>
                      </a:r>
                      <a:endParaRPr lang="en-US" sz="2800" b="0" i="0" u="none" strike="noStrike" dirty="0">
                        <a:solidFill>
                          <a:schemeClr val="tx1"/>
                        </a:solidFill>
                        <a:effectLst/>
                        <a:latin typeface="Aptos" panose="020B0004020202020204" pitchFamily="34" charset="0"/>
                      </a:endParaRPr>
                    </a:p>
                  </a:txBody>
                  <a:tcPr marL="7620" marR="7620" marT="7620" marB="0" anchor="ctr"/>
                </a:tc>
                <a:tc>
                  <a:txBody>
                    <a:bodyPr/>
                    <a:lstStyle/>
                    <a:p>
                      <a:pPr algn="r" fontAlgn="b">
                        <a:spcBef>
                          <a:spcPts val="0"/>
                        </a:spcBef>
                        <a:spcAft>
                          <a:spcPts val="0"/>
                        </a:spcAft>
                      </a:pPr>
                      <a:r>
                        <a:rPr lang="en-US" sz="1600" u="none" strike="noStrike" dirty="0">
                          <a:solidFill>
                            <a:schemeClr val="tx1"/>
                          </a:solidFill>
                          <a:effectLst/>
                        </a:rPr>
                        <a:t>22</a:t>
                      </a:r>
                      <a:endParaRPr lang="en-US" sz="2800" b="0" i="0" u="none" strike="noStrike" dirty="0">
                        <a:solidFill>
                          <a:schemeClr val="tx1"/>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8037882"/>
                  </a:ext>
                </a:extLst>
              </a:tr>
            </a:tbl>
          </a:graphicData>
        </a:graphic>
      </p:graphicFrame>
      <p:graphicFrame>
        <p:nvGraphicFramePr>
          <p:cNvPr id="3" name="Chart 2">
            <a:extLst>
              <a:ext uri="{FF2B5EF4-FFF2-40B4-BE49-F238E27FC236}">
                <a16:creationId xmlns:a16="http://schemas.microsoft.com/office/drawing/2014/main" id="{1D55162D-2E86-BECD-F25E-E18CE533ECA8}"/>
              </a:ext>
            </a:extLst>
          </p:cNvPr>
          <p:cNvGraphicFramePr/>
          <p:nvPr/>
        </p:nvGraphicFramePr>
        <p:xfrm>
          <a:off x="2921485" y="1104900"/>
          <a:ext cx="3796815" cy="340360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95CBB2BF-6424-6292-BF38-EBBE1C3BDD94}"/>
              </a:ext>
            </a:extLst>
          </p:cNvPr>
          <p:cNvCxnSpPr/>
          <p:nvPr/>
        </p:nvCxnSpPr>
        <p:spPr>
          <a:xfrm>
            <a:off x="6946900" y="1104900"/>
            <a:ext cx="0" cy="4902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EY Color Palette">
            <a:extLst>
              <a:ext uri="{FF2B5EF4-FFF2-40B4-BE49-F238E27FC236}">
                <a16:creationId xmlns:a16="http://schemas.microsoft.com/office/drawing/2014/main" id="{1903D364-2056-26B6-B58C-01A7001C9F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9602" y="4885460"/>
            <a:ext cx="1605570" cy="2603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ED3BA5-0100-CFFD-6546-D7EC4AB102DB}"/>
              </a:ext>
            </a:extLst>
          </p:cNvPr>
          <p:cNvSpPr txBox="1"/>
          <p:nvPr/>
        </p:nvSpPr>
        <p:spPr>
          <a:xfrm>
            <a:off x="520700" y="5636410"/>
            <a:ext cx="1590948" cy="276999"/>
          </a:xfrm>
          <a:prstGeom prst="rect">
            <a:avLst/>
          </a:prstGeom>
          <a:noFill/>
        </p:spPr>
        <p:txBody>
          <a:bodyPr wrap="none" rtlCol="0">
            <a:spAutoFit/>
          </a:bodyPr>
          <a:lstStyle/>
          <a:p>
            <a:r>
              <a:rPr lang="en-IN" sz="1200" dirty="0"/>
              <a:t>Sample </a:t>
            </a:r>
            <a:r>
              <a:rPr lang="en-IN" sz="1200" dirty="0" err="1"/>
              <a:t>Color</a:t>
            </a:r>
            <a:r>
              <a:rPr lang="en-IN" sz="1200" dirty="0"/>
              <a:t> Palette</a:t>
            </a:r>
            <a:endParaRPr lang="en-US" sz="1200" dirty="0"/>
          </a:p>
        </p:txBody>
      </p:sp>
      <p:graphicFrame>
        <p:nvGraphicFramePr>
          <p:cNvPr id="15" name="Chart 14">
            <a:extLst>
              <a:ext uri="{FF2B5EF4-FFF2-40B4-BE49-F238E27FC236}">
                <a16:creationId xmlns:a16="http://schemas.microsoft.com/office/drawing/2014/main" id="{ED73257F-2B0C-522D-E167-DD0519E4E7FD}"/>
              </a:ext>
            </a:extLst>
          </p:cNvPr>
          <p:cNvGraphicFramePr/>
          <p:nvPr/>
        </p:nvGraphicFramePr>
        <p:xfrm>
          <a:off x="5181600" y="3082340"/>
          <a:ext cx="1312727" cy="1426160"/>
        </p:xfrm>
        <a:graphic>
          <a:graphicData uri="http://schemas.openxmlformats.org/drawingml/2006/chart">
            <c:chart xmlns:c="http://schemas.openxmlformats.org/drawingml/2006/chart" xmlns:r="http://schemas.openxmlformats.org/officeDocument/2006/relationships" r:id="rId5"/>
          </a:graphicData>
        </a:graphic>
      </p:graphicFrame>
      <p:pic>
        <p:nvPicPr>
          <p:cNvPr id="1026" name="Picture 2" descr="PricewaterhouseCoopers (PWC) Logo - Color scheme palette thumbnail - #000000 #ad1b02 #d85604 #e88d14 #f3be26 #e669a2">
            <a:extLst>
              <a:ext uri="{FF2B5EF4-FFF2-40B4-BE49-F238E27FC236}">
                <a16:creationId xmlns:a16="http://schemas.microsoft.com/office/drawing/2014/main" id="{1D39D27F-A523-8FE2-D0BD-9D3FB31E9678}"/>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20700" y="5260935"/>
            <a:ext cx="2154237" cy="2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205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Let’s quickly cover the basics -</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38</a:t>
            </a:fld>
            <a:endParaRPr lang="en-US"/>
          </a:p>
        </p:txBody>
      </p:sp>
      <p:sp>
        <p:nvSpPr>
          <p:cNvPr id="3" name="TextBox 2">
            <a:extLst>
              <a:ext uri="{FF2B5EF4-FFF2-40B4-BE49-F238E27FC236}">
                <a16:creationId xmlns:a16="http://schemas.microsoft.com/office/drawing/2014/main" id="{7485E9ED-4AC2-C147-673E-68F46F0D6F13}"/>
              </a:ext>
            </a:extLst>
          </p:cNvPr>
          <p:cNvSpPr txBox="1"/>
          <p:nvPr/>
        </p:nvSpPr>
        <p:spPr>
          <a:xfrm>
            <a:off x="625952" y="1212619"/>
            <a:ext cx="9127648" cy="2031325"/>
          </a:xfrm>
          <a:prstGeom prst="rect">
            <a:avLst/>
          </a:prstGeom>
          <a:noFill/>
        </p:spPr>
        <p:txBody>
          <a:bodyPr wrap="square">
            <a:spAutoFit/>
          </a:bodyPr>
          <a:lstStyle/>
          <a:p>
            <a:r>
              <a:rPr lang="en-IN" b="1" dirty="0">
                <a:latin typeface="Aptos" panose="020B0004020202020204" pitchFamily="34" charset="0"/>
              </a:rPr>
              <a:t>#1. </a:t>
            </a:r>
            <a:r>
              <a:rPr lang="en-IN" dirty="0">
                <a:latin typeface="Aptos" panose="020B0004020202020204" pitchFamily="34" charset="0"/>
              </a:rPr>
              <a:t>Anatomy of a Chart</a:t>
            </a:r>
          </a:p>
          <a:p>
            <a:endParaRPr lang="en-IN" b="1" dirty="0">
              <a:solidFill>
                <a:srgbClr val="0000FF"/>
              </a:solidFill>
              <a:latin typeface="Aptos" panose="020B0004020202020204" pitchFamily="34" charset="0"/>
            </a:endParaRPr>
          </a:p>
          <a:p>
            <a:r>
              <a:rPr lang="en-US" b="1" dirty="0">
                <a:latin typeface="Aptos" panose="020B0004020202020204" pitchFamily="34" charset="0"/>
              </a:rPr>
              <a:t>#2. </a:t>
            </a:r>
            <a:r>
              <a:rPr lang="en-IN" dirty="0">
                <a:latin typeface="Aptos" panose="020B0004020202020204" pitchFamily="34" charset="0"/>
              </a:rPr>
              <a:t>Chart title vs. Slide title</a:t>
            </a:r>
          </a:p>
          <a:p>
            <a:endParaRPr lang="en-US" b="1" dirty="0">
              <a:solidFill>
                <a:srgbClr val="0000FF"/>
              </a:solidFill>
              <a:latin typeface="Aptos" panose="020B0004020202020204" pitchFamily="34" charset="0"/>
            </a:endParaRPr>
          </a:p>
          <a:p>
            <a:r>
              <a:rPr lang="en-US" b="1" dirty="0">
                <a:latin typeface="Aptos" panose="020B0004020202020204" pitchFamily="34" charset="0"/>
              </a:rPr>
              <a:t>#3. </a:t>
            </a:r>
            <a:r>
              <a:rPr lang="en-US" dirty="0">
                <a:latin typeface="Aptos" panose="020B0004020202020204" pitchFamily="34" charset="0"/>
              </a:rPr>
              <a:t>Editing and Configuring a Chart</a:t>
            </a:r>
          </a:p>
          <a:p>
            <a:endParaRPr lang="en-IN" dirty="0">
              <a:latin typeface="Aptos" panose="020B0004020202020204" pitchFamily="34" charset="0"/>
            </a:endParaRPr>
          </a:p>
          <a:p>
            <a:r>
              <a:rPr lang="en-IN" b="1" dirty="0">
                <a:latin typeface="Aptos" panose="020B0004020202020204" pitchFamily="34" charset="0"/>
              </a:rPr>
              <a:t>#4. The obvious Dos and </a:t>
            </a:r>
            <a:r>
              <a:rPr lang="en-IN" b="1" dirty="0" err="1">
                <a:latin typeface="Aptos" panose="020B0004020202020204" pitchFamily="34" charset="0"/>
              </a:rPr>
              <a:t>Donts</a:t>
            </a:r>
            <a:endParaRPr lang="en-IN" b="1" dirty="0">
              <a:latin typeface="Aptos" panose="020B0004020202020204" pitchFamily="34" charset="0"/>
            </a:endParaRPr>
          </a:p>
        </p:txBody>
      </p:sp>
    </p:spTree>
    <p:extLst>
      <p:ext uri="{BB962C8B-B14F-4D97-AF65-F5344CB8AC3E}">
        <p14:creationId xmlns:p14="http://schemas.microsoft.com/office/powerpoint/2010/main" val="306665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995D-E32F-7B86-4A01-2EEF615A2AFD}"/>
              </a:ext>
            </a:extLst>
          </p:cNvPr>
          <p:cNvSpPr>
            <a:spLocks noGrp="1"/>
          </p:cNvSpPr>
          <p:nvPr>
            <p:ph type="title"/>
          </p:nvPr>
        </p:nvSpPr>
        <p:spPr/>
        <p:txBody>
          <a:bodyPr/>
          <a:lstStyle/>
          <a:p>
            <a:r>
              <a:rPr lang="en-IN" dirty="0"/>
              <a:t>When to use Line Chart?</a:t>
            </a:r>
            <a:endParaRPr lang="en-US" dirty="0"/>
          </a:p>
        </p:txBody>
      </p:sp>
      <p:sp>
        <p:nvSpPr>
          <p:cNvPr id="3" name="Slide Number Placeholder 2">
            <a:extLst>
              <a:ext uri="{FF2B5EF4-FFF2-40B4-BE49-F238E27FC236}">
                <a16:creationId xmlns:a16="http://schemas.microsoft.com/office/drawing/2014/main" id="{B386EADA-FA55-3A58-844E-611EED127458}"/>
              </a:ext>
            </a:extLst>
          </p:cNvPr>
          <p:cNvSpPr>
            <a:spLocks noGrp="1"/>
          </p:cNvSpPr>
          <p:nvPr>
            <p:ph type="sldNum" sz="quarter" idx="12"/>
          </p:nvPr>
        </p:nvSpPr>
        <p:spPr/>
        <p:txBody>
          <a:bodyPr/>
          <a:lstStyle/>
          <a:p>
            <a:fld id="{0B21AF8E-D15D-465C-BA79-CC3F302F2B01}" type="slidenum">
              <a:rPr lang="en-US" smtClean="0"/>
              <a:pPr/>
              <a:t>39</a:t>
            </a:fld>
            <a:endParaRPr lang="en-US" dirty="0"/>
          </a:p>
        </p:txBody>
      </p:sp>
    </p:spTree>
    <p:extLst>
      <p:ext uri="{BB962C8B-B14F-4D97-AF65-F5344CB8AC3E}">
        <p14:creationId xmlns:p14="http://schemas.microsoft.com/office/powerpoint/2010/main" val="488582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39DF8-CED9-B258-E067-20518457A3FA}"/>
              </a:ext>
            </a:extLst>
          </p:cNvPr>
          <p:cNvSpPr>
            <a:spLocks noGrp="1"/>
          </p:cNvSpPr>
          <p:nvPr>
            <p:ph type="sldNum" sz="quarter" idx="12"/>
          </p:nvPr>
        </p:nvSpPr>
        <p:spPr/>
        <p:txBody>
          <a:bodyPr/>
          <a:lstStyle/>
          <a:p>
            <a:fld id="{8ABBF15F-39A8-4FD7-B3EA-CFD84FBCC274}" type="slidenum">
              <a:rPr lang="en-US" smtClean="0"/>
              <a:t>4</a:t>
            </a:fld>
            <a:endParaRPr lang="en-US"/>
          </a:p>
        </p:txBody>
      </p:sp>
      <p:sp>
        <p:nvSpPr>
          <p:cNvPr id="3" name="Title 2">
            <a:extLst>
              <a:ext uri="{FF2B5EF4-FFF2-40B4-BE49-F238E27FC236}">
                <a16:creationId xmlns:a16="http://schemas.microsoft.com/office/drawing/2014/main" id="{9A2148E3-E40E-6FA6-0351-8F4B2A90E329}"/>
              </a:ext>
            </a:extLst>
          </p:cNvPr>
          <p:cNvSpPr>
            <a:spLocks noGrp="1"/>
          </p:cNvSpPr>
          <p:nvPr>
            <p:ph type="ctrTitle"/>
          </p:nvPr>
        </p:nvSpPr>
        <p:spPr/>
        <p:txBody>
          <a:bodyPr>
            <a:normAutofit/>
          </a:bodyPr>
          <a:lstStyle/>
          <a:p>
            <a:r>
              <a:rPr lang="en-IN" dirty="0"/>
              <a:t>Did just someone ask for video recordings?</a:t>
            </a:r>
            <a:endParaRPr lang="en-US" dirty="0"/>
          </a:p>
        </p:txBody>
      </p:sp>
    </p:spTree>
    <p:extLst>
      <p:ext uri="{BB962C8B-B14F-4D97-AF65-F5344CB8AC3E}">
        <p14:creationId xmlns:p14="http://schemas.microsoft.com/office/powerpoint/2010/main" val="500582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416510-6EFA-4D0A-8D96-D596E771D7A8}"/>
              </a:ext>
            </a:extLst>
          </p:cNvPr>
          <p:cNvSpPr>
            <a:spLocks noGrp="1"/>
          </p:cNvSpPr>
          <p:nvPr>
            <p:ph type="title"/>
          </p:nvPr>
        </p:nvSpPr>
        <p:spPr/>
        <p:txBody>
          <a:bodyPr/>
          <a:lstStyle/>
          <a:p>
            <a:r>
              <a:rPr lang="en-IN" dirty="0"/>
              <a:t>Line Chart – Use ONLY for Time Series data</a:t>
            </a:r>
            <a:endParaRPr lang="en-US" dirty="0"/>
          </a:p>
        </p:txBody>
      </p:sp>
      <p:sp>
        <p:nvSpPr>
          <p:cNvPr id="4" name="Slide Number Placeholder 3">
            <a:extLst>
              <a:ext uri="{FF2B5EF4-FFF2-40B4-BE49-F238E27FC236}">
                <a16:creationId xmlns:a16="http://schemas.microsoft.com/office/drawing/2014/main" id="{D16C2B02-56D6-468B-83FF-A9D22C513450}"/>
              </a:ext>
            </a:extLst>
          </p:cNvPr>
          <p:cNvSpPr>
            <a:spLocks noGrp="1"/>
          </p:cNvSpPr>
          <p:nvPr>
            <p:ph type="sldNum" sz="quarter" idx="12"/>
          </p:nvPr>
        </p:nvSpPr>
        <p:spPr/>
        <p:txBody>
          <a:bodyPr/>
          <a:lstStyle/>
          <a:p>
            <a:fld id="{FFD9964A-91AC-4440-9B5B-183959FD4309}" type="slidenum">
              <a:rPr lang="en-US" smtClean="0"/>
              <a:pPr/>
              <a:t>40</a:t>
            </a:fld>
            <a:endParaRPr lang="en-US"/>
          </a:p>
        </p:txBody>
      </p:sp>
      <p:pic>
        <p:nvPicPr>
          <p:cNvPr id="10" name="Picture 9">
            <a:extLst>
              <a:ext uri="{FF2B5EF4-FFF2-40B4-BE49-F238E27FC236}">
                <a16:creationId xmlns:a16="http://schemas.microsoft.com/office/drawing/2014/main" id="{D240C388-83DA-4247-8281-436C5B4E1F5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199" y="1171855"/>
            <a:ext cx="5513299" cy="3630214"/>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14" name="Picture 2" descr="faux-trend-line-example">
            <a:extLst>
              <a:ext uri="{FF2B5EF4-FFF2-40B4-BE49-F238E27FC236}">
                <a16:creationId xmlns:a16="http://schemas.microsoft.com/office/drawing/2014/main" id="{BED8CC91-61BC-4708-8DDE-5169A71C52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85020" y="1171855"/>
            <a:ext cx="4768780" cy="3630214"/>
          </a:xfrm>
          <a:prstGeom prst="rect">
            <a:avLst/>
          </a:prstGeom>
          <a:ln>
            <a:solidFill>
              <a:schemeClr val="tx1">
                <a:lumMod val="50000"/>
                <a:lumOff val="50000"/>
              </a:schemeClr>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Graphic 4" descr="Checkmark with solid fill">
            <a:extLst>
              <a:ext uri="{FF2B5EF4-FFF2-40B4-BE49-F238E27FC236}">
                <a16:creationId xmlns:a16="http://schemas.microsoft.com/office/drawing/2014/main" id="{EE639D71-30B0-4639-8BFA-FE3A39E5372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82024" y="5024253"/>
            <a:ext cx="624548" cy="624548"/>
          </a:xfrm>
          <a:prstGeom prst="rect">
            <a:avLst/>
          </a:prstGeom>
        </p:spPr>
      </p:pic>
      <p:pic>
        <p:nvPicPr>
          <p:cNvPr id="15" name="Graphic 14" descr="Close with solid fill">
            <a:extLst>
              <a:ext uri="{FF2B5EF4-FFF2-40B4-BE49-F238E27FC236}">
                <a16:creationId xmlns:a16="http://schemas.microsoft.com/office/drawing/2014/main" id="{53840247-95D2-4F9F-85F7-362A4B5EE9B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96952" y="5024253"/>
            <a:ext cx="624548" cy="624548"/>
          </a:xfrm>
          <a:prstGeom prst="rect">
            <a:avLst/>
          </a:prstGeom>
        </p:spPr>
      </p:pic>
      <p:sp>
        <p:nvSpPr>
          <p:cNvPr id="3" name="TextBox 2">
            <a:extLst>
              <a:ext uri="{FF2B5EF4-FFF2-40B4-BE49-F238E27FC236}">
                <a16:creationId xmlns:a16="http://schemas.microsoft.com/office/drawing/2014/main" id="{69A03047-99A3-25F2-B48F-E157E31EB992}"/>
              </a:ext>
            </a:extLst>
          </p:cNvPr>
          <p:cNvSpPr txBox="1"/>
          <p:nvPr/>
        </p:nvSpPr>
        <p:spPr>
          <a:xfrm>
            <a:off x="838199" y="5672530"/>
            <a:ext cx="6096000" cy="461665"/>
          </a:xfrm>
          <a:prstGeom prst="rect">
            <a:avLst/>
          </a:prstGeom>
          <a:noFill/>
        </p:spPr>
        <p:txBody>
          <a:bodyPr wrap="square">
            <a:spAutoFit/>
          </a:bodyPr>
          <a:lstStyle/>
          <a:p>
            <a:r>
              <a:rPr lang="en-IN" sz="2400" dirty="0">
                <a:highlight>
                  <a:srgbClr val="FFFF00"/>
                </a:highlight>
                <a:latin typeface="Aptos" panose="020B0004020202020204" pitchFamily="34" charset="0"/>
              </a:rPr>
              <a:t>LINE CHART = TIME SERIES</a:t>
            </a:r>
          </a:p>
        </p:txBody>
      </p:sp>
    </p:spTree>
    <p:extLst>
      <p:ext uri="{BB962C8B-B14F-4D97-AF65-F5344CB8AC3E}">
        <p14:creationId xmlns:p14="http://schemas.microsoft.com/office/powerpoint/2010/main" val="1913451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4DE3-B64A-4E24-91E6-F706A4C1E59B}"/>
              </a:ext>
            </a:extLst>
          </p:cNvPr>
          <p:cNvSpPr>
            <a:spLocks noGrp="1"/>
          </p:cNvSpPr>
          <p:nvPr>
            <p:ph type="title"/>
          </p:nvPr>
        </p:nvSpPr>
        <p:spPr/>
        <p:txBody>
          <a:bodyPr/>
          <a:lstStyle/>
          <a:p>
            <a:r>
              <a:rPr lang="en-IN" dirty="0"/>
              <a:t>Column Chart can be used for time series if …</a:t>
            </a:r>
            <a:endParaRPr lang="en-US" dirty="0"/>
          </a:p>
        </p:txBody>
      </p:sp>
      <p:sp>
        <p:nvSpPr>
          <p:cNvPr id="4" name="Slide Number Placeholder 3">
            <a:extLst>
              <a:ext uri="{FF2B5EF4-FFF2-40B4-BE49-F238E27FC236}">
                <a16:creationId xmlns:a16="http://schemas.microsoft.com/office/drawing/2014/main" id="{605070CD-4FCD-4773-BD4F-A34F0586425F}"/>
              </a:ext>
            </a:extLst>
          </p:cNvPr>
          <p:cNvSpPr>
            <a:spLocks noGrp="1"/>
          </p:cNvSpPr>
          <p:nvPr>
            <p:ph type="sldNum" sz="quarter" idx="12"/>
          </p:nvPr>
        </p:nvSpPr>
        <p:spPr/>
        <p:txBody>
          <a:bodyPr/>
          <a:lstStyle/>
          <a:p>
            <a:fld id="{FFD9964A-91AC-4440-9B5B-183959FD4309}" type="slidenum">
              <a:rPr lang="en-US" smtClean="0"/>
              <a:t>41</a:t>
            </a:fld>
            <a:endParaRPr lang="en-US"/>
          </a:p>
        </p:txBody>
      </p:sp>
      <p:pic>
        <p:nvPicPr>
          <p:cNvPr id="6" name="Picture 5">
            <a:extLst>
              <a:ext uri="{FF2B5EF4-FFF2-40B4-BE49-F238E27FC236}">
                <a16:creationId xmlns:a16="http://schemas.microsoft.com/office/drawing/2014/main" id="{1C93F884-2F85-4537-B7BD-D2FB55562B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1" y="1035889"/>
            <a:ext cx="5960110" cy="4941667"/>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7" name="Rectangle 6">
            <a:extLst>
              <a:ext uri="{FF2B5EF4-FFF2-40B4-BE49-F238E27FC236}">
                <a16:creationId xmlns:a16="http://schemas.microsoft.com/office/drawing/2014/main" id="{E474A662-33C9-44F5-9AF2-5C4D2CA6EC59}"/>
              </a:ext>
            </a:extLst>
          </p:cNvPr>
          <p:cNvSpPr/>
          <p:nvPr/>
        </p:nvSpPr>
        <p:spPr>
          <a:xfrm>
            <a:off x="1284891" y="4295241"/>
            <a:ext cx="2921876"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8" name="Rectangle 7">
            <a:extLst>
              <a:ext uri="{FF2B5EF4-FFF2-40B4-BE49-F238E27FC236}">
                <a16:creationId xmlns:a16="http://schemas.microsoft.com/office/drawing/2014/main" id="{6DC99313-7488-4B55-B685-D72A2C6D2B65}"/>
              </a:ext>
            </a:extLst>
          </p:cNvPr>
          <p:cNvSpPr/>
          <p:nvPr/>
        </p:nvSpPr>
        <p:spPr>
          <a:xfrm>
            <a:off x="4206767" y="2977203"/>
            <a:ext cx="1140372"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9" name="Rectangle 8">
            <a:extLst>
              <a:ext uri="{FF2B5EF4-FFF2-40B4-BE49-F238E27FC236}">
                <a16:creationId xmlns:a16="http://schemas.microsoft.com/office/drawing/2014/main" id="{147A072E-AECA-4B8A-8925-8DAF14DA7FCF}"/>
              </a:ext>
            </a:extLst>
          </p:cNvPr>
          <p:cNvSpPr/>
          <p:nvPr/>
        </p:nvSpPr>
        <p:spPr>
          <a:xfrm>
            <a:off x="5297215" y="1459468"/>
            <a:ext cx="1140372"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0" name="TextBox 9">
            <a:extLst>
              <a:ext uri="{FF2B5EF4-FFF2-40B4-BE49-F238E27FC236}">
                <a16:creationId xmlns:a16="http://schemas.microsoft.com/office/drawing/2014/main" id="{7EB25713-B1B7-444D-91E1-B4AF0127770A}"/>
              </a:ext>
            </a:extLst>
          </p:cNvPr>
          <p:cNvSpPr txBox="1"/>
          <p:nvPr/>
        </p:nvSpPr>
        <p:spPr>
          <a:xfrm>
            <a:off x="609601" y="6038546"/>
            <a:ext cx="5153655" cy="17729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050" dirty="0">
                <a:solidFill>
                  <a:schemeClr val="bg1">
                    <a:lumMod val="50000"/>
                  </a:schemeClr>
                </a:solidFill>
                <a:latin typeface="Aptos" panose="020B0004020202020204" pitchFamily="34" charset="0"/>
              </a:rPr>
              <a:t>Source: McKinsey - Industrial-robotics-Insights-into-the-sectors-future-growth-dynamics</a:t>
            </a:r>
          </a:p>
        </p:txBody>
      </p:sp>
      <p:cxnSp>
        <p:nvCxnSpPr>
          <p:cNvPr id="12" name="Straight Arrow Connector 11">
            <a:extLst>
              <a:ext uri="{FF2B5EF4-FFF2-40B4-BE49-F238E27FC236}">
                <a16:creationId xmlns:a16="http://schemas.microsoft.com/office/drawing/2014/main" id="{5F070CCB-CC1E-42D3-8AE1-347EF7231DA6}"/>
              </a:ext>
            </a:extLst>
          </p:cNvPr>
          <p:cNvCxnSpPr/>
          <p:nvPr/>
        </p:nvCxnSpPr>
        <p:spPr>
          <a:xfrm>
            <a:off x="1027445" y="1694855"/>
            <a:ext cx="5225143"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E0941C4-969E-4263-B21C-700A6D191A69}"/>
              </a:ext>
            </a:extLst>
          </p:cNvPr>
          <p:cNvSpPr/>
          <p:nvPr/>
        </p:nvSpPr>
        <p:spPr>
          <a:xfrm>
            <a:off x="2775858" y="1552157"/>
            <a:ext cx="1657978" cy="325821"/>
          </a:xfrm>
          <a:prstGeom prst="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22 data points</a:t>
            </a:r>
            <a:endParaRPr lang="en-US" dirty="0">
              <a:solidFill>
                <a:schemeClr val="tx1"/>
              </a:solidFill>
            </a:endParaRPr>
          </a:p>
        </p:txBody>
      </p:sp>
      <p:pic>
        <p:nvPicPr>
          <p:cNvPr id="15" name="Picture 14">
            <a:extLst>
              <a:ext uri="{FF2B5EF4-FFF2-40B4-BE49-F238E27FC236}">
                <a16:creationId xmlns:a16="http://schemas.microsoft.com/office/drawing/2014/main" id="{80B97BE4-D69F-41DE-A439-8B262E368E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83379" y="1081420"/>
            <a:ext cx="4248246" cy="2797244"/>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cxnSp>
        <p:nvCxnSpPr>
          <p:cNvPr id="16" name="Straight Arrow Connector 15">
            <a:extLst>
              <a:ext uri="{FF2B5EF4-FFF2-40B4-BE49-F238E27FC236}">
                <a16:creationId xmlns:a16="http://schemas.microsoft.com/office/drawing/2014/main" id="{3A01E70E-6C11-47E8-A1F4-3B7F3D3AB493}"/>
              </a:ext>
            </a:extLst>
          </p:cNvPr>
          <p:cNvCxnSpPr>
            <a:cxnSpLocks/>
          </p:cNvCxnSpPr>
          <p:nvPr/>
        </p:nvCxnSpPr>
        <p:spPr>
          <a:xfrm>
            <a:off x="7083379" y="4427092"/>
            <a:ext cx="4248246" cy="0"/>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266526A-4D3D-4EC1-9113-1F5ED4576645}"/>
              </a:ext>
            </a:extLst>
          </p:cNvPr>
          <p:cNvSpPr/>
          <p:nvPr/>
        </p:nvSpPr>
        <p:spPr>
          <a:xfrm>
            <a:off x="8273980" y="4264181"/>
            <a:ext cx="2126064" cy="325821"/>
          </a:xfrm>
          <a:prstGeom prst="rect">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~540 data points</a:t>
            </a:r>
            <a:endParaRPr lang="en-US" dirty="0">
              <a:solidFill>
                <a:schemeClr val="tx1"/>
              </a:solidFill>
            </a:endParaRPr>
          </a:p>
        </p:txBody>
      </p:sp>
      <p:sp>
        <p:nvSpPr>
          <p:cNvPr id="19" name="TextBox 18">
            <a:extLst>
              <a:ext uri="{FF2B5EF4-FFF2-40B4-BE49-F238E27FC236}">
                <a16:creationId xmlns:a16="http://schemas.microsoft.com/office/drawing/2014/main" id="{184CCFA3-316F-4B57-8678-5EE3C27FF4FD}"/>
              </a:ext>
            </a:extLst>
          </p:cNvPr>
          <p:cNvSpPr txBox="1"/>
          <p:nvPr/>
        </p:nvSpPr>
        <p:spPr>
          <a:xfrm>
            <a:off x="7083379" y="3977968"/>
            <a:ext cx="1187826" cy="17729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050" dirty="0">
                <a:solidFill>
                  <a:schemeClr val="bg1">
                    <a:lumMod val="50000"/>
                  </a:schemeClr>
                </a:solidFill>
                <a:latin typeface="Aptos" panose="020B0004020202020204" pitchFamily="34" charset="0"/>
              </a:rPr>
              <a:t>Source: </a:t>
            </a:r>
            <a:r>
              <a:rPr lang="en-US" sz="1050" dirty="0" err="1">
                <a:solidFill>
                  <a:schemeClr val="bg1">
                    <a:lumMod val="50000"/>
                  </a:schemeClr>
                </a:solidFill>
                <a:latin typeface="Aptos" panose="020B0004020202020204" pitchFamily="34" charset="0"/>
              </a:rPr>
              <a:t>Chartio</a:t>
            </a:r>
            <a:r>
              <a:rPr lang="en-US" sz="1050" dirty="0">
                <a:solidFill>
                  <a:schemeClr val="bg1">
                    <a:lumMod val="50000"/>
                  </a:schemeClr>
                </a:solidFill>
                <a:latin typeface="Aptos" panose="020B0004020202020204" pitchFamily="34" charset="0"/>
              </a:rPr>
              <a:t> blog</a:t>
            </a:r>
          </a:p>
        </p:txBody>
      </p:sp>
      <p:sp>
        <p:nvSpPr>
          <p:cNvPr id="3" name="TextBox 2">
            <a:extLst>
              <a:ext uri="{FF2B5EF4-FFF2-40B4-BE49-F238E27FC236}">
                <a16:creationId xmlns:a16="http://schemas.microsoft.com/office/drawing/2014/main" id="{9FE205F2-6609-2CA0-8D8D-4220B32BA56C}"/>
              </a:ext>
            </a:extLst>
          </p:cNvPr>
          <p:cNvSpPr txBox="1"/>
          <p:nvPr/>
        </p:nvSpPr>
        <p:spPr>
          <a:xfrm>
            <a:off x="7083379" y="4966037"/>
            <a:ext cx="4248246" cy="646331"/>
          </a:xfrm>
          <a:prstGeom prst="rect">
            <a:avLst/>
          </a:prstGeom>
          <a:noFill/>
        </p:spPr>
        <p:txBody>
          <a:bodyPr wrap="square">
            <a:spAutoFit/>
          </a:bodyPr>
          <a:lstStyle/>
          <a:p>
            <a:r>
              <a:rPr lang="en-IN" b="1" dirty="0">
                <a:latin typeface="Aptos" panose="020B0004020202020204" pitchFamily="34" charset="0"/>
              </a:rPr>
              <a:t>… there is  limited time series data points.</a:t>
            </a:r>
          </a:p>
        </p:txBody>
      </p:sp>
    </p:spTree>
    <p:extLst>
      <p:ext uri="{BB962C8B-B14F-4D97-AF65-F5344CB8AC3E}">
        <p14:creationId xmlns:p14="http://schemas.microsoft.com/office/powerpoint/2010/main" val="1388726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416510-6EFA-4D0A-8D96-D596E771D7A8}"/>
              </a:ext>
            </a:extLst>
          </p:cNvPr>
          <p:cNvSpPr>
            <a:spLocks noGrp="1"/>
          </p:cNvSpPr>
          <p:nvPr>
            <p:ph type="title"/>
          </p:nvPr>
        </p:nvSpPr>
        <p:spPr/>
        <p:txBody>
          <a:bodyPr>
            <a:normAutofit/>
          </a:bodyPr>
          <a:lstStyle/>
          <a:p>
            <a:r>
              <a:rPr lang="en-IN" dirty="0"/>
              <a:t>Choosing between Column vs. Line for Time Series</a:t>
            </a:r>
            <a:endParaRPr lang="en-US" dirty="0"/>
          </a:p>
        </p:txBody>
      </p:sp>
      <p:sp>
        <p:nvSpPr>
          <p:cNvPr id="4" name="Slide Number Placeholder 3">
            <a:extLst>
              <a:ext uri="{FF2B5EF4-FFF2-40B4-BE49-F238E27FC236}">
                <a16:creationId xmlns:a16="http://schemas.microsoft.com/office/drawing/2014/main" id="{D16C2B02-56D6-468B-83FF-A9D22C513450}"/>
              </a:ext>
            </a:extLst>
          </p:cNvPr>
          <p:cNvSpPr>
            <a:spLocks noGrp="1"/>
          </p:cNvSpPr>
          <p:nvPr>
            <p:ph type="sldNum" sz="quarter" idx="12"/>
          </p:nvPr>
        </p:nvSpPr>
        <p:spPr/>
        <p:txBody>
          <a:bodyPr/>
          <a:lstStyle/>
          <a:p>
            <a:fld id="{FFD9964A-91AC-4440-9B5B-183959FD4309}" type="slidenum">
              <a:rPr lang="en-US" smtClean="0"/>
              <a:pPr/>
              <a:t>42</a:t>
            </a:fld>
            <a:endParaRPr lang="en-US"/>
          </a:p>
        </p:txBody>
      </p:sp>
      <p:sp>
        <p:nvSpPr>
          <p:cNvPr id="8" name="TextBox 7">
            <a:extLst>
              <a:ext uri="{FF2B5EF4-FFF2-40B4-BE49-F238E27FC236}">
                <a16:creationId xmlns:a16="http://schemas.microsoft.com/office/drawing/2014/main" id="{86F17993-D290-4367-B132-903D7E2F85D9}"/>
              </a:ext>
            </a:extLst>
          </p:cNvPr>
          <p:cNvSpPr txBox="1"/>
          <p:nvPr/>
        </p:nvSpPr>
        <p:spPr>
          <a:xfrm>
            <a:off x="624841" y="1096504"/>
            <a:ext cx="6094520" cy="1569660"/>
          </a:xfrm>
          <a:prstGeom prst="rect">
            <a:avLst/>
          </a:prstGeom>
          <a:noFill/>
        </p:spPr>
        <p:txBody>
          <a:bodyPr wrap="square">
            <a:spAutoFit/>
          </a:bodyPr>
          <a:lstStyle/>
          <a:p>
            <a:r>
              <a:rPr lang="en-US" sz="2400" dirty="0">
                <a:latin typeface="Aptos" panose="020B0004020202020204" pitchFamily="34" charset="0"/>
              </a:rPr>
              <a:t>How many data points you are plotting?</a:t>
            </a:r>
          </a:p>
          <a:p>
            <a:endParaRPr lang="en-US" sz="2400" dirty="0">
              <a:latin typeface="Aptos" panose="020B0004020202020204" pitchFamily="34" charset="0"/>
            </a:endParaRPr>
          </a:p>
          <a:p>
            <a:pPr marL="457200" indent="-457200">
              <a:buFont typeface="Wingdings" panose="05000000000000000000" pitchFamily="2" charset="2"/>
              <a:buChar char="§"/>
            </a:pPr>
            <a:r>
              <a:rPr lang="en-US" sz="2400" b="1" dirty="0">
                <a:latin typeface="Aptos" panose="020B0004020202020204" pitchFamily="34" charset="0"/>
              </a:rPr>
              <a:t>fewer</a:t>
            </a:r>
            <a:r>
              <a:rPr lang="en-US" sz="2400" dirty="0">
                <a:latin typeface="Aptos" panose="020B0004020202020204" pitchFamily="34" charset="0"/>
              </a:rPr>
              <a:t> = column chart</a:t>
            </a:r>
          </a:p>
          <a:p>
            <a:pPr marL="457200" indent="-457200">
              <a:buFont typeface="Wingdings" panose="05000000000000000000" pitchFamily="2" charset="2"/>
              <a:buChar char="§"/>
            </a:pPr>
            <a:r>
              <a:rPr lang="en-US" sz="2400" b="1" dirty="0">
                <a:latin typeface="Aptos" panose="020B0004020202020204" pitchFamily="34" charset="0"/>
              </a:rPr>
              <a:t>more</a:t>
            </a:r>
            <a:r>
              <a:rPr lang="en-US" sz="2400" dirty="0">
                <a:latin typeface="Aptos" panose="020B0004020202020204" pitchFamily="34" charset="0"/>
              </a:rPr>
              <a:t> (many years) = line chart</a:t>
            </a:r>
          </a:p>
        </p:txBody>
      </p:sp>
      <p:graphicFrame>
        <p:nvGraphicFramePr>
          <p:cNvPr id="9" name="Chart 8">
            <a:extLst>
              <a:ext uri="{FF2B5EF4-FFF2-40B4-BE49-F238E27FC236}">
                <a16:creationId xmlns:a16="http://schemas.microsoft.com/office/drawing/2014/main" id="{19FDEB69-96BD-46C4-B6D4-7CF15F64DD19}"/>
              </a:ext>
            </a:extLst>
          </p:cNvPr>
          <p:cNvGraphicFramePr/>
          <p:nvPr>
            <p:extLst>
              <p:ext uri="{D42A27DB-BD31-4B8C-83A1-F6EECF244321}">
                <p14:modId xmlns:p14="http://schemas.microsoft.com/office/powerpoint/2010/main" val="1291723448"/>
              </p:ext>
            </p:extLst>
          </p:nvPr>
        </p:nvGraphicFramePr>
        <p:xfrm>
          <a:off x="5662492" y="3126586"/>
          <a:ext cx="5137299" cy="2562042"/>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2E0387DA-8E96-4221-85CB-0D6948143EC8}"/>
              </a:ext>
            </a:extLst>
          </p:cNvPr>
          <p:cNvSpPr txBox="1"/>
          <p:nvPr/>
        </p:nvSpPr>
        <p:spPr>
          <a:xfrm>
            <a:off x="8840629" y="2818027"/>
            <a:ext cx="1520098" cy="224036"/>
          </a:xfrm>
          <a:prstGeom prst="rect">
            <a:avLst/>
          </a:prstGeom>
          <a:noFill/>
        </p:spPr>
        <p:txBody>
          <a:bodyPr wrap="square" lIns="0" tIns="36576" rIns="0" bIns="0" rtlCol="0">
            <a:spAutoFit/>
          </a:bodyPr>
          <a:lstStyle/>
          <a:p>
            <a:pPr algn="r">
              <a:lnSpc>
                <a:spcPct val="85000"/>
              </a:lnSpc>
              <a:spcAft>
                <a:spcPts val="600"/>
              </a:spcAft>
              <a:buClr>
                <a:schemeClr val="accent2"/>
              </a:buClr>
              <a:buSzPct val="70000"/>
            </a:pPr>
            <a:r>
              <a:rPr lang="en-US" sz="1400" dirty="0">
                <a:latin typeface="Aptos" panose="020B0004020202020204" pitchFamily="34" charset="0"/>
              </a:rPr>
              <a:t>US$ million</a:t>
            </a:r>
          </a:p>
        </p:txBody>
      </p:sp>
      <p:graphicFrame>
        <p:nvGraphicFramePr>
          <p:cNvPr id="12" name="Chart 11">
            <a:extLst>
              <a:ext uri="{FF2B5EF4-FFF2-40B4-BE49-F238E27FC236}">
                <a16:creationId xmlns:a16="http://schemas.microsoft.com/office/drawing/2014/main" id="{421137F5-755F-4CF1-93F4-109046E3F50B}"/>
              </a:ext>
            </a:extLst>
          </p:cNvPr>
          <p:cNvGraphicFramePr/>
          <p:nvPr>
            <p:extLst>
              <p:ext uri="{D42A27DB-BD31-4B8C-83A1-F6EECF244321}">
                <p14:modId xmlns:p14="http://schemas.microsoft.com/office/powerpoint/2010/main" val="3802653234"/>
              </p:ext>
            </p:extLst>
          </p:nvPr>
        </p:nvGraphicFramePr>
        <p:xfrm>
          <a:off x="838200" y="2990467"/>
          <a:ext cx="4706262" cy="2703689"/>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D37B74F4-6ABE-4398-B954-25F29C2DA6BD}"/>
              </a:ext>
            </a:extLst>
          </p:cNvPr>
          <p:cNvSpPr txBox="1"/>
          <p:nvPr/>
        </p:nvSpPr>
        <p:spPr>
          <a:xfrm>
            <a:off x="3524880" y="2967804"/>
            <a:ext cx="1330760" cy="224036"/>
          </a:xfrm>
          <a:prstGeom prst="rect">
            <a:avLst/>
          </a:prstGeom>
          <a:noFill/>
        </p:spPr>
        <p:txBody>
          <a:bodyPr wrap="square" lIns="0" tIns="36576" rIns="0" bIns="0" rtlCol="0">
            <a:spAutoFit/>
          </a:bodyPr>
          <a:lstStyle/>
          <a:p>
            <a:pPr algn="r">
              <a:lnSpc>
                <a:spcPct val="85000"/>
              </a:lnSpc>
              <a:spcAft>
                <a:spcPts val="600"/>
              </a:spcAft>
              <a:buClr>
                <a:schemeClr val="accent2"/>
              </a:buClr>
              <a:buSzPct val="70000"/>
            </a:pPr>
            <a:r>
              <a:rPr lang="en-US" sz="1400" dirty="0">
                <a:latin typeface="Aptos" panose="020B0004020202020204" pitchFamily="34" charset="0"/>
              </a:rPr>
              <a:t>US$ million</a:t>
            </a:r>
          </a:p>
        </p:txBody>
      </p:sp>
    </p:spTree>
    <p:extLst>
      <p:ext uri="{BB962C8B-B14F-4D97-AF65-F5344CB8AC3E}">
        <p14:creationId xmlns:p14="http://schemas.microsoft.com/office/powerpoint/2010/main" val="2161930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995D-E32F-7B86-4A01-2EEF615A2AFD}"/>
              </a:ext>
            </a:extLst>
          </p:cNvPr>
          <p:cNvSpPr>
            <a:spLocks noGrp="1"/>
          </p:cNvSpPr>
          <p:nvPr>
            <p:ph type="title"/>
          </p:nvPr>
        </p:nvSpPr>
        <p:spPr/>
        <p:txBody>
          <a:bodyPr/>
          <a:lstStyle/>
          <a:p>
            <a:r>
              <a:rPr lang="en-IN" dirty="0"/>
              <a:t>When to use Horizontal Bar Chart over Pie Chart?</a:t>
            </a:r>
            <a:endParaRPr lang="en-US" dirty="0"/>
          </a:p>
        </p:txBody>
      </p:sp>
      <p:sp>
        <p:nvSpPr>
          <p:cNvPr id="3" name="Slide Number Placeholder 2">
            <a:extLst>
              <a:ext uri="{FF2B5EF4-FFF2-40B4-BE49-F238E27FC236}">
                <a16:creationId xmlns:a16="http://schemas.microsoft.com/office/drawing/2014/main" id="{B386EADA-FA55-3A58-844E-611EED127458}"/>
              </a:ext>
            </a:extLst>
          </p:cNvPr>
          <p:cNvSpPr>
            <a:spLocks noGrp="1"/>
          </p:cNvSpPr>
          <p:nvPr>
            <p:ph type="sldNum" sz="quarter" idx="12"/>
          </p:nvPr>
        </p:nvSpPr>
        <p:spPr/>
        <p:txBody>
          <a:bodyPr/>
          <a:lstStyle/>
          <a:p>
            <a:fld id="{0B21AF8E-D15D-465C-BA79-CC3F302F2B01}" type="slidenum">
              <a:rPr lang="en-US" smtClean="0"/>
              <a:pPr/>
              <a:t>43</a:t>
            </a:fld>
            <a:endParaRPr lang="en-US" dirty="0"/>
          </a:p>
        </p:txBody>
      </p:sp>
    </p:spTree>
    <p:extLst>
      <p:ext uri="{BB962C8B-B14F-4D97-AF65-F5344CB8AC3E}">
        <p14:creationId xmlns:p14="http://schemas.microsoft.com/office/powerpoint/2010/main" val="1589847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70A1D-7DE3-4077-AD3E-CC01EB3537E5}"/>
              </a:ext>
            </a:extLst>
          </p:cNvPr>
          <p:cNvSpPr>
            <a:spLocks noGrp="1"/>
          </p:cNvSpPr>
          <p:nvPr>
            <p:ph type="title"/>
          </p:nvPr>
        </p:nvSpPr>
        <p:spPr/>
        <p:txBody>
          <a:bodyPr/>
          <a:lstStyle/>
          <a:p>
            <a:r>
              <a:rPr lang="en-IN" dirty="0"/>
              <a:t>Pie vs. Bar Chart</a:t>
            </a:r>
            <a:endParaRPr lang="en-US" dirty="0"/>
          </a:p>
        </p:txBody>
      </p:sp>
      <p:sp>
        <p:nvSpPr>
          <p:cNvPr id="4" name="Slide Number Placeholder 3">
            <a:extLst>
              <a:ext uri="{FF2B5EF4-FFF2-40B4-BE49-F238E27FC236}">
                <a16:creationId xmlns:a16="http://schemas.microsoft.com/office/drawing/2014/main" id="{949A2F90-B2B7-40F9-B51C-D4651D80D34C}"/>
              </a:ext>
            </a:extLst>
          </p:cNvPr>
          <p:cNvSpPr>
            <a:spLocks noGrp="1"/>
          </p:cNvSpPr>
          <p:nvPr>
            <p:ph type="sldNum" sz="quarter" idx="12"/>
          </p:nvPr>
        </p:nvSpPr>
        <p:spPr/>
        <p:txBody>
          <a:bodyPr/>
          <a:lstStyle/>
          <a:p>
            <a:fld id="{FFD9964A-91AC-4440-9B5B-183959FD4309}" type="slidenum">
              <a:rPr lang="en-US" smtClean="0"/>
              <a:t>44</a:t>
            </a:fld>
            <a:endParaRPr lang="en-US"/>
          </a:p>
        </p:txBody>
      </p:sp>
      <p:pic>
        <p:nvPicPr>
          <p:cNvPr id="7" name="Picture 6">
            <a:extLst>
              <a:ext uri="{FF2B5EF4-FFF2-40B4-BE49-F238E27FC236}">
                <a16:creationId xmlns:a16="http://schemas.microsoft.com/office/drawing/2014/main" id="{761DA3DA-303B-43C1-B96D-869B31CCD50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37000"/>
                    </a14:imgEffect>
                  </a14:imgLayer>
                </a14:imgProps>
              </a:ext>
              <a:ext uri="{28A0092B-C50C-407E-A947-70E740481C1C}">
                <a14:useLocalDpi xmlns:a14="http://schemas.microsoft.com/office/drawing/2010/main"/>
              </a:ext>
            </a:extLst>
          </a:blip>
          <a:srcRect t="15476"/>
          <a:stretch/>
        </p:blipFill>
        <p:spPr>
          <a:xfrm>
            <a:off x="838200" y="1366344"/>
            <a:ext cx="10306540" cy="3058509"/>
          </a:xfrm>
          <a:prstGeom prst="rect">
            <a:avLst/>
          </a:prstGeom>
        </p:spPr>
      </p:pic>
      <p:sp>
        <p:nvSpPr>
          <p:cNvPr id="8" name="TextBox 7">
            <a:extLst>
              <a:ext uri="{FF2B5EF4-FFF2-40B4-BE49-F238E27FC236}">
                <a16:creationId xmlns:a16="http://schemas.microsoft.com/office/drawing/2014/main" id="{4D74E307-84E1-410C-8715-F15190EB46B5}"/>
              </a:ext>
            </a:extLst>
          </p:cNvPr>
          <p:cNvSpPr txBox="1"/>
          <p:nvPr/>
        </p:nvSpPr>
        <p:spPr>
          <a:xfrm>
            <a:off x="609601" y="5834553"/>
            <a:ext cx="4346848" cy="276999"/>
          </a:xfrm>
          <a:prstGeom prst="rect">
            <a:avLst/>
          </a:prstGeom>
          <a:noFill/>
        </p:spPr>
        <p:txBody>
          <a:bodyPr wrap="square">
            <a:spAutoFit/>
          </a:bodyPr>
          <a:lstStyle/>
          <a:p>
            <a:r>
              <a:rPr lang="en-US" sz="1200" i="1" dirty="0"/>
              <a:t>Source: Effective Data Storytelling - by Brent Dykes</a:t>
            </a:r>
          </a:p>
        </p:txBody>
      </p:sp>
    </p:spTree>
    <p:extLst>
      <p:ext uri="{BB962C8B-B14F-4D97-AF65-F5344CB8AC3E}">
        <p14:creationId xmlns:p14="http://schemas.microsoft.com/office/powerpoint/2010/main" val="388740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6EB7-D7E5-4435-8C83-2574CCBE32E2}"/>
              </a:ext>
            </a:extLst>
          </p:cNvPr>
          <p:cNvSpPr>
            <a:spLocks noGrp="1"/>
          </p:cNvSpPr>
          <p:nvPr>
            <p:ph type="title"/>
          </p:nvPr>
        </p:nvSpPr>
        <p:spPr/>
        <p:txBody>
          <a:bodyPr/>
          <a:lstStyle/>
          <a:p>
            <a:r>
              <a:rPr lang="en-IN" dirty="0"/>
              <a:t>Category Labels</a:t>
            </a:r>
            <a:endParaRPr lang="en-US" dirty="0"/>
          </a:p>
        </p:txBody>
      </p:sp>
      <p:sp>
        <p:nvSpPr>
          <p:cNvPr id="4" name="Slide Number Placeholder 3">
            <a:extLst>
              <a:ext uri="{FF2B5EF4-FFF2-40B4-BE49-F238E27FC236}">
                <a16:creationId xmlns:a16="http://schemas.microsoft.com/office/drawing/2014/main" id="{BEC62311-7628-4CC0-B03A-E7C73F825233}"/>
              </a:ext>
            </a:extLst>
          </p:cNvPr>
          <p:cNvSpPr>
            <a:spLocks noGrp="1"/>
          </p:cNvSpPr>
          <p:nvPr>
            <p:ph type="sldNum" sz="quarter" idx="12"/>
          </p:nvPr>
        </p:nvSpPr>
        <p:spPr/>
        <p:txBody>
          <a:bodyPr/>
          <a:lstStyle/>
          <a:p>
            <a:fld id="{FFD9964A-91AC-4440-9B5B-183959FD4309}" type="slidenum">
              <a:rPr lang="en-US" smtClean="0"/>
              <a:t>45</a:t>
            </a:fld>
            <a:endParaRPr lang="en-US"/>
          </a:p>
        </p:txBody>
      </p:sp>
      <p:sp>
        <p:nvSpPr>
          <p:cNvPr id="3" name="Footer Placeholder 2">
            <a:extLst>
              <a:ext uri="{FF2B5EF4-FFF2-40B4-BE49-F238E27FC236}">
                <a16:creationId xmlns:a16="http://schemas.microsoft.com/office/drawing/2014/main" id="{2E538410-4B36-457B-836F-F623AD123BE2}"/>
              </a:ext>
            </a:extLst>
          </p:cNvPr>
          <p:cNvSpPr>
            <a:spLocks noGrp="1"/>
          </p:cNvSpPr>
          <p:nvPr>
            <p:ph type="ftr" sz="quarter" idx="3"/>
          </p:nvPr>
        </p:nvSpPr>
        <p:spPr/>
        <p:txBody>
          <a:bodyPr/>
          <a:lstStyle/>
          <a:p>
            <a:r>
              <a:rPr lang="en-US"/>
              <a:t>(c) Yoda Learning</a:t>
            </a:r>
          </a:p>
        </p:txBody>
      </p:sp>
      <p:pic>
        <p:nvPicPr>
          <p:cNvPr id="8" name="Picture 7">
            <a:extLst>
              <a:ext uri="{FF2B5EF4-FFF2-40B4-BE49-F238E27FC236}">
                <a16:creationId xmlns:a16="http://schemas.microsoft.com/office/drawing/2014/main" id="{8FF33762-F343-B7BF-1367-563EDF336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141328"/>
            <a:ext cx="7315200" cy="5037082"/>
          </a:xfrm>
          <a:prstGeom prst="rect">
            <a:avLst/>
          </a:prstGeom>
        </p:spPr>
      </p:pic>
      <p:sp>
        <p:nvSpPr>
          <p:cNvPr id="5" name="Rectangle 4">
            <a:extLst>
              <a:ext uri="{FF2B5EF4-FFF2-40B4-BE49-F238E27FC236}">
                <a16:creationId xmlns:a16="http://schemas.microsoft.com/office/drawing/2014/main" id="{039A88B1-F137-A2EF-697A-7EE62462EF54}"/>
              </a:ext>
            </a:extLst>
          </p:cNvPr>
          <p:cNvSpPr/>
          <p:nvPr/>
        </p:nvSpPr>
        <p:spPr>
          <a:xfrm>
            <a:off x="3052119" y="2421924"/>
            <a:ext cx="1346886" cy="3410465"/>
          </a:xfrm>
          <a:prstGeom prst="rect">
            <a:avLst/>
          </a:prstGeom>
          <a:solidFill>
            <a:srgbClr val="FFFF00">
              <a:alpha val="28000"/>
            </a:srgb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652B10B-51F1-1AA2-7837-15E46AF02ABE}"/>
              </a:ext>
            </a:extLst>
          </p:cNvPr>
          <p:cNvCxnSpPr>
            <a:cxnSpLocks/>
          </p:cNvCxnSpPr>
          <p:nvPr/>
        </p:nvCxnSpPr>
        <p:spPr>
          <a:xfrm flipH="1">
            <a:off x="4038600" y="2243984"/>
            <a:ext cx="491554" cy="318064"/>
          </a:xfrm>
          <a:prstGeom prst="straightConnector1">
            <a:avLst/>
          </a:prstGeom>
          <a:ln w="7620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831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4587-759A-4F23-BF37-A50ABD58EBA6}"/>
              </a:ext>
            </a:extLst>
          </p:cNvPr>
          <p:cNvSpPr>
            <a:spLocks noGrp="1"/>
          </p:cNvSpPr>
          <p:nvPr>
            <p:ph type="title"/>
          </p:nvPr>
        </p:nvSpPr>
        <p:spPr/>
        <p:txBody>
          <a:bodyPr/>
          <a:lstStyle/>
          <a:p>
            <a:r>
              <a:rPr lang="en-US" dirty="0"/>
              <a:t>Why is Horizontal Bar Chart often preferred over Pie Chart?</a:t>
            </a:r>
          </a:p>
        </p:txBody>
      </p:sp>
      <p:sp>
        <p:nvSpPr>
          <p:cNvPr id="8" name="Slide Number Placeholder 7">
            <a:extLst>
              <a:ext uri="{FF2B5EF4-FFF2-40B4-BE49-F238E27FC236}">
                <a16:creationId xmlns:a16="http://schemas.microsoft.com/office/drawing/2014/main" id="{FD45E802-AEA4-40E1-A3B6-CF53FEED5C3E}"/>
              </a:ext>
            </a:extLst>
          </p:cNvPr>
          <p:cNvSpPr>
            <a:spLocks noGrp="1"/>
          </p:cNvSpPr>
          <p:nvPr>
            <p:ph type="sldNum" sz="quarter" idx="12"/>
          </p:nvPr>
        </p:nvSpPr>
        <p:spPr/>
        <p:txBody>
          <a:bodyPr/>
          <a:lstStyle/>
          <a:p>
            <a:fld id="{0B21AF8E-D15D-465C-BA79-CC3F302F2B01}" type="slidenum">
              <a:rPr lang="en-US" smtClean="0"/>
              <a:pPr/>
              <a:t>46</a:t>
            </a:fld>
            <a:endParaRPr lang="en-US" dirty="0"/>
          </a:p>
        </p:txBody>
      </p:sp>
      <p:pic>
        <p:nvPicPr>
          <p:cNvPr id="12" name="Picture 11">
            <a:extLst>
              <a:ext uri="{FF2B5EF4-FFF2-40B4-BE49-F238E27FC236}">
                <a16:creationId xmlns:a16="http://schemas.microsoft.com/office/drawing/2014/main" id="{0D70BC37-A97B-4682-8BD6-5939867E04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8654" y="1224552"/>
            <a:ext cx="6734027" cy="4598587"/>
          </a:xfrm>
          <a:prstGeom prst="rect">
            <a:avLst/>
          </a:prstGeom>
        </p:spPr>
      </p:pic>
      <p:sp>
        <p:nvSpPr>
          <p:cNvPr id="17" name="TextBox 16">
            <a:extLst>
              <a:ext uri="{FF2B5EF4-FFF2-40B4-BE49-F238E27FC236}">
                <a16:creationId xmlns:a16="http://schemas.microsoft.com/office/drawing/2014/main" id="{A953B139-0B3E-4EC1-84B5-6E96011552B2}"/>
              </a:ext>
            </a:extLst>
          </p:cNvPr>
          <p:cNvSpPr txBox="1"/>
          <p:nvPr/>
        </p:nvSpPr>
        <p:spPr>
          <a:xfrm>
            <a:off x="7598582" y="1324724"/>
            <a:ext cx="3983819" cy="646074"/>
          </a:xfrm>
          <a:prstGeom prst="rect">
            <a:avLst/>
          </a:prstGeom>
          <a:noFill/>
        </p:spPr>
        <p:txBody>
          <a:bodyPr wrap="square">
            <a:spAutoFit/>
          </a:bodyPr>
          <a:lstStyle/>
          <a:p>
            <a:pPr marL="285607" indent="-285607">
              <a:buFont typeface="Arial" panose="020B0604020202020204" pitchFamily="34" charset="0"/>
              <a:buChar char="•"/>
            </a:pPr>
            <a:r>
              <a:rPr lang="en-US" sz="1799" dirty="0">
                <a:latin typeface="Aptos" panose="020B0004020202020204" pitchFamily="34" charset="0"/>
                <a:cs typeface="Arial" panose="020B0604020202020204" pitchFamily="34" charset="0"/>
              </a:rPr>
              <a:t>Fit the lengthy Category Labels</a:t>
            </a:r>
          </a:p>
          <a:p>
            <a:pPr marL="285607" indent="-285607">
              <a:buFont typeface="Arial" panose="020B0604020202020204" pitchFamily="34" charset="0"/>
              <a:buChar char="•"/>
            </a:pPr>
            <a:r>
              <a:rPr lang="en-US" sz="1799" dirty="0">
                <a:latin typeface="Aptos" panose="020B0004020202020204" pitchFamily="34" charset="0"/>
                <a:cs typeface="Arial" panose="020B0604020202020204" pitchFamily="34" charset="0"/>
              </a:rPr>
              <a:t>Easier to compare rank-wise</a:t>
            </a:r>
          </a:p>
        </p:txBody>
      </p:sp>
      <p:pic>
        <p:nvPicPr>
          <p:cNvPr id="15" name="Picture 14">
            <a:extLst>
              <a:ext uri="{FF2B5EF4-FFF2-40B4-BE49-F238E27FC236}">
                <a16:creationId xmlns:a16="http://schemas.microsoft.com/office/drawing/2014/main" id="{D99AAF0F-44D7-46FA-B910-132FA610A3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53669" y="2477996"/>
            <a:ext cx="3937377" cy="3155452"/>
          </a:xfrm>
          <a:prstGeom prst="rect">
            <a:avLst/>
          </a:prstGeom>
        </p:spPr>
      </p:pic>
    </p:spTree>
    <p:extLst>
      <p:ext uri="{BB962C8B-B14F-4D97-AF65-F5344CB8AC3E}">
        <p14:creationId xmlns:p14="http://schemas.microsoft.com/office/powerpoint/2010/main" val="27475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6EB7-D7E5-4435-8C83-2574CCBE32E2}"/>
              </a:ext>
            </a:extLst>
          </p:cNvPr>
          <p:cNvSpPr>
            <a:spLocks noGrp="1"/>
          </p:cNvSpPr>
          <p:nvPr>
            <p:ph type="title"/>
          </p:nvPr>
        </p:nvSpPr>
        <p:spPr/>
        <p:txBody>
          <a:bodyPr/>
          <a:lstStyle/>
          <a:p>
            <a:r>
              <a:rPr lang="en-IN" dirty="0"/>
              <a:t>Horizontal Bar Charts (incl. one hidden chart for %) + Pie Chart</a:t>
            </a:r>
            <a:endParaRPr lang="en-US" dirty="0"/>
          </a:p>
        </p:txBody>
      </p:sp>
      <p:sp>
        <p:nvSpPr>
          <p:cNvPr id="4" name="Slide Number Placeholder 3">
            <a:extLst>
              <a:ext uri="{FF2B5EF4-FFF2-40B4-BE49-F238E27FC236}">
                <a16:creationId xmlns:a16="http://schemas.microsoft.com/office/drawing/2014/main" id="{BEC62311-7628-4CC0-B03A-E7C73F825233}"/>
              </a:ext>
            </a:extLst>
          </p:cNvPr>
          <p:cNvSpPr>
            <a:spLocks noGrp="1"/>
          </p:cNvSpPr>
          <p:nvPr>
            <p:ph type="sldNum" sz="quarter" idx="12"/>
          </p:nvPr>
        </p:nvSpPr>
        <p:spPr/>
        <p:txBody>
          <a:bodyPr/>
          <a:lstStyle/>
          <a:p>
            <a:fld id="{FFD9964A-91AC-4440-9B5B-183959FD4309}" type="slidenum">
              <a:rPr lang="en-US" smtClean="0"/>
              <a:t>47</a:t>
            </a:fld>
            <a:endParaRPr lang="en-US"/>
          </a:p>
        </p:txBody>
      </p:sp>
      <p:graphicFrame>
        <p:nvGraphicFramePr>
          <p:cNvPr id="5" name="Table 4">
            <a:extLst>
              <a:ext uri="{FF2B5EF4-FFF2-40B4-BE49-F238E27FC236}">
                <a16:creationId xmlns:a16="http://schemas.microsoft.com/office/drawing/2014/main" id="{4BBF71D8-8241-280F-1902-CFAFD621089E}"/>
              </a:ext>
            </a:extLst>
          </p:cNvPr>
          <p:cNvGraphicFramePr>
            <a:graphicFrameLocks noGrp="1"/>
          </p:cNvGraphicFramePr>
          <p:nvPr/>
        </p:nvGraphicFramePr>
        <p:xfrm>
          <a:off x="838200" y="1136013"/>
          <a:ext cx="2517843" cy="1645920"/>
        </p:xfrm>
        <a:graphic>
          <a:graphicData uri="http://schemas.openxmlformats.org/drawingml/2006/table">
            <a:tbl>
              <a:tblPr>
                <a:tableStyleId>{B301B821-A1FF-4177-AEE7-76D212191A09}</a:tableStyleId>
              </a:tblPr>
              <a:tblGrid>
                <a:gridCol w="1654767">
                  <a:extLst>
                    <a:ext uri="{9D8B030D-6E8A-4147-A177-3AD203B41FA5}">
                      <a16:colId xmlns:a16="http://schemas.microsoft.com/office/drawing/2014/main" val="3858373917"/>
                    </a:ext>
                  </a:extLst>
                </a:gridCol>
                <a:gridCol w="863076">
                  <a:extLst>
                    <a:ext uri="{9D8B030D-6E8A-4147-A177-3AD203B41FA5}">
                      <a16:colId xmlns:a16="http://schemas.microsoft.com/office/drawing/2014/main" val="89060973"/>
                    </a:ext>
                  </a:extLst>
                </a:gridCol>
              </a:tblGrid>
              <a:tr h="182880">
                <a:tc>
                  <a:txBody>
                    <a:bodyPr/>
                    <a:lstStyle/>
                    <a:p>
                      <a:pPr marL="91440" algn="l" fontAlgn="b"/>
                      <a:r>
                        <a:rPr lang="en-US" sz="1100" b="1" u="none" strike="noStrike" dirty="0">
                          <a:effectLst/>
                        </a:rPr>
                        <a:t>Dept. Name</a:t>
                      </a:r>
                      <a:endParaRPr lang="en-US" sz="1100" b="1" i="0" u="none" strike="noStrike" dirty="0">
                        <a:solidFill>
                          <a:srgbClr val="000000"/>
                        </a:solidFill>
                        <a:effectLst/>
                        <a:latin typeface="Aptos" panose="020B0004020202020204" pitchFamily="34" charset="0"/>
                      </a:endParaRPr>
                    </a:p>
                  </a:txBody>
                  <a:tcPr marL="7620" marR="7620" marT="7620" marB="0" anchor="b">
                    <a:solidFill>
                      <a:schemeClr val="bg1">
                        <a:lumMod val="95000"/>
                      </a:schemeClr>
                    </a:solidFill>
                  </a:tcPr>
                </a:tc>
                <a:tc>
                  <a:txBody>
                    <a:bodyPr/>
                    <a:lstStyle/>
                    <a:p>
                      <a:pPr marL="91440" algn="r" fontAlgn="b"/>
                      <a:r>
                        <a:rPr lang="en-US" sz="1100" b="1" u="none" strike="noStrike" dirty="0">
                          <a:effectLst/>
                        </a:rPr>
                        <a:t>Expenditure</a:t>
                      </a:r>
                      <a:endParaRPr lang="en-US" sz="1100" b="1" i="0" u="none" strike="noStrike" dirty="0">
                        <a:solidFill>
                          <a:srgbClr val="000000"/>
                        </a:solidFill>
                        <a:effectLst/>
                        <a:latin typeface="Aptos" panose="020B0004020202020204" pitchFamily="34" charset="0"/>
                      </a:endParaRPr>
                    </a:p>
                  </a:txBody>
                  <a:tcPr marL="7620" marR="7620" marT="7620" marB="0" anchor="b">
                    <a:solidFill>
                      <a:schemeClr val="bg1">
                        <a:lumMod val="95000"/>
                      </a:schemeClr>
                    </a:solidFill>
                  </a:tcPr>
                </a:tc>
                <a:extLst>
                  <a:ext uri="{0D108BD9-81ED-4DB2-BD59-A6C34878D82A}">
                    <a16:rowId xmlns:a16="http://schemas.microsoft.com/office/drawing/2014/main" val="2610637247"/>
                  </a:ext>
                </a:extLst>
              </a:tr>
              <a:tr h="182880">
                <a:tc>
                  <a:txBody>
                    <a:bodyPr/>
                    <a:lstStyle/>
                    <a:p>
                      <a:pPr marL="91440" algn="l" fontAlgn="b"/>
                      <a:r>
                        <a:rPr lang="en-US" sz="1100" u="none" strike="noStrike" dirty="0">
                          <a:effectLst/>
                        </a:rPr>
                        <a:t>Sales &amp; Mktg</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176</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2771743121"/>
                  </a:ext>
                </a:extLst>
              </a:tr>
              <a:tr h="182880">
                <a:tc>
                  <a:txBody>
                    <a:bodyPr/>
                    <a:lstStyle/>
                    <a:p>
                      <a:pPr marL="91440" algn="l" fontAlgn="b"/>
                      <a:r>
                        <a:rPr lang="en-US" sz="1100" u="none" strike="noStrike" dirty="0">
                          <a:effectLst/>
                        </a:rPr>
                        <a:t>Research</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152</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568163284"/>
                  </a:ext>
                </a:extLst>
              </a:tr>
              <a:tr h="182880">
                <a:tc>
                  <a:txBody>
                    <a:bodyPr/>
                    <a:lstStyle/>
                    <a:p>
                      <a:pPr marL="91440" algn="l" fontAlgn="b"/>
                      <a:r>
                        <a:rPr lang="en-US" sz="1100" u="none" strike="noStrike" dirty="0">
                          <a:effectLst/>
                        </a:rPr>
                        <a:t>Production &amp; Quality</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134</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1133288217"/>
                  </a:ext>
                </a:extLst>
              </a:tr>
              <a:tr h="182880">
                <a:tc>
                  <a:txBody>
                    <a:bodyPr/>
                    <a:lstStyle/>
                    <a:p>
                      <a:pPr marL="91440" algn="l" fontAlgn="b"/>
                      <a:r>
                        <a:rPr lang="en-US" sz="1100" u="none" strike="noStrike" dirty="0">
                          <a:effectLst/>
                        </a:rPr>
                        <a:t>Operations</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87</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082845887"/>
                  </a:ext>
                </a:extLst>
              </a:tr>
              <a:tr h="182880">
                <a:tc>
                  <a:txBody>
                    <a:bodyPr/>
                    <a:lstStyle/>
                    <a:p>
                      <a:pPr marL="91440" algn="l" fontAlgn="b"/>
                      <a:r>
                        <a:rPr lang="en-US" sz="1100" u="none" strike="noStrike" dirty="0">
                          <a:effectLst/>
                        </a:rPr>
                        <a:t>Finance</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33</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772725191"/>
                  </a:ext>
                </a:extLst>
              </a:tr>
              <a:tr h="182880">
                <a:tc>
                  <a:txBody>
                    <a:bodyPr/>
                    <a:lstStyle/>
                    <a:p>
                      <a:pPr marL="91440" algn="l" fontAlgn="b"/>
                      <a:r>
                        <a:rPr lang="en-US" sz="1100" u="none" strike="noStrike" dirty="0">
                          <a:effectLst/>
                        </a:rPr>
                        <a:t>Others</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23</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2955159339"/>
                  </a:ext>
                </a:extLst>
              </a:tr>
              <a:tr h="182880">
                <a:tc>
                  <a:txBody>
                    <a:bodyPr/>
                    <a:lstStyle/>
                    <a:p>
                      <a:pPr marL="91440" algn="l" fontAlgn="b"/>
                      <a:r>
                        <a:rPr lang="en-US" sz="1100" u="none" strike="noStrike" dirty="0">
                          <a:effectLst/>
                        </a:rPr>
                        <a:t>HR &amp; Admin</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21</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4061052282"/>
                  </a:ext>
                </a:extLst>
              </a:tr>
              <a:tr h="182880">
                <a:tc>
                  <a:txBody>
                    <a:bodyPr/>
                    <a:lstStyle/>
                    <a:p>
                      <a:pPr marL="91440" algn="l" fontAlgn="b"/>
                      <a:r>
                        <a:rPr lang="en-US" sz="1100" u="none" strike="noStrike" dirty="0">
                          <a:effectLst/>
                        </a:rPr>
                        <a:t>CSR</a:t>
                      </a:r>
                      <a:endParaRPr lang="en-US" sz="1100" b="0" i="0" u="none" strike="noStrike" dirty="0">
                        <a:solidFill>
                          <a:srgbClr val="000000"/>
                        </a:solidFill>
                        <a:effectLst/>
                        <a:latin typeface="Aptos" panose="020B0004020202020204" pitchFamily="34" charset="0"/>
                      </a:endParaRPr>
                    </a:p>
                  </a:txBody>
                  <a:tcPr marL="7620" marR="7620" marT="7620" marB="0" anchor="b"/>
                </a:tc>
                <a:tc>
                  <a:txBody>
                    <a:bodyPr/>
                    <a:lstStyle/>
                    <a:p>
                      <a:pPr marL="91440" algn="r" fontAlgn="b"/>
                      <a:r>
                        <a:rPr lang="en-US" sz="1100" u="none" strike="noStrike" dirty="0">
                          <a:effectLst/>
                        </a:rPr>
                        <a:t>11</a:t>
                      </a:r>
                      <a:endParaRPr lang="en-US" sz="11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913617245"/>
                  </a:ext>
                </a:extLst>
              </a:tr>
            </a:tbl>
          </a:graphicData>
        </a:graphic>
      </p:graphicFrame>
      <p:pic>
        <p:nvPicPr>
          <p:cNvPr id="7" name="Picture 6">
            <a:extLst>
              <a:ext uri="{FF2B5EF4-FFF2-40B4-BE49-F238E27FC236}">
                <a16:creationId xmlns:a16="http://schemas.microsoft.com/office/drawing/2014/main" id="{9FFEB878-8230-DB5F-5659-4E51965DA5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89679" y="1136013"/>
            <a:ext cx="4957379" cy="4197424"/>
          </a:xfrm>
          <a:prstGeom prst="rect">
            <a:avLst/>
          </a:prstGeom>
        </p:spPr>
      </p:pic>
      <p:pic>
        <p:nvPicPr>
          <p:cNvPr id="9" name="Picture 8">
            <a:extLst>
              <a:ext uri="{FF2B5EF4-FFF2-40B4-BE49-F238E27FC236}">
                <a16:creationId xmlns:a16="http://schemas.microsoft.com/office/drawing/2014/main" id="{DD963DF2-6AF3-C4A2-4220-56F3C1E1D9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20536" y="3309400"/>
            <a:ext cx="1190063" cy="1094858"/>
          </a:xfrm>
          <a:prstGeom prst="rect">
            <a:avLst/>
          </a:prstGeom>
        </p:spPr>
      </p:pic>
    </p:spTree>
    <p:extLst>
      <p:ext uri="{BB962C8B-B14F-4D97-AF65-F5344CB8AC3E}">
        <p14:creationId xmlns:p14="http://schemas.microsoft.com/office/powerpoint/2010/main" val="253282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0F52-182E-44CE-A65B-4831D6062F6D}"/>
              </a:ext>
            </a:extLst>
          </p:cNvPr>
          <p:cNvSpPr>
            <a:spLocks noGrp="1"/>
          </p:cNvSpPr>
          <p:nvPr>
            <p:ph type="title"/>
          </p:nvPr>
        </p:nvSpPr>
        <p:spPr/>
        <p:txBody>
          <a:bodyPr/>
          <a:lstStyle/>
          <a:p>
            <a:r>
              <a:rPr lang="en-IN" dirty="0"/>
              <a:t>Different types of Column Chart</a:t>
            </a:r>
          </a:p>
        </p:txBody>
      </p:sp>
      <p:sp>
        <p:nvSpPr>
          <p:cNvPr id="4" name="Slide Number Placeholder 3">
            <a:extLst>
              <a:ext uri="{FF2B5EF4-FFF2-40B4-BE49-F238E27FC236}">
                <a16:creationId xmlns:a16="http://schemas.microsoft.com/office/drawing/2014/main" id="{D9381573-D149-4491-A842-D1E1FDBE7C9C}"/>
              </a:ext>
            </a:extLst>
          </p:cNvPr>
          <p:cNvSpPr>
            <a:spLocks noGrp="1"/>
          </p:cNvSpPr>
          <p:nvPr>
            <p:ph type="sldNum" sz="quarter" idx="12"/>
          </p:nvPr>
        </p:nvSpPr>
        <p:spPr/>
        <p:txBody>
          <a:bodyPr/>
          <a:lstStyle/>
          <a:p>
            <a:fld id="{FFD9964A-91AC-4440-9B5B-183959FD4309}" type="slidenum">
              <a:rPr lang="en-US" smtClean="0"/>
              <a:t>48</a:t>
            </a:fld>
            <a:endParaRPr lang="en-US"/>
          </a:p>
        </p:txBody>
      </p:sp>
      <p:pic>
        <p:nvPicPr>
          <p:cNvPr id="6" name="Picture 5">
            <a:extLst>
              <a:ext uri="{FF2B5EF4-FFF2-40B4-BE49-F238E27FC236}">
                <a16:creationId xmlns:a16="http://schemas.microsoft.com/office/drawing/2014/main" id="{97F5DEE7-E605-4578-9AFB-B6FD51DF018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1" y="985520"/>
            <a:ext cx="7938134" cy="470408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99C0D044-98F0-45BF-9E65-EB5A28E38378}"/>
              </a:ext>
            </a:extLst>
          </p:cNvPr>
          <p:cNvSpPr txBox="1"/>
          <p:nvPr/>
        </p:nvSpPr>
        <p:spPr>
          <a:xfrm>
            <a:off x="3188680" y="5824397"/>
            <a:ext cx="2998759" cy="369332"/>
          </a:xfrm>
          <a:prstGeom prst="rect">
            <a:avLst/>
          </a:prstGeom>
          <a:noFill/>
        </p:spPr>
        <p:txBody>
          <a:bodyPr wrap="square">
            <a:spAutoFit/>
          </a:bodyPr>
          <a:lstStyle/>
          <a:p>
            <a:pPr algn="ctr"/>
            <a:r>
              <a:rPr lang="en-IN" b="1" dirty="0">
                <a:highlight>
                  <a:srgbClr val="FFFF00"/>
                </a:highlight>
                <a:latin typeface="Aptos" panose="020B0004020202020204" pitchFamily="34" charset="0"/>
              </a:rPr>
              <a:t>100% Stacked Column</a:t>
            </a:r>
            <a:endParaRPr lang="en-US" b="1" dirty="0">
              <a:highlight>
                <a:srgbClr val="FFFF00"/>
              </a:highlight>
              <a:latin typeface="Aptos" panose="020B0004020202020204" pitchFamily="34" charset="0"/>
            </a:endParaRPr>
          </a:p>
        </p:txBody>
      </p:sp>
      <p:sp>
        <p:nvSpPr>
          <p:cNvPr id="3" name="TextBox 2">
            <a:extLst>
              <a:ext uri="{FF2B5EF4-FFF2-40B4-BE49-F238E27FC236}">
                <a16:creationId xmlns:a16="http://schemas.microsoft.com/office/drawing/2014/main" id="{6237F6B8-00EA-568A-228A-4BBA071AFD50}"/>
              </a:ext>
            </a:extLst>
          </p:cNvPr>
          <p:cNvSpPr txBox="1"/>
          <p:nvPr/>
        </p:nvSpPr>
        <p:spPr>
          <a:xfrm>
            <a:off x="748720" y="5824397"/>
            <a:ext cx="2439960" cy="369332"/>
          </a:xfrm>
          <a:prstGeom prst="rect">
            <a:avLst/>
          </a:prstGeom>
          <a:noFill/>
        </p:spPr>
        <p:txBody>
          <a:bodyPr wrap="square">
            <a:spAutoFit/>
          </a:bodyPr>
          <a:lstStyle/>
          <a:p>
            <a:pPr algn="ctr"/>
            <a:r>
              <a:rPr lang="en-IN" b="1" dirty="0">
                <a:highlight>
                  <a:srgbClr val="FFFF00"/>
                </a:highlight>
                <a:latin typeface="Aptos" panose="020B0004020202020204" pitchFamily="34" charset="0"/>
              </a:rPr>
              <a:t>Stacked Column</a:t>
            </a:r>
            <a:endParaRPr lang="en-US" b="1" dirty="0">
              <a:highlight>
                <a:srgbClr val="FFFF00"/>
              </a:highlight>
              <a:latin typeface="Aptos" panose="020B0004020202020204" pitchFamily="34" charset="0"/>
            </a:endParaRPr>
          </a:p>
        </p:txBody>
      </p:sp>
      <p:sp>
        <p:nvSpPr>
          <p:cNvPr id="5" name="TextBox 4">
            <a:extLst>
              <a:ext uri="{FF2B5EF4-FFF2-40B4-BE49-F238E27FC236}">
                <a16:creationId xmlns:a16="http://schemas.microsoft.com/office/drawing/2014/main" id="{A2CCC6FB-1B89-5C0C-A1C2-2E00CA661326}"/>
              </a:ext>
            </a:extLst>
          </p:cNvPr>
          <p:cNvSpPr txBox="1"/>
          <p:nvPr/>
        </p:nvSpPr>
        <p:spPr>
          <a:xfrm>
            <a:off x="6045257" y="5824397"/>
            <a:ext cx="2502478" cy="369332"/>
          </a:xfrm>
          <a:prstGeom prst="rect">
            <a:avLst/>
          </a:prstGeom>
          <a:noFill/>
        </p:spPr>
        <p:txBody>
          <a:bodyPr wrap="square">
            <a:spAutoFit/>
          </a:bodyPr>
          <a:lstStyle/>
          <a:p>
            <a:pPr algn="ctr"/>
            <a:r>
              <a:rPr lang="en-IN" b="1" dirty="0">
                <a:highlight>
                  <a:srgbClr val="FFFF00"/>
                </a:highlight>
                <a:latin typeface="Aptos" panose="020B0004020202020204" pitchFamily="34" charset="0"/>
              </a:rPr>
              <a:t>Column</a:t>
            </a:r>
            <a:endParaRPr lang="en-US" b="1" dirty="0">
              <a:highlight>
                <a:srgbClr val="FFFF00"/>
              </a:highlight>
              <a:latin typeface="Aptos" panose="020B0004020202020204" pitchFamily="34" charset="0"/>
            </a:endParaRPr>
          </a:p>
        </p:txBody>
      </p:sp>
    </p:spTree>
    <p:extLst>
      <p:ext uri="{BB962C8B-B14F-4D97-AF65-F5344CB8AC3E}">
        <p14:creationId xmlns:p14="http://schemas.microsoft.com/office/powerpoint/2010/main" val="483631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 Mix = Storytelling with 100% Stacked Bar / Column Chart</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49</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992853"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The Economist</a:t>
            </a:r>
          </a:p>
        </p:txBody>
      </p:sp>
      <p:pic>
        <p:nvPicPr>
          <p:cNvPr id="5" name="Picture 4">
            <a:extLst>
              <a:ext uri="{FF2B5EF4-FFF2-40B4-BE49-F238E27FC236}">
                <a16:creationId xmlns:a16="http://schemas.microsoft.com/office/drawing/2014/main" id="{CAA5F386-0974-A766-BCEE-34871F5EFB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746" b="4415"/>
          <a:stretch/>
        </p:blipFill>
        <p:spPr>
          <a:xfrm>
            <a:off x="609601" y="939801"/>
            <a:ext cx="3215042" cy="4969868"/>
          </a:xfrm>
          <a:prstGeom prst="rect">
            <a:avLst/>
          </a:prstGeom>
        </p:spPr>
      </p:pic>
      <p:pic>
        <p:nvPicPr>
          <p:cNvPr id="6146" name="Picture 2" descr="Graphic detail | Page 81 | The Economist">
            <a:extLst>
              <a:ext uri="{FF2B5EF4-FFF2-40B4-BE49-F238E27FC236}">
                <a16:creationId xmlns:a16="http://schemas.microsoft.com/office/drawing/2014/main" id="{B38AFAE9-3BFD-82C5-E3EA-B2D32213EF4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6355"/>
          <a:stretch/>
        </p:blipFill>
        <p:spPr bwMode="auto">
          <a:xfrm>
            <a:off x="4160441" y="939801"/>
            <a:ext cx="7421958" cy="4099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82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0C2B-0C32-4259-A44C-4854D448F095}"/>
              </a:ext>
            </a:extLst>
          </p:cNvPr>
          <p:cNvSpPr>
            <a:spLocks noGrp="1"/>
          </p:cNvSpPr>
          <p:nvPr>
            <p:ph type="title"/>
          </p:nvPr>
        </p:nvSpPr>
        <p:spPr/>
        <p:txBody>
          <a:bodyPr/>
          <a:lstStyle/>
          <a:p>
            <a:r>
              <a:rPr lang="en-US" dirty="0"/>
              <a:t>Bookmark this: Video Links for Charts (Excel &amp; PowerPoint):</a:t>
            </a:r>
          </a:p>
        </p:txBody>
      </p:sp>
      <p:sp>
        <p:nvSpPr>
          <p:cNvPr id="4" name="Slide Number Placeholder 3">
            <a:extLst>
              <a:ext uri="{FF2B5EF4-FFF2-40B4-BE49-F238E27FC236}">
                <a16:creationId xmlns:a16="http://schemas.microsoft.com/office/drawing/2014/main" id="{2A77D557-3EE9-484A-931E-2691BC99313D}"/>
              </a:ext>
            </a:extLst>
          </p:cNvPr>
          <p:cNvSpPr>
            <a:spLocks noGrp="1"/>
          </p:cNvSpPr>
          <p:nvPr>
            <p:ph type="sldNum" sz="quarter" idx="12"/>
          </p:nvPr>
        </p:nvSpPr>
        <p:spPr/>
        <p:txBody>
          <a:bodyPr/>
          <a:lstStyle/>
          <a:p>
            <a:fld id="{FFD9964A-91AC-4440-9B5B-183959FD4309}" type="slidenum">
              <a:rPr lang="en-US" smtClean="0"/>
              <a:pPr/>
              <a:t>5</a:t>
            </a:fld>
            <a:endParaRPr lang="en-US"/>
          </a:p>
        </p:txBody>
      </p:sp>
      <p:sp>
        <p:nvSpPr>
          <p:cNvPr id="5" name="TextBox 4">
            <a:extLst>
              <a:ext uri="{FF2B5EF4-FFF2-40B4-BE49-F238E27FC236}">
                <a16:creationId xmlns:a16="http://schemas.microsoft.com/office/drawing/2014/main" id="{3A2BADC6-8B24-4801-B087-B58553F3585F}"/>
              </a:ext>
            </a:extLst>
          </p:cNvPr>
          <p:cNvSpPr txBox="1"/>
          <p:nvPr/>
        </p:nvSpPr>
        <p:spPr>
          <a:xfrm>
            <a:off x="609601" y="1172118"/>
            <a:ext cx="7478949" cy="584775"/>
          </a:xfrm>
          <a:prstGeom prst="rect">
            <a:avLst/>
          </a:prstGeom>
          <a:noFill/>
        </p:spPr>
        <p:txBody>
          <a:bodyPr wrap="square" rtlCol="0">
            <a:spAutoFit/>
          </a:bodyPr>
          <a:lstStyle/>
          <a:p>
            <a:r>
              <a:rPr lang="en-US" sz="1600" b="1" dirty="0">
                <a:highlight>
                  <a:srgbClr val="FFFF00"/>
                </a:highlight>
                <a:latin typeface="Aptos" panose="020B0004020202020204" pitchFamily="34" charset="0"/>
              </a:rPr>
              <a:t>#1:</a:t>
            </a:r>
            <a:r>
              <a:rPr lang="en-US" sz="1600" b="1" dirty="0">
                <a:latin typeface="Aptos" panose="020B0004020202020204" pitchFamily="34" charset="0"/>
              </a:rPr>
              <a:t> How to make </a:t>
            </a:r>
            <a:r>
              <a:rPr lang="en-US" sz="1600" b="1" dirty="0" err="1">
                <a:latin typeface="Aptos" panose="020B0004020202020204" pitchFamily="34" charset="0"/>
              </a:rPr>
              <a:t>McK’s</a:t>
            </a:r>
            <a:r>
              <a:rPr lang="en-US" sz="1600" b="1" dirty="0">
                <a:latin typeface="Aptos" panose="020B0004020202020204" pitchFamily="34" charset="0"/>
              </a:rPr>
              <a:t> Parallel/Side-by-Side Chart in Excel?</a:t>
            </a:r>
          </a:p>
          <a:p>
            <a:r>
              <a:rPr lang="en-US" sz="1600" dirty="0">
                <a:latin typeface="Aptos" panose="020B0004020202020204" pitchFamily="34" charset="0"/>
              </a:rPr>
              <a:t>Video Link (Eng): </a:t>
            </a:r>
            <a:r>
              <a:rPr lang="en-US" sz="1600" dirty="0">
                <a:latin typeface="Aptos" panose="020B0004020202020204" pitchFamily="34" charset="0"/>
                <a:hlinkClick r:id="rId2"/>
              </a:rPr>
              <a:t>https://youtu.be/D1zC7IJzYw0</a:t>
            </a:r>
            <a:r>
              <a:rPr lang="en-US" sz="1600" dirty="0">
                <a:latin typeface="Aptos" panose="020B0004020202020204" pitchFamily="34" charset="0"/>
              </a:rPr>
              <a:t> (~30 mins) </a:t>
            </a:r>
          </a:p>
        </p:txBody>
      </p:sp>
      <p:grpSp>
        <p:nvGrpSpPr>
          <p:cNvPr id="15" name="Group 14">
            <a:extLst>
              <a:ext uri="{FF2B5EF4-FFF2-40B4-BE49-F238E27FC236}">
                <a16:creationId xmlns:a16="http://schemas.microsoft.com/office/drawing/2014/main" id="{D35D2A05-3EDB-449A-ABE3-CF3454FB4C83}"/>
              </a:ext>
            </a:extLst>
          </p:cNvPr>
          <p:cNvGrpSpPr/>
          <p:nvPr/>
        </p:nvGrpSpPr>
        <p:grpSpPr>
          <a:xfrm>
            <a:off x="709970" y="1796585"/>
            <a:ext cx="5975310" cy="1848091"/>
            <a:chOff x="781089" y="1684165"/>
            <a:chExt cx="9152473" cy="2830749"/>
          </a:xfrm>
        </p:grpSpPr>
        <p:pic>
          <p:nvPicPr>
            <p:cNvPr id="8" name="Picture 7">
              <a:extLst>
                <a:ext uri="{FF2B5EF4-FFF2-40B4-BE49-F238E27FC236}">
                  <a16:creationId xmlns:a16="http://schemas.microsoft.com/office/drawing/2014/main" id="{E91C9666-3031-4F69-995B-7002A4EA6AA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38889" y="1684165"/>
              <a:ext cx="3894673" cy="2830749"/>
            </a:xfrm>
            <a:prstGeom prst="rect">
              <a:avLst/>
            </a:prstGeom>
          </p:spPr>
        </p:pic>
        <p:pic>
          <p:nvPicPr>
            <p:cNvPr id="12" name="Picture 11">
              <a:extLst>
                <a:ext uri="{FF2B5EF4-FFF2-40B4-BE49-F238E27FC236}">
                  <a16:creationId xmlns:a16="http://schemas.microsoft.com/office/drawing/2014/main" id="{6FFDE981-5CB6-4927-9703-C342629724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1089" y="1684165"/>
              <a:ext cx="5032443" cy="2830749"/>
            </a:xfrm>
            <a:prstGeom prst="rect">
              <a:avLst/>
            </a:prstGeom>
          </p:spPr>
        </p:pic>
      </p:grpSp>
      <p:sp>
        <p:nvSpPr>
          <p:cNvPr id="14" name="TextBox 13">
            <a:extLst>
              <a:ext uri="{FF2B5EF4-FFF2-40B4-BE49-F238E27FC236}">
                <a16:creationId xmlns:a16="http://schemas.microsoft.com/office/drawing/2014/main" id="{E76DEF51-3B85-4DFD-9E6D-25C754174552}"/>
              </a:ext>
            </a:extLst>
          </p:cNvPr>
          <p:cNvSpPr txBox="1"/>
          <p:nvPr/>
        </p:nvSpPr>
        <p:spPr>
          <a:xfrm>
            <a:off x="609601" y="3916812"/>
            <a:ext cx="6075679" cy="830997"/>
          </a:xfrm>
          <a:prstGeom prst="rect">
            <a:avLst/>
          </a:prstGeom>
          <a:noFill/>
        </p:spPr>
        <p:txBody>
          <a:bodyPr wrap="square">
            <a:spAutoFit/>
          </a:bodyPr>
          <a:lstStyle/>
          <a:p>
            <a:r>
              <a:rPr lang="en-US" sz="1600" b="1" dirty="0">
                <a:highlight>
                  <a:srgbClr val="FFFF00"/>
                </a:highlight>
                <a:latin typeface="Aptos" panose="020B0004020202020204" pitchFamily="34" charset="0"/>
              </a:rPr>
              <a:t>#2:</a:t>
            </a:r>
            <a:r>
              <a:rPr lang="en-US" sz="1600" b="1" dirty="0">
                <a:latin typeface="Aptos" panose="020B0004020202020204" pitchFamily="34" charset="0"/>
              </a:rPr>
              <a:t> 15 Excel Charts for Consulting presentations </a:t>
            </a:r>
            <a:r>
              <a:rPr lang="en-US" sz="1600" dirty="0">
                <a:latin typeface="Aptos" panose="020B0004020202020204" pitchFamily="34" charset="0"/>
              </a:rPr>
              <a:t>(~1 hr.)</a:t>
            </a:r>
          </a:p>
          <a:p>
            <a:r>
              <a:rPr lang="en-US" sz="1600" dirty="0">
                <a:latin typeface="Aptos" panose="020B0004020202020204" pitchFamily="34" charset="0"/>
              </a:rPr>
              <a:t>Video Link (</a:t>
            </a:r>
            <a:r>
              <a:rPr lang="en-US" sz="1600" dirty="0" err="1">
                <a:latin typeface="Aptos" panose="020B0004020202020204" pitchFamily="34" charset="0"/>
              </a:rPr>
              <a:t>Hin</a:t>
            </a:r>
            <a:r>
              <a:rPr lang="en-US" sz="1600" dirty="0">
                <a:latin typeface="Aptos" panose="020B0004020202020204" pitchFamily="34" charset="0"/>
              </a:rPr>
              <a:t>): </a:t>
            </a:r>
            <a:r>
              <a:rPr lang="en-US" sz="1600" dirty="0">
                <a:latin typeface="Aptos" panose="020B0004020202020204" pitchFamily="34" charset="0"/>
                <a:hlinkClick r:id="rId5"/>
              </a:rPr>
              <a:t>https://youtu.be/IpQewCnYBGY</a:t>
            </a:r>
            <a:endParaRPr lang="en-US" sz="1600" dirty="0">
              <a:latin typeface="Aptos" panose="020B0004020202020204" pitchFamily="34" charset="0"/>
            </a:endParaRPr>
          </a:p>
          <a:p>
            <a:r>
              <a:rPr lang="en-US" sz="1600" dirty="0">
                <a:latin typeface="Aptos" panose="020B0004020202020204" pitchFamily="34" charset="0"/>
              </a:rPr>
              <a:t>Check video description for timestamps👉</a:t>
            </a:r>
            <a:endParaRPr lang="en-US" sz="1600" b="1" dirty="0">
              <a:latin typeface="Aptos" panose="020B0004020202020204" pitchFamily="34" charset="0"/>
            </a:endParaRPr>
          </a:p>
        </p:txBody>
      </p:sp>
      <p:pic>
        <p:nvPicPr>
          <p:cNvPr id="6" name="Picture 5">
            <a:extLst>
              <a:ext uri="{FF2B5EF4-FFF2-40B4-BE49-F238E27FC236}">
                <a16:creationId xmlns:a16="http://schemas.microsoft.com/office/drawing/2014/main" id="{E4EA8B33-8115-F093-B524-CBAF8DB3147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50319" y="4567844"/>
            <a:ext cx="2542686" cy="1356521"/>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3" name="Picture 2">
            <a:extLst>
              <a:ext uri="{FF2B5EF4-FFF2-40B4-BE49-F238E27FC236}">
                <a16:creationId xmlns:a16="http://schemas.microsoft.com/office/drawing/2014/main" id="{96AF203B-2E35-E176-0234-C9EB9ED3EC9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80050" y="2762890"/>
            <a:ext cx="3081640" cy="3161475"/>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917386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39DF8-CED9-B258-E067-20518457A3FA}"/>
              </a:ext>
            </a:extLst>
          </p:cNvPr>
          <p:cNvSpPr>
            <a:spLocks noGrp="1"/>
          </p:cNvSpPr>
          <p:nvPr>
            <p:ph type="sldNum" sz="quarter" idx="12"/>
          </p:nvPr>
        </p:nvSpPr>
        <p:spPr/>
        <p:txBody>
          <a:bodyPr/>
          <a:lstStyle/>
          <a:p>
            <a:fld id="{8ABBF15F-39A8-4FD7-B3EA-CFD84FBCC274}" type="slidenum">
              <a:rPr lang="en-US" smtClean="0"/>
              <a:t>50</a:t>
            </a:fld>
            <a:endParaRPr lang="en-US"/>
          </a:p>
        </p:txBody>
      </p:sp>
      <p:sp>
        <p:nvSpPr>
          <p:cNvPr id="3" name="Title 2">
            <a:extLst>
              <a:ext uri="{FF2B5EF4-FFF2-40B4-BE49-F238E27FC236}">
                <a16:creationId xmlns:a16="http://schemas.microsoft.com/office/drawing/2014/main" id="{9A2148E3-E40E-6FA6-0351-8F4B2A90E329}"/>
              </a:ext>
            </a:extLst>
          </p:cNvPr>
          <p:cNvSpPr>
            <a:spLocks noGrp="1"/>
          </p:cNvSpPr>
          <p:nvPr>
            <p:ph type="ctrTitle"/>
          </p:nvPr>
        </p:nvSpPr>
        <p:spPr/>
        <p:txBody>
          <a:bodyPr>
            <a:normAutofit/>
          </a:bodyPr>
          <a:lstStyle/>
          <a:p>
            <a:r>
              <a:rPr lang="en-IN" dirty="0"/>
              <a:t>Choosing the right chart for different scenarios</a:t>
            </a:r>
            <a:endParaRPr lang="en-US" dirty="0"/>
          </a:p>
        </p:txBody>
      </p:sp>
    </p:spTree>
    <p:extLst>
      <p:ext uri="{BB962C8B-B14F-4D97-AF65-F5344CB8AC3E}">
        <p14:creationId xmlns:p14="http://schemas.microsoft.com/office/powerpoint/2010/main" val="1720259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BD454-306E-8793-51A4-5F0EAEE0A700}"/>
              </a:ext>
            </a:extLst>
          </p:cNvPr>
          <p:cNvSpPr>
            <a:spLocks noGrp="1"/>
          </p:cNvSpPr>
          <p:nvPr>
            <p:ph type="sldNum" sz="quarter" idx="12"/>
          </p:nvPr>
        </p:nvSpPr>
        <p:spPr/>
        <p:txBody>
          <a:bodyPr/>
          <a:lstStyle/>
          <a:p>
            <a:fld id="{0B21AF8E-D15D-465C-BA79-CC3F302F2B01}" type="slidenum">
              <a:rPr lang="en-US" smtClean="0"/>
              <a:pPr/>
              <a:t>51</a:t>
            </a:fld>
            <a:endParaRPr lang="en-US" dirty="0"/>
          </a:p>
        </p:txBody>
      </p:sp>
      <p:sp>
        <p:nvSpPr>
          <p:cNvPr id="4" name="Title 3">
            <a:extLst>
              <a:ext uri="{FF2B5EF4-FFF2-40B4-BE49-F238E27FC236}">
                <a16:creationId xmlns:a16="http://schemas.microsoft.com/office/drawing/2014/main" id="{D1E180F8-D63C-B472-3FBB-C3C2AB610809}"/>
              </a:ext>
            </a:extLst>
          </p:cNvPr>
          <p:cNvSpPr>
            <a:spLocks noGrp="1"/>
          </p:cNvSpPr>
          <p:nvPr>
            <p:ph type="ctrTitle"/>
          </p:nvPr>
        </p:nvSpPr>
        <p:spPr/>
        <p:txBody>
          <a:bodyPr/>
          <a:lstStyle/>
          <a:p>
            <a:r>
              <a:rPr lang="en-IN" dirty="0"/>
              <a:t>Thermometer Chart</a:t>
            </a:r>
            <a:endParaRPr lang="en-US" dirty="0"/>
          </a:p>
        </p:txBody>
      </p:sp>
    </p:spTree>
    <p:extLst>
      <p:ext uri="{BB962C8B-B14F-4D97-AF65-F5344CB8AC3E}">
        <p14:creationId xmlns:p14="http://schemas.microsoft.com/office/powerpoint/2010/main" val="2178774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CDCA42-DD68-252D-839E-A15A335A8046}"/>
              </a:ext>
            </a:extLst>
          </p:cNvPr>
          <p:cNvSpPr>
            <a:spLocks noGrp="1"/>
          </p:cNvSpPr>
          <p:nvPr>
            <p:ph type="sldNum" sz="quarter" idx="12"/>
          </p:nvPr>
        </p:nvSpPr>
        <p:spPr/>
        <p:txBody>
          <a:bodyPr/>
          <a:lstStyle/>
          <a:p>
            <a:fld id="{8ABBF15F-39A8-4FD7-B3EA-CFD84FBCC274}" type="slidenum">
              <a:rPr lang="en-US" smtClean="0"/>
              <a:t>52</a:t>
            </a:fld>
            <a:endParaRPr lang="en-US"/>
          </a:p>
        </p:txBody>
      </p:sp>
      <p:pic>
        <p:nvPicPr>
          <p:cNvPr id="3" name="Picture 2">
            <a:extLst>
              <a:ext uri="{FF2B5EF4-FFF2-40B4-BE49-F238E27FC236}">
                <a16:creationId xmlns:a16="http://schemas.microsoft.com/office/drawing/2014/main" id="{F489D1E4-721F-2571-DB4D-41C84D5EB6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78243" y="463450"/>
            <a:ext cx="6170942" cy="2660750"/>
          </a:xfrm>
          <a:prstGeom prst="rect">
            <a:avLst/>
          </a:prstGeom>
          <a:ln>
            <a:solidFill>
              <a:schemeClr val="bg1">
                <a:lumMod val="50000"/>
              </a:schemeClr>
            </a:solidFill>
          </a:ln>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9187D631-A6B8-1C44-098B-9DF6E4D38D0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8243" y="3334695"/>
            <a:ext cx="6170942" cy="2912131"/>
          </a:xfrm>
          <a:prstGeom prst="rect">
            <a:avLst/>
          </a:prstGeom>
          <a:ln>
            <a:solidFill>
              <a:schemeClr val="bg1">
                <a:lumMod val="50000"/>
              </a:scheme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62441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CDCA42-DD68-252D-839E-A15A335A8046}"/>
              </a:ext>
            </a:extLst>
          </p:cNvPr>
          <p:cNvSpPr>
            <a:spLocks noGrp="1"/>
          </p:cNvSpPr>
          <p:nvPr>
            <p:ph type="sldNum" sz="quarter" idx="12"/>
          </p:nvPr>
        </p:nvSpPr>
        <p:spPr/>
        <p:txBody>
          <a:bodyPr/>
          <a:lstStyle/>
          <a:p>
            <a:fld id="{8ABBF15F-39A8-4FD7-B3EA-CFD84FBCC274}" type="slidenum">
              <a:rPr lang="en-US" smtClean="0"/>
              <a:t>53</a:t>
            </a:fld>
            <a:endParaRPr lang="en-US"/>
          </a:p>
        </p:txBody>
      </p:sp>
      <p:pic>
        <p:nvPicPr>
          <p:cNvPr id="3" name="Picture 2">
            <a:extLst>
              <a:ext uri="{FF2B5EF4-FFF2-40B4-BE49-F238E27FC236}">
                <a16:creationId xmlns:a16="http://schemas.microsoft.com/office/drawing/2014/main" id="{F489D1E4-721F-2571-DB4D-41C84D5EB6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78243" y="463450"/>
            <a:ext cx="6170942" cy="2660750"/>
          </a:xfrm>
          <a:prstGeom prst="rect">
            <a:avLst/>
          </a:prstGeom>
          <a:ln>
            <a:solidFill>
              <a:schemeClr val="bg1">
                <a:lumMod val="50000"/>
              </a:schemeClr>
            </a:solidFill>
          </a:ln>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9187D631-A6B8-1C44-098B-9DF6E4D38D0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8243" y="3334695"/>
            <a:ext cx="6170942" cy="2912131"/>
          </a:xfrm>
          <a:prstGeom prst="rect">
            <a:avLst/>
          </a:prstGeom>
          <a:ln>
            <a:solidFill>
              <a:schemeClr val="bg1">
                <a:lumMod val="50000"/>
              </a:schemeClr>
            </a:solidFill>
          </a:ln>
          <a:effectLst>
            <a:outerShdw blurRad="63500" sx="102000" sy="102000" algn="ctr" rotWithShape="0">
              <a:prstClr val="black">
                <a:alpha val="40000"/>
              </a:prstClr>
            </a:outerShdw>
          </a:effectLst>
        </p:spPr>
      </p:pic>
      <p:pic>
        <p:nvPicPr>
          <p:cNvPr id="7" name="Picture 6" descr="A green x on a piece of paper&#10;&#10;Description automatically generated">
            <a:extLst>
              <a:ext uri="{FF2B5EF4-FFF2-40B4-BE49-F238E27FC236}">
                <a16:creationId xmlns:a16="http://schemas.microsoft.com/office/drawing/2014/main" id="{EE8F53E1-CCF1-4737-0D27-7180AC94F33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3917" y="179477"/>
            <a:ext cx="558482" cy="558482"/>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5032C0C2-E039-0759-4C89-17C4B36879C9}"/>
              </a:ext>
            </a:extLst>
          </p:cNvPr>
          <p:cNvSpPr txBox="1"/>
          <p:nvPr/>
        </p:nvSpPr>
        <p:spPr>
          <a:xfrm>
            <a:off x="8013700" y="2271241"/>
            <a:ext cx="3568699" cy="2862322"/>
          </a:xfrm>
          <a:prstGeom prst="rect">
            <a:avLst/>
          </a:prstGeom>
          <a:solidFill>
            <a:schemeClr val="bg1">
              <a:lumMod val="95000"/>
            </a:schemeClr>
          </a:solidFill>
          <a:ln>
            <a:solidFill>
              <a:schemeClr val="bg2">
                <a:lumMod val="90000"/>
              </a:schemeClr>
            </a:solidFill>
          </a:ln>
        </p:spPr>
        <p:txBody>
          <a:bodyPr wrap="square">
            <a:spAutoFit/>
          </a:bodyPr>
          <a:lstStyle/>
          <a:p>
            <a:r>
              <a:rPr lang="en-US" sz="2000" b="1" dirty="0">
                <a:solidFill>
                  <a:srgbClr val="C00000"/>
                </a:solidFill>
              </a:rPr>
              <a:t>THERMOMETER CHART</a:t>
            </a:r>
          </a:p>
          <a:p>
            <a:endParaRPr lang="en-US" sz="2000" b="1" dirty="0">
              <a:solidFill>
                <a:srgbClr val="C00000"/>
              </a:solidFill>
            </a:endParaRPr>
          </a:p>
          <a:p>
            <a:r>
              <a:rPr lang="en-US" sz="2000" b="1" dirty="0"/>
              <a:t>Compare 2 variables of the same scale -</a:t>
            </a:r>
          </a:p>
          <a:p>
            <a:endParaRPr lang="en-US" sz="2000" dirty="0"/>
          </a:p>
          <a:p>
            <a:r>
              <a:rPr lang="en-US" sz="2000" dirty="0"/>
              <a:t>1. Before vs After</a:t>
            </a:r>
          </a:p>
          <a:p>
            <a:r>
              <a:rPr lang="en-US" sz="2000" dirty="0"/>
              <a:t>2. LY vs CY</a:t>
            </a:r>
          </a:p>
          <a:p>
            <a:r>
              <a:rPr lang="en-US" sz="2000" dirty="0"/>
              <a:t>3. Actual vs Budget</a:t>
            </a:r>
          </a:p>
          <a:p>
            <a:r>
              <a:rPr lang="en-US" sz="2000" dirty="0"/>
              <a:t>4. Actual vs Target</a:t>
            </a:r>
          </a:p>
        </p:txBody>
      </p:sp>
      <p:sp>
        <p:nvSpPr>
          <p:cNvPr id="8" name="TextBox 7">
            <a:extLst>
              <a:ext uri="{FF2B5EF4-FFF2-40B4-BE49-F238E27FC236}">
                <a16:creationId xmlns:a16="http://schemas.microsoft.com/office/drawing/2014/main" id="{7751D322-E317-7F70-A1F3-F7414C8F64DF}"/>
              </a:ext>
            </a:extLst>
          </p:cNvPr>
          <p:cNvSpPr txBox="1"/>
          <p:nvPr/>
        </p:nvSpPr>
        <p:spPr>
          <a:xfrm>
            <a:off x="8013700" y="1724438"/>
            <a:ext cx="3568699" cy="400110"/>
          </a:xfrm>
          <a:prstGeom prst="rect">
            <a:avLst/>
          </a:prstGeom>
          <a:solidFill>
            <a:srgbClr val="C00000"/>
          </a:solidFill>
          <a:ln>
            <a:solidFill>
              <a:schemeClr val="bg2">
                <a:lumMod val="90000"/>
              </a:schemeClr>
            </a:solidFill>
          </a:ln>
        </p:spPr>
        <p:txBody>
          <a:bodyPr wrap="square">
            <a:spAutoFit/>
          </a:bodyPr>
          <a:lstStyle/>
          <a:p>
            <a:r>
              <a:rPr lang="en-US" sz="2000" b="1" dirty="0">
                <a:solidFill>
                  <a:schemeClr val="bg1"/>
                </a:solidFill>
              </a:rPr>
              <a:t>USE CASE:</a:t>
            </a:r>
            <a:endParaRPr lang="en-US" sz="2000" dirty="0">
              <a:solidFill>
                <a:schemeClr val="bg1"/>
              </a:solidFill>
            </a:endParaRPr>
          </a:p>
        </p:txBody>
      </p:sp>
    </p:spTree>
    <p:extLst>
      <p:ext uri="{BB962C8B-B14F-4D97-AF65-F5344CB8AC3E}">
        <p14:creationId xmlns:p14="http://schemas.microsoft.com/office/powerpoint/2010/main" val="3792020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EE0104-EF7D-4D7A-8D09-BC1C361B1DF1}"/>
              </a:ext>
            </a:extLst>
          </p:cNvPr>
          <p:cNvSpPr>
            <a:spLocks noGrp="1"/>
          </p:cNvSpPr>
          <p:nvPr>
            <p:ph type="title"/>
          </p:nvPr>
        </p:nvSpPr>
        <p:spPr/>
        <p:txBody>
          <a:bodyPr/>
          <a:lstStyle/>
          <a:p>
            <a:r>
              <a:rPr lang="en-IN" dirty="0"/>
              <a:t>This is another variant -</a:t>
            </a:r>
            <a:endParaRPr lang="en-US" dirty="0"/>
          </a:p>
        </p:txBody>
      </p:sp>
      <p:sp>
        <p:nvSpPr>
          <p:cNvPr id="2" name="Slide Number Placeholder 1">
            <a:extLst>
              <a:ext uri="{FF2B5EF4-FFF2-40B4-BE49-F238E27FC236}">
                <a16:creationId xmlns:a16="http://schemas.microsoft.com/office/drawing/2014/main" id="{878314EE-FC43-4B94-B643-644B50EB0490}"/>
              </a:ext>
            </a:extLst>
          </p:cNvPr>
          <p:cNvSpPr>
            <a:spLocks noGrp="1"/>
          </p:cNvSpPr>
          <p:nvPr>
            <p:ph type="sldNum" sz="quarter" idx="12"/>
          </p:nvPr>
        </p:nvSpPr>
        <p:spPr/>
        <p:txBody>
          <a:bodyPr/>
          <a:lstStyle/>
          <a:p>
            <a:fld id="{FFD9964A-91AC-4440-9B5B-183959FD4309}" type="slidenum">
              <a:rPr lang="en-US" smtClean="0"/>
              <a:t>54</a:t>
            </a:fld>
            <a:endParaRPr lang="en-US"/>
          </a:p>
        </p:txBody>
      </p:sp>
      <p:pic>
        <p:nvPicPr>
          <p:cNvPr id="4" name="Picture 3">
            <a:extLst>
              <a:ext uri="{FF2B5EF4-FFF2-40B4-BE49-F238E27FC236}">
                <a16:creationId xmlns:a16="http://schemas.microsoft.com/office/drawing/2014/main" id="{F62A63DE-4292-4AED-9CB4-9AE0D0BD51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347381"/>
            <a:ext cx="5219415" cy="4515024"/>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E138896E-18EC-4162-85A5-B065EB5622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2221" y="1347381"/>
            <a:ext cx="4661579" cy="4515024"/>
          </a:xfrm>
          <a:prstGeom prst="rect">
            <a:avLst/>
          </a:prstGeom>
          <a:ln>
            <a:solidFill>
              <a:schemeClr val="tx1">
                <a:lumMod val="50000"/>
                <a:lumOff val="50000"/>
              </a:schemeClr>
            </a:solidFill>
          </a:ln>
        </p:spPr>
      </p:pic>
      <p:pic>
        <p:nvPicPr>
          <p:cNvPr id="7" name="Picture 6" descr="A green x on a piece of paper&#10;&#10;Description automatically generated">
            <a:extLst>
              <a:ext uri="{FF2B5EF4-FFF2-40B4-BE49-F238E27FC236}">
                <a16:creationId xmlns:a16="http://schemas.microsoft.com/office/drawing/2014/main" id="{A4BFABE0-90DD-B0FA-479A-D1F985E036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3917" y="179477"/>
            <a:ext cx="558482" cy="5584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73074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EE0104-EF7D-4D7A-8D09-BC1C361B1DF1}"/>
              </a:ext>
            </a:extLst>
          </p:cNvPr>
          <p:cNvSpPr>
            <a:spLocks noGrp="1"/>
          </p:cNvSpPr>
          <p:nvPr>
            <p:ph type="title"/>
          </p:nvPr>
        </p:nvSpPr>
        <p:spPr/>
        <p:txBody>
          <a:bodyPr/>
          <a:lstStyle/>
          <a:p>
            <a:r>
              <a:rPr lang="en-IN" dirty="0"/>
              <a:t>This is another variant (…cont’d) -</a:t>
            </a:r>
            <a:endParaRPr lang="en-US" dirty="0"/>
          </a:p>
        </p:txBody>
      </p:sp>
      <p:sp>
        <p:nvSpPr>
          <p:cNvPr id="2" name="Slide Number Placeholder 1">
            <a:extLst>
              <a:ext uri="{FF2B5EF4-FFF2-40B4-BE49-F238E27FC236}">
                <a16:creationId xmlns:a16="http://schemas.microsoft.com/office/drawing/2014/main" id="{878314EE-FC43-4B94-B643-644B50EB0490}"/>
              </a:ext>
            </a:extLst>
          </p:cNvPr>
          <p:cNvSpPr>
            <a:spLocks noGrp="1"/>
          </p:cNvSpPr>
          <p:nvPr>
            <p:ph type="sldNum" sz="quarter" idx="12"/>
          </p:nvPr>
        </p:nvSpPr>
        <p:spPr/>
        <p:txBody>
          <a:bodyPr/>
          <a:lstStyle/>
          <a:p>
            <a:fld id="{FFD9964A-91AC-4440-9B5B-183959FD4309}" type="slidenum">
              <a:rPr lang="en-US" smtClean="0"/>
              <a:t>55</a:t>
            </a:fld>
            <a:endParaRPr lang="en-US"/>
          </a:p>
        </p:txBody>
      </p:sp>
      <p:pic>
        <p:nvPicPr>
          <p:cNvPr id="7" name="Picture 6" descr="A green x on a piece of paper&#10;&#10;Description automatically generated">
            <a:extLst>
              <a:ext uri="{FF2B5EF4-FFF2-40B4-BE49-F238E27FC236}">
                <a16:creationId xmlns:a16="http://schemas.microsoft.com/office/drawing/2014/main" id="{A4BFABE0-90DD-B0FA-479A-D1F985E036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23917" y="179477"/>
            <a:ext cx="558482" cy="558482"/>
          </a:xfrm>
          <a:prstGeom prst="rect">
            <a:avLst/>
          </a:prstGeom>
          <a:effectLst>
            <a:outerShdw blurRad="63500" sx="102000" sy="102000" algn="ctr" rotWithShape="0">
              <a:prstClr val="black">
                <a:alpha val="40000"/>
              </a:prstClr>
            </a:outerShdw>
          </a:effectLst>
        </p:spPr>
      </p:pic>
      <p:pic>
        <p:nvPicPr>
          <p:cNvPr id="1026" name="Picture 2">
            <a:extLst>
              <a:ext uri="{FF2B5EF4-FFF2-40B4-BE49-F238E27FC236}">
                <a16:creationId xmlns:a16="http://schemas.microsoft.com/office/drawing/2014/main" id="{C40B30BE-B2BB-A5B6-28BF-FF6B710761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9601" y="1183005"/>
            <a:ext cx="5905500" cy="4248150"/>
          </a:xfrm>
          <a:prstGeom prst="rect">
            <a:avLst/>
          </a:prstGeom>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1FCA69-581E-BE20-2E32-D1DBE98A5E79}"/>
              </a:ext>
            </a:extLst>
          </p:cNvPr>
          <p:cNvSpPr txBox="1"/>
          <p:nvPr/>
        </p:nvSpPr>
        <p:spPr>
          <a:xfrm>
            <a:off x="609601" y="5504435"/>
            <a:ext cx="1495602" cy="17056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000" dirty="0">
                <a:latin typeface="Aptos" panose="020B0004020202020204" pitchFamily="34" charset="0"/>
              </a:rPr>
              <a:t>Source: Business Standard</a:t>
            </a:r>
          </a:p>
        </p:txBody>
      </p:sp>
      <p:pic>
        <p:nvPicPr>
          <p:cNvPr id="1028" name="Picture 4" descr="May be an image of text that says &quot;The Smart Business Standard Investor CHENNAI TUESDAY, 16 JULY 2024 QUICK TAKE: VOLUMES, STEADY M Thestockof Sharepriceint) 1,400 940.4 002,10 1,000 7.632,1 1,236.7 800 Jun3 2024 Jul15 and marginprol profi Outflow rise from SIP accounts in H1CY24 slows growth in net inflows Recoveries from SIP accounts in June stood atover ₹10 ,000 crore for seventh straight month ABHISHEK KUMAR FLOWING IN SYSTEMATICALLY SIP inflow Gross Net(T crore) inflows systematic equity F Iegempions seventh 535 023 Jan Feb ILUSTRATION: Jun same infows Source: Amfi launched active equity narket fferings higher collected in first 2024, mutual schemes nearty lone million folios.&quot;">
            <a:extLst>
              <a:ext uri="{FF2B5EF4-FFF2-40B4-BE49-F238E27FC236}">
                <a16:creationId xmlns:a16="http://schemas.microsoft.com/office/drawing/2014/main" id="{EBC8FE33-7BE8-6832-09C9-B12D10A7141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06590" y="1183004"/>
            <a:ext cx="4586427" cy="4248149"/>
          </a:xfrm>
          <a:prstGeom prst="rect">
            <a:avLst/>
          </a:prstGeom>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8" name="Picture 4" descr="May be an image of text that says &quot;The Smart Business Standard Investor CHENNAI TUESDAY, 16 JULY 2024 QUICK TAKE: VOLUMES, STEADY M Thestockof Sharepriceint) 1,400 940.4 002,10 1,000 7.632,1 1,236.7 800 Jun3 2024 Jul15 and marginprol profi Outflow rise from SIP accounts in H1CY24 slows growth in net inflows Recoveries from SIP accounts in June stood atover ₹10 ,000 crore for seventh straight month ABHISHEK KUMAR FLOWING IN SYSTEMATICALLY SIP inflow Gross Net(T crore) inflows systematic equity F Iegempions seventh 535 023 Jan Feb ILUSTRATION: Jun same infows Source: Amfi launched active equity narket fferings higher collected in first 2024, mutual schemes nearty lone million folios.&quot;">
            <a:extLst>
              <a:ext uri="{FF2B5EF4-FFF2-40B4-BE49-F238E27FC236}">
                <a16:creationId xmlns:a16="http://schemas.microsoft.com/office/drawing/2014/main" id="{CCB5B39A-17A6-469C-9122-CBEA1F9EE8B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087360" y="3610517"/>
            <a:ext cx="3592723" cy="2265681"/>
          </a:xfrm>
          <a:prstGeom prst="rect">
            <a:avLst/>
          </a:prstGeom>
          <a:ln>
            <a:solidFill>
              <a:schemeClr val="tx1">
                <a:lumMod val="50000"/>
                <a:lumOff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525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BD454-306E-8793-51A4-5F0EAEE0A700}"/>
              </a:ext>
            </a:extLst>
          </p:cNvPr>
          <p:cNvSpPr>
            <a:spLocks noGrp="1"/>
          </p:cNvSpPr>
          <p:nvPr>
            <p:ph type="sldNum" sz="quarter" idx="12"/>
          </p:nvPr>
        </p:nvSpPr>
        <p:spPr/>
        <p:txBody>
          <a:bodyPr/>
          <a:lstStyle/>
          <a:p>
            <a:fld id="{0B21AF8E-D15D-465C-BA79-CC3F302F2B01}" type="slidenum">
              <a:rPr lang="en-US" smtClean="0"/>
              <a:pPr/>
              <a:t>56</a:t>
            </a:fld>
            <a:endParaRPr lang="en-US" dirty="0"/>
          </a:p>
        </p:txBody>
      </p:sp>
      <p:sp>
        <p:nvSpPr>
          <p:cNvPr id="4" name="Title 3">
            <a:extLst>
              <a:ext uri="{FF2B5EF4-FFF2-40B4-BE49-F238E27FC236}">
                <a16:creationId xmlns:a16="http://schemas.microsoft.com/office/drawing/2014/main" id="{D1E180F8-D63C-B472-3FBB-C3C2AB610809}"/>
              </a:ext>
            </a:extLst>
          </p:cNvPr>
          <p:cNvSpPr>
            <a:spLocks noGrp="1"/>
          </p:cNvSpPr>
          <p:nvPr>
            <p:ph type="ctrTitle"/>
          </p:nvPr>
        </p:nvSpPr>
        <p:spPr/>
        <p:txBody>
          <a:bodyPr/>
          <a:lstStyle/>
          <a:p>
            <a:r>
              <a:rPr lang="en-IN" dirty="0"/>
              <a:t>Side-by-Side “Parallel” Chart – Type 1</a:t>
            </a:r>
            <a:endParaRPr lang="en-US" dirty="0"/>
          </a:p>
        </p:txBody>
      </p:sp>
    </p:spTree>
    <p:extLst>
      <p:ext uri="{BB962C8B-B14F-4D97-AF65-F5344CB8AC3E}">
        <p14:creationId xmlns:p14="http://schemas.microsoft.com/office/powerpoint/2010/main" val="372389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C98130-2810-4AFA-A867-CE1D8FC50A3F}"/>
              </a:ext>
            </a:extLst>
          </p:cNvPr>
          <p:cNvSpPr>
            <a:spLocks noGrp="1"/>
          </p:cNvSpPr>
          <p:nvPr>
            <p:ph type="sldNum" sz="quarter" idx="12"/>
          </p:nvPr>
        </p:nvSpPr>
        <p:spPr/>
        <p:txBody>
          <a:bodyPr/>
          <a:lstStyle/>
          <a:p>
            <a:fld id="{FFD9964A-91AC-4440-9B5B-183959FD4309}" type="slidenum">
              <a:rPr lang="en-US" smtClean="0"/>
              <a:pPr/>
              <a:t>57</a:t>
            </a:fld>
            <a:endParaRPr lang="en-US"/>
          </a:p>
        </p:txBody>
      </p:sp>
      <p:pic>
        <p:nvPicPr>
          <p:cNvPr id="7" name="Picture 6">
            <a:extLst>
              <a:ext uri="{FF2B5EF4-FFF2-40B4-BE49-F238E27FC236}">
                <a16:creationId xmlns:a16="http://schemas.microsoft.com/office/drawing/2014/main" id="{3F356E27-6B8C-4150-9DD4-F62CE4514E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875" y="136525"/>
            <a:ext cx="6322395" cy="1265726"/>
          </a:xfrm>
          <a:prstGeom prst="rect">
            <a:avLst/>
          </a:prstGeom>
        </p:spPr>
      </p:pic>
      <p:pic>
        <p:nvPicPr>
          <p:cNvPr id="9" name="Picture 8">
            <a:extLst>
              <a:ext uri="{FF2B5EF4-FFF2-40B4-BE49-F238E27FC236}">
                <a16:creationId xmlns:a16="http://schemas.microsoft.com/office/drawing/2014/main" id="{D9A7865B-7034-47C9-AD72-5FC5B5A6211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987" y="1497203"/>
            <a:ext cx="6518977" cy="4786613"/>
          </a:xfrm>
          <a:prstGeom prst="rect">
            <a:avLst/>
          </a:prstGeom>
        </p:spPr>
      </p:pic>
      <p:sp>
        <p:nvSpPr>
          <p:cNvPr id="10" name="TextBox 9">
            <a:extLst>
              <a:ext uri="{FF2B5EF4-FFF2-40B4-BE49-F238E27FC236}">
                <a16:creationId xmlns:a16="http://schemas.microsoft.com/office/drawing/2014/main" id="{4FD5AB43-9A04-4F49-8590-A130A275E21B}"/>
              </a:ext>
            </a:extLst>
          </p:cNvPr>
          <p:cNvSpPr txBox="1"/>
          <p:nvPr/>
        </p:nvSpPr>
        <p:spPr>
          <a:xfrm>
            <a:off x="653875" y="6092169"/>
            <a:ext cx="984244" cy="17056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000" dirty="0">
                <a:latin typeface="Aptos" panose="020B0004020202020204" pitchFamily="34" charset="0"/>
              </a:rPr>
              <a:t>Source: McKinsey</a:t>
            </a:r>
          </a:p>
        </p:txBody>
      </p:sp>
      <p:sp>
        <p:nvSpPr>
          <p:cNvPr id="2" name="TextBox 1">
            <a:extLst>
              <a:ext uri="{FF2B5EF4-FFF2-40B4-BE49-F238E27FC236}">
                <a16:creationId xmlns:a16="http://schemas.microsoft.com/office/drawing/2014/main" id="{531613B5-081D-46DF-809C-CE37F1ED1A3A}"/>
              </a:ext>
            </a:extLst>
          </p:cNvPr>
          <p:cNvSpPr txBox="1"/>
          <p:nvPr/>
        </p:nvSpPr>
        <p:spPr>
          <a:xfrm>
            <a:off x="8013700" y="1843951"/>
            <a:ext cx="3568699" cy="2554545"/>
          </a:xfrm>
          <a:prstGeom prst="rect">
            <a:avLst/>
          </a:prstGeom>
          <a:solidFill>
            <a:schemeClr val="bg1">
              <a:lumMod val="95000"/>
            </a:schemeClr>
          </a:solidFill>
          <a:ln>
            <a:solidFill>
              <a:schemeClr val="bg2">
                <a:lumMod val="90000"/>
              </a:schemeClr>
            </a:solidFill>
          </a:ln>
        </p:spPr>
        <p:txBody>
          <a:bodyPr wrap="square">
            <a:spAutoFit/>
          </a:bodyPr>
          <a:lstStyle/>
          <a:p>
            <a:r>
              <a:rPr lang="en-US" sz="2000" b="1" dirty="0">
                <a:solidFill>
                  <a:srgbClr val="C00000"/>
                </a:solidFill>
                <a:latin typeface="Aptos" panose="020B0004020202020204" pitchFamily="34" charset="0"/>
              </a:rPr>
              <a:t>Side-by-Side “Parallel” Chart – Type 1 </a:t>
            </a:r>
          </a:p>
          <a:p>
            <a:endParaRPr lang="en-US" sz="2000" b="1" dirty="0">
              <a:latin typeface="Aptos" panose="020B0004020202020204" pitchFamily="34" charset="0"/>
            </a:endParaRPr>
          </a:p>
          <a:p>
            <a:r>
              <a:rPr lang="en-US" sz="2000" dirty="0">
                <a:latin typeface="Aptos" panose="020B0004020202020204" pitchFamily="34" charset="0"/>
              </a:rPr>
              <a:t>1. Easy to read the lengthy category labels</a:t>
            </a:r>
          </a:p>
          <a:p>
            <a:r>
              <a:rPr lang="en-US" sz="2000" dirty="0">
                <a:latin typeface="Aptos" panose="020B0004020202020204" pitchFamily="34" charset="0"/>
              </a:rPr>
              <a:t>2. Easy to compare vs. 2-axis line and column chart</a:t>
            </a:r>
          </a:p>
          <a:p>
            <a:r>
              <a:rPr lang="en-US" sz="2000" dirty="0">
                <a:latin typeface="Aptos" panose="020B0004020202020204" pitchFamily="34" charset="0"/>
              </a:rPr>
              <a:t>3. KPI tiles with overall total</a:t>
            </a:r>
          </a:p>
        </p:txBody>
      </p:sp>
      <p:sp>
        <p:nvSpPr>
          <p:cNvPr id="11" name="TextBox 10">
            <a:extLst>
              <a:ext uri="{FF2B5EF4-FFF2-40B4-BE49-F238E27FC236}">
                <a16:creationId xmlns:a16="http://schemas.microsoft.com/office/drawing/2014/main" id="{D485931E-A5EB-FECA-4C1C-CAECF5203800}"/>
              </a:ext>
            </a:extLst>
          </p:cNvPr>
          <p:cNvSpPr txBox="1"/>
          <p:nvPr/>
        </p:nvSpPr>
        <p:spPr>
          <a:xfrm>
            <a:off x="8013700" y="1297148"/>
            <a:ext cx="3568699" cy="400110"/>
          </a:xfrm>
          <a:prstGeom prst="rect">
            <a:avLst/>
          </a:prstGeom>
          <a:solidFill>
            <a:srgbClr val="C00000"/>
          </a:solidFill>
          <a:ln>
            <a:solidFill>
              <a:schemeClr val="bg2">
                <a:lumMod val="90000"/>
              </a:schemeClr>
            </a:solidFill>
          </a:ln>
        </p:spPr>
        <p:txBody>
          <a:bodyPr wrap="square">
            <a:spAutoFit/>
          </a:bodyPr>
          <a:lstStyle/>
          <a:p>
            <a:r>
              <a:rPr lang="en-US" sz="2000" b="1" dirty="0">
                <a:solidFill>
                  <a:schemeClr val="bg1"/>
                </a:solidFill>
                <a:latin typeface="Aptos" panose="020B0004020202020204" pitchFamily="34" charset="0"/>
              </a:rPr>
              <a:t>USE CASE:</a:t>
            </a:r>
            <a:endParaRPr lang="en-US" sz="2000" dirty="0">
              <a:solidFill>
                <a:schemeClr val="bg1"/>
              </a:solidFill>
              <a:latin typeface="Aptos" panose="020B0004020202020204" pitchFamily="34" charset="0"/>
            </a:endParaRPr>
          </a:p>
        </p:txBody>
      </p:sp>
      <p:sp>
        <p:nvSpPr>
          <p:cNvPr id="13" name="Oval 12">
            <a:extLst>
              <a:ext uri="{FF2B5EF4-FFF2-40B4-BE49-F238E27FC236}">
                <a16:creationId xmlns:a16="http://schemas.microsoft.com/office/drawing/2014/main" id="{E54C4FC2-20A5-4A3F-1752-1071592EE593}"/>
              </a:ext>
            </a:extLst>
          </p:cNvPr>
          <p:cNvSpPr/>
          <p:nvPr/>
        </p:nvSpPr>
        <p:spPr>
          <a:xfrm>
            <a:off x="457667" y="1497203"/>
            <a:ext cx="294640" cy="294640"/>
          </a:xfrm>
          <a:prstGeom prst="ellipse">
            <a:avLst/>
          </a:prstGeom>
          <a:solidFill>
            <a:srgbClr val="C00000"/>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endParaRPr lang="en-US" dirty="0"/>
          </a:p>
        </p:txBody>
      </p:sp>
      <p:sp>
        <p:nvSpPr>
          <p:cNvPr id="14" name="Oval 13">
            <a:extLst>
              <a:ext uri="{FF2B5EF4-FFF2-40B4-BE49-F238E27FC236}">
                <a16:creationId xmlns:a16="http://schemas.microsoft.com/office/drawing/2014/main" id="{11269145-093C-F30E-6F6A-32E8D23E28C1}"/>
              </a:ext>
            </a:extLst>
          </p:cNvPr>
          <p:cNvSpPr/>
          <p:nvPr/>
        </p:nvSpPr>
        <p:spPr>
          <a:xfrm>
            <a:off x="4557276" y="3285363"/>
            <a:ext cx="294640" cy="294640"/>
          </a:xfrm>
          <a:prstGeom prst="ellipse">
            <a:avLst/>
          </a:prstGeom>
          <a:solidFill>
            <a:srgbClr val="C00000"/>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a:t>
            </a:r>
            <a:endParaRPr lang="en-US" dirty="0"/>
          </a:p>
        </p:txBody>
      </p:sp>
      <p:sp>
        <p:nvSpPr>
          <p:cNvPr id="15" name="Oval 14">
            <a:extLst>
              <a:ext uri="{FF2B5EF4-FFF2-40B4-BE49-F238E27FC236}">
                <a16:creationId xmlns:a16="http://schemas.microsoft.com/office/drawing/2014/main" id="{123D90DC-2ABC-77EB-AB9D-2464B866A3AA}"/>
              </a:ext>
            </a:extLst>
          </p:cNvPr>
          <p:cNvSpPr/>
          <p:nvPr/>
        </p:nvSpPr>
        <p:spPr>
          <a:xfrm>
            <a:off x="4557276" y="5538244"/>
            <a:ext cx="294640" cy="294640"/>
          </a:xfrm>
          <a:prstGeom prst="ellipse">
            <a:avLst/>
          </a:prstGeom>
          <a:solidFill>
            <a:srgbClr val="C00000"/>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endParaRPr lang="en-US" dirty="0"/>
          </a:p>
        </p:txBody>
      </p:sp>
      <p:sp>
        <p:nvSpPr>
          <p:cNvPr id="3" name="TextBox 2">
            <a:extLst>
              <a:ext uri="{FF2B5EF4-FFF2-40B4-BE49-F238E27FC236}">
                <a16:creationId xmlns:a16="http://schemas.microsoft.com/office/drawing/2014/main" id="{B84BCF47-46ED-C09F-F75D-D5D357C2F537}"/>
              </a:ext>
            </a:extLst>
          </p:cNvPr>
          <p:cNvSpPr txBox="1"/>
          <p:nvPr/>
        </p:nvSpPr>
        <p:spPr>
          <a:xfrm>
            <a:off x="8013699" y="5077398"/>
            <a:ext cx="3568699" cy="1015663"/>
          </a:xfrm>
          <a:prstGeom prst="rect">
            <a:avLst/>
          </a:prstGeom>
          <a:solidFill>
            <a:schemeClr val="bg1">
              <a:lumMod val="95000"/>
            </a:schemeClr>
          </a:solidFill>
          <a:ln>
            <a:solidFill>
              <a:schemeClr val="bg2">
                <a:lumMod val="90000"/>
              </a:schemeClr>
            </a:solidFill>
          </a:ln>
        </p:spPr>
        <p:txBody>
          <a:bodyPr wrap="square">
            <a:spAutoFit/>
          </a:bodyPr>
          <a:lstStyle/>
          <a:p>
            <a:r>
              <a:rPr lang="en-US" sz="2000" b="1" dirty="0">
                <a:solidFill>
                  <a:srgbClr val="C00000"/>
                </a:solidFill>
                <a:latin typeface="Aptos" panose="020B0004020202020204" pitchFamily="34" charset="0"/>
              </a:rPr>
              <a:t>Trick:</a:t>
            </a:r>
          </a:p>
          <a:p>
            <a:endParaRPr lang="en-US" sz="2000" b="1" dirty="0">
              <a:solidFill>
                <a:srgbClr val="C00000"/>
              </a:solidFill>
              <a:latin typeface="Aptos" panose="020B0004020202020204" pitchFamily="34" charset="0"/>
            </a:endParaRPr>
          </a:p>
          <a:p>
            <a:r>
              <a:rPr lang="en-US" dirty="0">
                <a:latin typeface="Aptos" panose="020B0004020202020204" pitchFamily="34" charset="0"/>
              </a:rPr>
              <a:t>Ctrl Shift and Drag</a:t>
            </a:r>
          </a:p>
        </p:txBody>
      </p:sp>
    </p:spTree>
    <p:extLst>
      <p:ext uri="{BB962C8B-B14F-4D97-AF65-F5344CB8AC3E}">
        <p14:creationId xmlns:p14="http://schemas.microsoft.com/office/powerpoint/2010/main" val="522405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3739C-A611-43C7-A231-15E3A9680511}"/>
              </a:ext>
            </a:extLst>
          </p:cNvPr>
          <p:cNvSpPr>
            <a:spLocks noGrp="1"/>
          </p:cNvSpPr>
          <p:nvPr>
            <p:ph type="title"/>
          </p:nvPr>
        </p:nvSpPr>
        <p:spPr/>
        <p:txBody>
          <a:bodyPr/>
          <a:lstStyle/>
          <a:p>
            <a:r>
              <a:rPr lang="en-IN" dirty="0"/>
              <a:t>Data for practice:</a:t>
            </a:r>
            <a:endParaRPr lang="en-US" dirty="0"/>
          </a:p>
        </p:txBody>
      </p:sp>
      <p:sp>
        <p:nvSpPr>
          <p:cNvPr id="3" name="Slide Number Placeholder 2">
            <a:extLst>
              <a:ext uri="{FF2B5EF4-FFF2-40B4-BE49-F238E27FC236}">
                <a16:creationId xmlns:a16="http://schemas.microsoft.com/office/drawing/2014/main" id="{9CD4F031-C9D7-4FAC-BD79-BB1F34C85F80}"/>
              </a:ext>
            </a:extLst>
          </p:cNvPr>
          <p:cNvSpPr>
            <a:spLocks noGrp="1"/>
          </p:cNvSpPr>
          <p:nvPr>
            <p:ph type="sldNum" sz="quarter" idx="12"/>
          </p:nvPr>
        </p:nvSpPr>
        <p:spPr/>
        <p:txBody>
          <a:bodyPr/>
          <a:lstStyle/>
          <a:p>
            <a:fld id="{0B21AF8E-D15D-465C-BA79-CC3F302F2B01}" type="slidenum">
              <a:rPr lang="en-US" smtClean="0"/>
              <a:pPr/>
              <a:t>58</a:t>
            </a:fld>
            <a:endParaRPr lang="en-US" dirty="0"/>
          </a:p>
        </p:txBody>
      </p:sp>
      <p:graphicFrame>
        <p:nvGraphicFramePr>
          <p:cNvPr id="5" name="Table 4">
            <a:extLst>
              <a:ext uri="{FF2B5EF4-FFF2-40B4-BE49-F238E27FC236}">
                <a16:creationId xmlns:a16="http://schemas.microsoft.com/office/drawing/2014/main" id="{ADEBE234-2947-4FAA-B0BC-9A4AD8DAB9D3}"/>
              </a:ext>
            </a:extLst>
          </p:cNvPr>
          <p:cNvGraphicFramePr/>
          <p:nvPr>
            <p:extLst>
              <p:ext uri="{D42A27DB-BD31-4B8C-83A1-F6EECF244321}">
                <p14:modId xmlns:p14="http://schemas.microsoft.com/office/powerpoint/2010/main" val="1543724794"/>
              </p:ext>
            </p:extLst>
          </p:nvPr>
        </p:nvGraphicFramePr>
        <p:xfrm>
          <a:off x="609601" y="1150999"/>
          <a:ext cx="4870936" cy="4341139"/>
        </p:xfrm>
        <a:graphic>
          <a:graphicData uri="http://schemas.openxmlformats.org/drawingml/2006/table">
            <a:tbl>
              <a:tblPr/>
              <a:tblGrid>
                <a:gridCol w="2151975">
                  <a:extLst>
                    <a:ext uri="{9D8B030D-6E8A-4147-A177-3AD203B41FA5}">
                      <a16:colId xmlns:a16="http://schemas.microsoft.com/office/drawing/2014/main" val="1670218624"/>
                    </a:ext>
                  </a:extLst>
                </a:gridCol>
                <a:gridCol w="618531">
                  <a:extLst>
                    <a:ext uri="{9D8B030D-6E8A-4147-A177-3AD203B41FA5}">
                      <a16:colId xmlns:a16="http://schemas.microsoft.com/office/drawing/2014/main" val="512432498"/>
                    </a:ext>
                  </a:extLst>
                </a:gridCol>
                <a:gridCol w="798936">
                  <a:extLst>
                    <a:ext uri="{9D8B030D-6E8A-4147-A177-3AD203B41FA5}">
                      <a16:colId xmlns:a16="http://schemas.microsoft.com/office/drawing/2014/main" val="3986147419"/>
                    </a:ext>
                  </a:extLst>
                </a:gridCol>
                <a:gridCol w="463899">
                  <a:extLst>
                    <a:ext uri="{9D8B030D-6E8A-4147-A177-3AD203B41FA5}">
                      <a16:colId xmlns:a16="http://schemas.microsoft.com/office/drawing/2014/main" val="3612467648"/>
                    </a:ext>
                  </a:extLst>
                </a:gridCol>
                <a:gridCol w="837595">
                  <a:extLst>
                    <a:ext uri="{9D8B030D-6E8A-4147-A177-3AD203B41FA5}">
                      <a16:colId xmlns:a16="http://schemas.microsoft.com/office/drawing/2014/main" val="3858411281"/>
                    </a:ext>
                  </a:extLst>
                </a:gridCol>
              </a:tblGrid>
              <a:tr h="228481">
                <a:tc>
                  <a:txBody>
                    <a:bodyPr/>
                    <a:lstStyle/>
                    <a:p>
                      <a:pPr algn="l" fontAlgn="ctr">
                        <a:spcBef>
                          <a:spcPts val="0"/>
                        </a:spcBef>
                        <a:spcAft>
                          <a:spcPts val="0"/>
                        </a:spcAft>
                      </a:pPr>
                      <a:r>
                        <a:rPr lang="en-US" sz="1000" b="1" u="none" strike="noStrike" dirty="0">
                          <a:effectLst/>
                        </a:rPr>
                        <a:t>Sector/Services</a:t>
                      </a:r>
                      <a:endParaRPr lang="en-US" sz="1600" b="1" i="0" u="none" strike="noStrike" dirty="0">
                        <a:effectLst/>
                        <a:latin typeface="Arial" panose="020B0604020202020204" pitchFamily="34" charset="0"/>
                      </a:endParaRPr>
                    </a:p>
                  </a:txBody>
                  <a:tcPr marL="6921" marR="6921" marT="6921" marB="0" anchor="ctr">
                    <a:solidFill>
                      <a:schemeClr val="bg1">
                        <a:lumMod val="20000"/>
                        <a:lumOff val="80000"/>
                      </a:schemeClr>
                    </a:solidFill>
                  </a:tcPr>
                </a:tc>
                <a:tc>
                  <a:txBody>
                    <a:bodyPr/>
                    <a:lstStyle/>
                    <a:p>
                      <a:pPr algn="ctr" fontAlgn="ctr">
                        <a:spcBef>
                          <a:spcPts val="0"/>
                        </a:spcBef>
                        <a:spcAft>
                          <a:spcPts val="0"/>
                        </a:spcAft>
                      </a:pPr>
                      <a:r>
                        <a:rPr lang="en-US" sz="1000" b="1" u="none" strike="noStrike" dirty="0">
                          <a:effectLst/>
                        </a:rPr>
                        <a:t>Large</a:t>
                      </a:r>
                      <a:endParaRPr lang="en-US" sz="1600" b="1" i="0" u="none" strike="noStrike" dirty="0">
                        <a:effectLst/>
                        <a:latin typeface="Arial" panose="020B0604020202020204" pitchFamily="34" charset="0"/>
                      </a:endParaRPr>
                    </a:p>
                  </a:txBody>
                  <a:tcPr marL="6921" marR="6921" marT="6921" marB="0" anchor="ctr">
                    <a:solidFill>
                      <a:schemeClr val="bg1">
                        <a:lumMod val="20000"/>
                        <a:lumOff val="80000"/>
                      </a:schemeClr>
                    </a:solidFill>
                  </a:tcPr>
                </a:tc>
                <a:tc>
                  <a:txBody>
                    <a:bodyPr/>
                    <a:lstStyle/>
                    <a:p>
                      <a:pPr algn="ctr" fontAlgn="ctr">
                        <a:spcBef>
                          <a:spcPts val="0"/>
                        </a:spcBef>
                        <a:spcAft>
                          <a:spcPts val="0"/>
                        </a:spcAft>
                      </a:pPr>
                      <a:r>
                        <a:rPr lang="en-US" sz="1000" b="1" u="none" strike="noStrike" dirty="0">
                          <a:effectLst/>
                        </a:rPr>
                        <a:t>Moderate</a:t>
                      </a:r>
                      <a:endParaRPr lang="en-US" sz="1600" b="1" i="0" u="none" strike="noStrike" dirty="0">
                        <a:effectLst/>
                        <a:latin typeface="Arial" panose="020B0604020202020204" pitchFamily="34" charset="0"/>
                      </a:endParaRPr>
                    </a:p>
                  </a:txBody>
                  <a:tcPr marL="6921" marR="6921" marT="6921" marB="0" anchor="ctr">
                    <a:solidFill>
                      <a:schemeClr val="bg1">
                        <a:lumMod val="20000"/>
                        <a:lumOff val="80000"/>
                      </a:schemeClr>
                    </a:solidFill>
                  </a:tcPr>
                </a:tc>
                <a:tc>
                  <a:txBody>
                    <a:bodyPr/>
                    <a:lstStyle/>
                    <a:p>
                      <a:pPr algn="ctr" fontAlgn="ctr">
                        <a:spcBef>
                          <a:spcPts val="0"/>
                        </a:spcBef>
                        <a:spcAft>
                          <a:spcPts val="0"/>
                        </a:spcAft>
                      </a:pPr>
                      <a:r>
                        <a:rPr lang="en-US" sz="1000" b="1" u="none" strike="noStrike" dirty="0">
                          <a:effectLst/>
                        </a:rPr>
                        <a:t>Low</a:t>
                      </a:r>
                      <a:endParaRPr lang="en-US" sz="1600" b="1" i="0" u="none" strike="noStrike" dirty="0">
                        <a:effectLst/>
                        <a:latin typeface="Arial" panose="020B0604020202020204" pitchFamily="34" charset="0"/>
                      </a:endParaRPr>
                    </a:p>
                  </a:txBody>
                  <a:tcPr marL="6921" marR="6921" marT="6921" marB="0" anchor="ctr">
                    <a:solidFill>
                      <a:schemeClr val="bg1">
                        <a:lumMod val="20000"/>
                        <a:lumOff val="80000"/>
                      </a:schemeClr>
                    </a:solidFill>
                  </a:tcPr>
                </a:tc>
                <a:tc>
                  <a:txBody>
                    <a:bodyPr/>
                    <a:lstStyle/>
                    <a:p>
                      <a:pPr algn="ctr" fontAlgn="ctr">
                        <a:spcBef>
                          <a:spcPts val="0"/>
                        </a:spcBef>
                        <a:spcAft>
                          <a:spcPts val="0"/>
                        </a:spcAft>
                      </a:pPr>
                      <a:r>
                        <a:rPr lang="en-US" sz="1000" b="1" u="none" strike="noStrike" dirty="0">
                          <a:effectLst/>
                        </a:rPr>
                        <a:t>No. of </a:t>
                      </a:r>
                      <a:r>
                        <a:rPr lang="en-US" sz="1000" b="1" u="none" strike="noStrike" dirty="0" err="1">
                          <a:effectLst/>
                        </a:rPr>
                        <a:t>Busi</a:t>
                      </a:r>
                      <a:r>
                        <a:rPr lang="en-US" sz="1000" b="1" u="none" strike="noStrike" dirty="0">
                          <a:effectLst/>
                        </a:rPr>
                        <a:t>.</a:t>
                      </a:r>
                      <a:endParaRPr lang="en-US" sz="1600" b="1" i="0" u="none" strike="noStrike" dirty="0">
                        <a:effectLst/>
                        <a:latin typeface="Arial" panose="020B0604020202020204" pitchFamily="34" charset="0"/>
                      </a:endParaRPr>
                    </a:p>
                  </a:txBody>
                  <a:tcPr marL="6921" marR="6921" marT="6921" marB="0" anchor="ctr">
                    <a:solidFill>
                      <a:schemeClr val="bg1">
                        <a:lumMod val="20000"/>
                        <a:lumOff val="80000"/>
                      </a:schemeClr>
                    </a:solidFill>
                  </a:tcPr>
                </a:tc>
                <a:extLst>
                  <a:ext uri="{0D108BD9-81ED-4DB2-BD59-A6C34878D82A}">
                    <a16:rowId xmlns:a16="http://schemas.microsoft.com/office/drawing/2014/main" val="3691803832"/>
                  </a:ext>
                </a:extLst>
              </a:tr>
              <a:tr h="228481">
                <a:tc>
                  <a:txBody>
                    <a:bodyPr/>
                    <a:lstStyle/>
                    <a:p>
                      <a:pPr algn="l" fontAlgn="ctr">
                        <a:spcBef>
                          <a:spcPts val="0"/>
                        </a:spcBef>
                        <a:spcAft>
                          <a:spcPts val="0"/>
                        </a:spcAft>
                      </a:pPr>
                      <a:r>
                        <a:rPr lang="en-US" sz="1000" u="none" strike="noStrike" dirty="0">
                          <a:effectLst/>
                        </a:rPr>
                        <a:t>Accommodations and food Services</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47</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5</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48</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540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1368022093"/>
                  </a:ext>
                </a:extLst>
              </a:tr>
              <a:tr h="228481">
                <a:tc>
                  <a:txBody>
                    <a:bodyPr/>
                    <a:lstStyle/>
                    <a:p>
                      <a:pPr algn="l" fontAlgn="ctr">
                        <a:spcBef>
                          <a:spcPts val="0"/>
                        </a:spcBef>
                        <a:spcAft>
                          <a:spcPts val="0"/>
                        </a:spcAft>
                      </a:pPr>
                      <a:r>
                        <a:rPr lang="en-US" sz="1000" u="none" strike="noStrike" dirty="0">
                          <a:effectLst/>
                        </a:rPr>
                        <a:t>Educational services</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41</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9</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50</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90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1371405327"/>
                  </a:ext>
                </a:extLst>
              </a:tr>
              <a:tr h="228481">
                <a:tc>
                  <a:txBody>
                    <a:bodyPr/>
                    <a:lstStyle/>
                    <a:p>
                      <a:pPr algn="l" fontAlgn="ctr">
                        <a:spcBef>
                          <a:spcPts val="0"/>
                        </a:spcBef>
                        <a:spcAft>
                          <a:spcPts val="0"/>
                        </a:spcAft>
                      </a:pPr>
                      <a:r>
                        <a:rPr lang="en-US" sz="1000" u="none" strike="noStrike" dirty="0">
                          <a:effectLst/>
                        </a:rPr>
                        <a:t>Mining, Oil and Gas</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41</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15</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44</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20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778555090"/>
                  </a:ext>
                </a:extLst>
              </a:tr>
              <a:tr h="228481">
                <a:tc>
                  <a:txBody>
                    <a:bodyPr/>
                    <a:lstStyle/>
                    <a:p>
                      <a:pPr algn="l" fontAlgn="ctr">
                        <a:spcBef>
                          <a:spcPts val="0"/>
                        </a:spcBef>
                        <a:spcAft>
                          <a:spcPts val="0"/>
                        </a:spcAft>
                      </a:pPr>
                      <a:r>
                        <a:rPr lang="en-US" sz="1000" u="none" strike="noStrike" dirty="0">
                          <a:effectLst/>
                        </a:rPr>
                        <a:t>Arts, entertainment, and recreation</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39</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7</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54</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140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966866850"/>
                  </a:ext>
                </a:extLst>
              </a:tr>
              <a:tr h="228481">
                <a:tc>
                  <a:txBody>
                    <a:bodyPr/>
                    <a:lstStyle/>
                    <a:p>
                      <a:pPr algn="l" fontAlgn="ctr">
                        <a:spcBef>
                          <a:spcPts val="0"/>
                        </a:spcBef>
                        <a:spcAft>
                          <a:spcPts val="0"/>
                        </a:spcAft>
                      </a:pPr>
                      <a:r>
                        <a:rPr lang="en-US" sz="1000" u="none" strike="noStrike" dirty="0">
                          <a:effectLst/>
                        </a:rPr>
                        <a:t>Other Services (except public admin)</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33</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11</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56</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400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506111267"/>
                  </a:ext>
                </a:extLst>
              </a:tr>
              <a:tr h="228481">
                <a:tc>
                  <a:txBody>
                    <a:bodyPr/>
                    <a:lstStyle/>
                    <a:p>
                      <a:pPr algn="l" fontAlgn="ctr">
                        <a:spcBef>
                          <a:spcPts val="0"/>
                        </a:spcBef>
                        <a:spcAft>
                          <a:spcPts val="0"/>
                        </a:spcAft>
                      </a:pPr>
                      <a:r>
                        <a:rPr lang="en-US" sz="1000" u="none" strike="noStrike" dirty="0">
                          <a:effectLst/>
                        </a:rPr>
                        <a:t>Healthcare and social assistance</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32</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7</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61</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640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4262046656"/>
                  </a:ext>
                </a:extLst>
              </a:tr>
              <a:tr h="228481">
                <a:tc>
                  <a:txBody>
                    <a:bodyPr/>
                    <a:lstStyle/>
                    <a:p>
                      <a:pPr algn="l" fontAlgn="ctr">
                        <a:spcBef>
                          <a:spcPts val="0"/>
                        </a:spcBef>
                        <a:spcAft>
                          <a:spcPts val="0"/>
                        </a:spcAft>
                      </a:pPr>
                      <a:r>
                        <a:rPr lang="en-US" sz="1000" u="none" strike="noStrike" dirty="0">
                          <a:effectLst/>
                        </a:rPr>
                        <a:t>Transportation and warehousing</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31</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14</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55</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170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1453219791"/>
                  </a:ext>
                </a:extLst>
              </a:tr>
              <a:tr h="228481">
                <a:tc>
                  <a:txBody>
                    <a:bodyPr/>
                    <a:lstStyle/>
                    <a:p>
                      <a:pPr algn="l" fontAlgn="ctr">
                        <a:spcBef>
                          <a:spcPts val="0"/>
                        </a:spcBef>
                        <a:spcAft>
                          <a:spcPts val="0"/>
                        </a:spcAft>
                      </a:pPr>
                      <a:r>
                        <a:rPr lang="en-US" sz="1000" u="none" strike="noStrike">
                          <a:effectLst/>
                        </a:rPr>
                        <a:t>Retail Trade</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28</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12</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60</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650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3441786271"/>
                  </a:ext>
                </a:extLst>
              </a:tr>
              <a:tr h="228481">
                <a:tc>
                  <a:txBody>
                    <a:bodyPr/>
                    <a:lstStyle/>
                    <a:p>
                      <a:pPr algn="l" fontAlgn="ctr">
                        <a:spcBef>
                          <a:spcPts val="0"/>
                        </a:spcBef>
                        <a:spcAft>
                          <a:spcPts val="0"/>
                        </a:spcAft>
                      </a:pPr>
                      <a:r>
                        <a:rPr lang="en-US" sz="1000" u="none" strike="noStrike">
                          <a:effectLst/>
                        </a:rPr>
                        <a:t>Wholesale Trade</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26</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13</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61</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290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3097643755"/>
                  </a:ext>
                </a:extLst>
              </a:tr>
              <a:tr h="228481">
                <a:tc>
                  <a:txBody>
                    <a:bodyPr/>
                    <a:lstStyle/>
                    <a:p>
                      <a:pPr algn="l" fontAlgn="ctr">
                        <a:spcBef>
                          <a:spcPts val="0"/>
                        </a:spcBef>
                        <a:spcAft>
                          <a:spcPts val="0"/>
                        </a:spcAft>
                      </a:pPr>
                      <a:r>
                        <a:rPr lang="en-US" sz="1000" u="none" strike="noStrike">
                          <a:effectLst/>
                        </a:rPr>
                        <a:t>Information Services</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23</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15</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62</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80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372725382"/>
                  </a:ext>
                </a:extLst>
              </a:tr>
              <a:tr h="228481">
                <a:tc>
                  <a:txBody>
                    <a:bodyPr/>
                    <a:lstStyle/>
                    <a:p>
                      <a:pPr algn="l" fontAlgn="ctr">
                        <a:spcBef>
                          <a:spcPts val="0"/>
                        </a:spcBef>
                        <a:spcAft>
                          <a:spcPts val="0"/>
                        </a:spcAft>
                      </a:pPr>
                      <a:r>
                        <a:rPr lang="en-US" sz="1000" u="none" strike="noStrike">
                          <a:effectLst/>
                        </a:rPr>
                        <a:t>Manufacturing</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21</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14</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65</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240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3926973093"/>
                  </a:ext>
                </a:extLst>
              </a:tr>
              <a:tr h="228481">
                <a:tc>
                  <a:txBody>
                    <a:bodyPr/>
                    <a:lstStyle/>
                    <a:p>
                      <a:pPr algn="l" fontAlgn="ctr">
                        <a:spcBef>
                          <a:spcPts val="0"/>
                        </a:spcBef>
                        <a:spcAft>
                          <a:spcPts val="0"/>
                        </a:spcAft>
                      </a:pPr>
                      <a:r>
                        <a:rPr lang="en-US" sz="1000" u="none" strike="noStrike">
                          <a:effectLst/>
                        </a:rPr>
                        <a:t>Admin and Support</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20</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12</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68</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340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4174276709"/>
                  </a:ext>
                </a:extLst>
              </a:tr>
              <a:tr h="228481">
                <a:tc>
                  <a:txBody>
                    <a:bodyPr/>
                    <a:lstStyle/>
                    <a:p>
                      <a:pPr algn="l" fontAlgn="ctr">
                        <a:spcBef>
                          <a:spcPts val="0"/>
                        </a:spcBef>
                        <a:spcAft>
                          <a:spcPts val="0"/>
                        </a:spcAft>
                      </a:pPr>
                      <a:r>
                        <a:rPr lang="en-US" sz="1000" u="none" strike="noStrike">
                          <a:effectLst/>
                        </a:rPr>
                        <a:t>Management of Companies</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18</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11</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71</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2197035134"/>
                  </a:ext>
                </a:extLst>
              </a:tr>
              <a:tr h="228481">
                <a:tc>
                  <a:txBody>
                    <a:bodyPr/>
                    <a:lstStyle/>
                    <a:p>
                      <a:pPr algn="l" fontAlgn="ctr">
                        <a:spcBef>
                          <a:spcPts val="0"/>
                        </a:spcBef>
                        <a:spcAft>
                          <a:spcPts val="0"/>
                        </a:spcAft>
                      </a:pPr>
                      <a:r>
                        <a:rPr lang="en-US" sz="1000" u="none" strike="noStrike">
                          <a:effectLst/>
                        </a:rPr>
                        <a:t>Real Estate and Rental and Leasing</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16</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12</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72</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310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2134963621"/>
                  </a:ext>
                </a:extLst>
              </a:tr>
              <a:tr h="228481">
                <a:tc>
                  <a:txBody>
                    <a:bodyPr/>
                    <a:lstStyle/>
                    <a:p>
                      <a:pPr algn="l" fontAlgn="ctr">
                        <a:spcBef>
                          <a:spcPts val="0"/>
                        </a:spcBef>
                        <a:spcAft>
                          <a:spcPts val="0"/>
                        </a:spcAft>
                      </a:pPr>
                      <a:r>
                        <a:rPr lang="en-US" sz="1000" u="none" strike="noStrike">
                          <a:effectLst/>
                        </a:rPr>
                        <a:t>Construction</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13</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18</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69</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700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2566177424"/>
                  </a:ext>
                </a:extLst>
              </a:tr>
              <a:tr h="228481">
                <a:tc>
                  <a:txBody>
                    <a:bodyPr/>
                    <a:lstStyle/>
                    <a:p>
                      <a:pPr algn="l" fontAlgn="ctr">
                        <a:spcBef>
                          <a:spcPts val="0"/>
                        </a:spcBef>
                        <a:spcAft>
                          <a:spcPts val="0"/>
                        </a:spcAft>
                      </a:pPr>
                      <a:r>
                        <a:rPr lang="en-US" sz="1000" u="none" strike="noStrike">
                          <a:effectLst/>
                        </a:rPr>
                        <a:t>Professional Services</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10</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12</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78</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800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3039920149"/>
                  </a:ext>
                </a:extLst>
              </a:tr>
              <a:tr h="228481">
                <a:tc>
                  <a:txBody>
                    <a:bodyPr/>
                    <a:lstStyle/>
                    <a:p>
                      <a:pPr algn="l" fontAlgn="ctr">
                        <a:spcBef>
                          <a:spcPts val="0"/>
                        </a:spcBef>
                        <a:spcAft>
                          <a:spcPts val="0"/>
                        </a:spcAft>
                      </a:pPr>
                      <a:r>
                        <a:rPr lang="en-US" sz="1000" u="none" strike="noStrike">
                          <a:effectLst/>
                        </a:rPr>
                        <a:t>Utilities</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9</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16</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75</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5</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398630742"/>
                  </a:ext>
                </a:extLst>
              </a:tr>
              <a:tr h="228481">
                <a:tc>
                  <a:txBody>
                    <a:bodyPr/>
                    <a:lstStyle/>
                    <a:p>
                      <a:pPr algn="l" fontAlgn="ctr">
                        <a:spcBef>
                          <a:spcPts val="0"/>
                        </a:spcBef>
                        <a:spcAft>
                          <a:spcPts val="0"/>
                        </a:spcAft>
                      </a:pPr>
                      <a:r>
                        <a:rPr lang="en-US" sz="1000" u="none" strike="noStrike" dirty="0">
                          <a:effectLst/>
                        </a:rPr>
                        <a:t>Finance and Insurance</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6</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a:effectLst/>
                        </a:rPr>
                        <a:t>14</a:t>
                      </a:r>
                      <a:endParaRPr lang="en-US" sz="1600" b="0" i="0" u="none" strike="noStrike">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80</a:t>
                      </a:r>
                      <a:endParaRPr lang="en-US" sz="1600" b="0" i="0" u="none" strike="noStrike" dirty="0">
                        <a:effectLst/>
                        <a:latin typeface="Arial" panose="020B0604020202020204" pitchFamily="34" charset="0"/>
                      </a:endParaRPr>
                    </a:p>
                  </a:txBody>
                  <a:tcPr marL="6921" marR="6921" marT="6921" marB="0" anchor="ctr"/>
                </a:tc>
                <a:tc>
                  <a:txBody>
                    <a:bodyPr/>
                    <a:lstStyle/>
                    <a:p>
                      <a:pPr algn="ctr" fontAlgn="ctr">
                        <a:spcBef>
                          <a:spcPts val="0"/>
                        </a:spcBef>
                        <a:spcAft>
                          <a:spcPts val="0"/>
                        </a:spcAft>
                      </a:pPr>
                      <a:r>
                        <a:rPr lang="en-US" sz="1000" u="none" strike="noStrike" dirty="0">
                          <a:effectLst/>
                        </a:rPr>
                        <a:t>240</a:t>
                      </a:r>
                      <a:endParaRPr lang="en-US" sz="1600" b="0" i="0" u="none" strike="noStrike" dirty="0">
                        <a:effectLst/>
                        <a:latin typeface="Arial" panose="020B0604020202020204" pitchFamily="34" charset="0"/>
                      </a:endParaRPr>
                    </a:p>
                  </a:txBody>
                  <a:tcPr marL="6921" marR="6921" marT="6921" marB="0" anchor="ctr"/>
                </a:tc>
                <a:extLst>
                  <a:ext uri="{0D108BD9-81ED-4DB2-BD59-A6C34878D82A}">
                    <a16:rowId xmlns:a16="http://schemas.microsoft.com/office/drawing/2014/main" val="1281970045"/>
                  </a:ext>
                </a:extLst>
              </a:tr>
            </a:tbl>
          </a:graphicData>
        </a:graphic>
      </p:graphicFrame>
    </p:spTree>
    <p:extLst>
      <p:ext uri="{BB962C8B-B14F-4D97-AF65-F5344CB8AC3E}">
        <p14:creationId xmlns:p14="http://schemas.microsoft.com/office/powerpoint/2010/main" val="2159940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1217-86A5-161C-01C7-D0801C6BB79C}"/>
              </a:ext>
            </a:extLst>
          </p:cNvPr>
          <p:cNvSpPr>
            <a:spLocks noGrp="1"/>
          </p:cNvSpPr>
          <p:nvPr>
            <p:ph type="title"/>
          </p:nvPr>
        </p:nvSpPr>
        <p:spPr/>
        <p:txBody>
          <a:bodyPr/>
          <a:lstStyle/>
          <a:p>
            <a:r>
              <a:rPr lang="en-IN" dirty="0"/>
              <a:t>FYR: Side-by-Side “Parallel” Chart – Type 1</a:t>
            </a:r>
            <a:endParaRPr lang="en-US" dirty="0"/>
          </a:p>
        </p:txBody>
      </p:sp>
      <p:sp>
        <p:nvSpPr>
          <p:cNvPr id="3" name="Slide Number Placeholder 2">
            <a:extLst>
              <a:ext uri="{FF2B5EF4-FFF2-40B4-BE49-F238E27FC236}">
                <a16:creationId xmlns:a16="http://schemas.microsoft.com/office/drawing/2014/main" id="{2AB1E1E4-0416-DC95-639B-309E650E7987}"/>
              </a:ext>
            </a:extLst>
          </p:cNvPr>
          <p:cNvSpPr>
            <a:spLocks noGrp="1"/>
          </p:cNvSpPr>
          <p:nvPr>
            <p:ph type="sldNum" sz="quarter" idx="12"/>
          </p:nvPr>
        </p:nvSpPr>
        <p:spPr/>
        <p:txBody>
          <a:bodyPr/>
          <a:lstStyle/>
          <a:p>
            <a:fld id="{0B21AF8E-D15D-465C-BA79-CC3F302F2B01}" type="slidenum">
              <a:rPr lang="en-US" smtClean="0"/>
              <a:pPr/>
              <a:t>59</a:t>
            </a:fld>
            <a:endParaRPr lang="en-US" dirty="0"/>
          </a:p>
        </p:txBody>
      </p:sp>
      <p:sp>
        <p:nvSpPr>
          <p:cNvPr id="4" name="Footer Placeholder 3">
            <a:extLst>
              <a:ext uri="{FF2B5EF4-FFF2-40B4-BE49-F238E27FC236}">
                <a16:creationId xmlns:a16="http://schemas.microsoft.com/office/drawing/2014/main" id="{D5EA3DB2-45AA-AADE-D6EC-AF5CAB9F527C}"/>
              </a:ext>
            </a:extLst>
          </p:cNvPr>
          <p:cNvSpPr>
            <a:spLocks noGrp="1"/>
          </p:cNvSpPr>
          <p:nvPr>
            <p:ph type="ftr" sz="quarter" idx="3"/>
          </p:nvPr>
        </p:nvSpPr>
        <p:spPr/>
        <p:txBody>
          <a:bodyPr/>
          <a:lstStyle/>
          <a:p>
            <a:r>
              <a:rPr lang="en-US"/>
              <a:t>(c) Yoda Learning Solutions</a:t>
            </a:r>
            <a:endParaRPr lang="en-US" dirty="0"/>
          </a:p>
        </p:txBody>
      </p:sp>
      <p:pic>
        <p:nvPicPr>
          <p:cNvPr id="5" name="Picture 4">
            <a:extLst>
              <a:ext uri="{FF2B5EF4-FFF2-40B4-BE49-F238E27FC236}">
                <a16:creationId xmlns:a16="http://schemas.microsoft.com/office/drawing/2014/main" id="{B4A4495D-E751-D214-0EFE-23F604EF18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2" y="983479"/>
            <a:ext cx="8353424" cy="4844602"/>
          </a:xfrm>
          <a:prstGeom prst="rect">
            <a:avLst/>
          </a:prstGeom>
        </p:spPr>
      </p:pic>
      <p:sp>
        <p:nvSpPr>
          <p:cNvPr id="6" name="TextBox 5">
            <a:extLst>
              <a:ext uri="{FF2B5EF4-FFF2-40B4-BE49-F238E27FC236}">
                <a16:creationId xmlns:a16="http://schemas.microsoft.com/office/drawing/2014/main" id="{4D4C8BEE-F738-9D4E-4F5B-21E03CCE77AF}"/>
              </a:ext>
            </a:extLst>
          </p:cNvPr>
          <p:cNvSpPr txBox="1"/>
          <p:nvPr/>
        </p:nvSpPr>
        <p:spPr>
          <a:xfrm>
            <a:off x="686058" y="5966057"/>
            <a:ext cx="1120500" cy="183896"/>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100" dirty="0">
                <a:latin typeface="Aptos" panose="020B0004020202020204" pitchFamily="34" charset="0"/>
              </a:rPr>
              <a:t>Source: EY reports</a:t>
            </a:r>
          </a:p>
        </p:txBody>
      </p:sp>
    </p:spTree>
    <p:extLst>
      <p:ext uri="{BB962C8B-B14F-4D97-AF65-F5344CB8AC3E}">
        <p14:creationId xmlns:p14="http://schemas.microsoft.com/office/powerpoint/2010/main" val="258507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9D296C-B57E-42DB-BE25-BFD0CC9EC4A7}"/>
              </a:ext>
            </a:extLst>
          </p:cNvPr>
          <p:cNvSpPr>
            <a:spLocks noGrp="1"/>
          </p:cNvSpPr>
          <p:nvPr>
            <p:ph type="title"/>
          </p:nvPr>
        </p:nvSpPr>
        <p:spPr/>
        <p:txBody>
          <a:bodyPr/>
          <a:lstStyle/>
          <a:p>
            <a:r>
              <a:rPr lang="en-US" dirty="0"/>
              <a:t>Bookmark this: Video Links for Power BI</a:t>
            </a:r>
          </a:p>
        </p:txBody>
      </p:sp>
      <p:sp>
        <p:nvSpPr>
          <p:cNvPr id="2" name="Slide Number Placeholder 1">
            <a:extLst>
              <a:ext uri="{FF2B5EF4-FFF2-40B4-BE49-F238E27FC236}">
                <a16:creationId xmlns:a16="http://schemas.microsoft.com/office/drawing/2014/main" id="{5859B434-D73B-4C06-A852-E213149C724C}"/>
              </a:ext>
            </a:extLst>
          </p:cNvPr>
          <p:cNvSpPr>
            <a:spLocks noGrp="1"/>
          </p:cNvSpPr>
          <p:nvPr>
            <p:ph type="sldNum" sz="quarter" idx="12"/>
          </p:nvPr>
        </p:nvSpPr>
        <p:spPr/>
        <p:txBody>
          <a:bodyPr/>
          <a:lstStyle/>
          <a:p>
            <a:fld id="{FFD9964A-91AC-4440-9B5B-183959FD4309}" type="slidenum">
              <a:rPr lang="en-US" smtClean="0"/>
              <a:pPr/>
              <a:t>6</a:t>
            </a:fld>
            <a:endParaRPr lang="en-US"/>
          </a:p>
        </p:txBody>
      </p:sp>
      <p:sp>
        <p:nvSpPr>
          <p:cNvPr id="6" name="TextBox 5">
            <a:extLst>
              <a:ext uri="{FF2B5EF4-FFF2-40B4-BE49-F238E27FC236}">
                <a16:creationId xmlns:a16="http://schemas.microsoft.com/office/drawing/2014/main" id="{5AFF3A57-86F5-4034-8A8A-8A20F70F77EE}"/>
              </a:ext>
            </a:extLst>
          </p:cNvPr>
          <p:cNvSpPr txBox="1"/>
          <p:nvPr/>
        </p:nvSpPr>
        <p:spPr>
          <a:xfrm>
            <a:off x="609601" y="1135333"/>
            <a:ext cx="10515600" cy="2616101"/>
          </a:xfrm>
          <a:prstGeom prst="rect">
            <a:avLst/>
          </a:prstGeom>
          <a:noFill/>
        </p:spPr>
        <p:txBody>
          <a:bodyPr wrap="square">
            <a:spAutoFit/>
          </a:bodyPr>
          <a:lstStyle/>
          <a:p>
            <a:pPr algn="l"/>
            <a:r>
              <a:rPr lang="en-US" sz="1600" b="1" dirty="0"/>
              <a:t>Yoda Learning's YouTube Video Links for </a:t>
            </a:r>
            <a:r>
              <a:rPr lang="en-US" sz="1600" b="1" dirty="0">
                <a:solidFill>
                  <a:srgbClr val="C00000"/>
                </a:solidFill>
              </a:rPr>
              <a:t>Exploratory Analysis -</a:t>
            </a:r>
          </a:p>
          <a:p>
            <a:pPr algn="l"/>
            <a:endParaRPr lang="en-US" sz="1600" dirty="0"/>
          </a:p>
          <a:p>
            <a:pPr algn="l"/>
            <a:r>
              <a:rPr lang="en-US" sz="1600" dirty="0"/>
              <a:t>Calendar, Matrix Heatmap, Infographic Designer, Clustered Column Analytics=</a:t>
            </a:r>
          </a:p>
          <a:p>
            <a:pPr algn="l"/>
            <a:r>
              <a:rPr lang="en-US" sz="1600" dirty="0">
                <a:hlinkClick r:id="rId3"/>
              </a:rPr>
              <a:t>https://www.youtube.com/watch?v=VpeLFZdUvNA&amp;ab_channel=YodaLearningAcademy</a:t>
            </a:r>
            <a:endParaRPr lang="en-US" sz="1600" dirty="0"/>
          </a:p>
          <a:p>
            <a:pPr algn="l"/>
            <a:endParaRPr lang="en-US" sz="1600" dirty="0"/>
          </a:p>
          <a:p>
            <a:pPr algn="l"/>
            <a:r>
              <a:rPr lang="en-US" sz="1600" dirty="0"/>
              <a:t>Scatter (X-Y)=</a:t>
            </a:r>
          </a:p>
          <a:p>
            <a:pPr algn="l"/>
            <a:r>
              <a:rPr lang="en-US" sz="1600" dirty="0">
                <a:hlinkClick r:id="rId4"/>
              </a:rPr>
              <a:t>https://www.youtube.com/watch?v=0RVNkemPmRY&amp;ab_channel=YodaLearningAcademy</a:t>
            </a:r>
            <a:endParaRPr lang="en-US" sz="1600" dirty="0"/>
          </a:p>
          <a:p>
            <a:pPr algn="l"/>
            <a:endParaRPr lang="en-US" sz="1600" dirty="0"/>
          </a:p>
          <a:p>
            <a:pPr algn="l"/>
            <a:r>
              <a:rPr lang="en-US" sz="1600" dirty="0"/>
              <a:t>Decomposition Tree=</a:t>
            </a:r>
          </a:p>
          <a:p>
            <a:pPr algn="l"/>
            <a:r>
              <a:rPr lang="en-US" sz="1600" dirty="0">
                <a:hlinkClick r:id="rId5"/>
              </a:rPr>
              <a:t>https://www.youtube.com/watch?v=Lb5Vn8E7U2Q&amp;ab_channel=YodaLearningAcademy</a:t>
            </a:r>
            <a:endParaRPr lang="en-US" sz="1600" dirty="0"/>
          </a:p>
        </p:txBody>
      </p:sp>
      <p:sp>
        <p:nvSpPr>
          <p:cNvPr id="3" name="TextBox 2">
            <a:extLst>
              <a:ext uri="{FF2B5EF4-FFF2-40B4-BE49-F238E27FC236}">
                <a16:creationId xmlns:a16="http://schemas.microsoft.com/office/drawing/2014/main" id="{F4854E37-9520-F0F7-F3B9-4A706B28123D}"/>
              </a:ext>
            </a:extLst>
          </p:cNvPr>
          <p:cNvSpPr txBox="1"/>
          <p:nvPr/>
        </p:nvSpPr>
        <p:spPr>
          <a:xfrm>
            <a:off x="609601" y="4069241"/>
            <a:ext cx="10515600" cy="830997"/>
          </a:xfrm>
          <a:prstGeom prst="rect">
            <a:avLst/>
          </a:prstGeom>
          <a:noFill/>
        </p:spPr>
        <p:txBody>
          <a:bodyPr wrap="square">
            <a:spAutoFit/>
          </a:bodyPr>
          <a:lstStyle/>
          <a:p>
            <a:pPr algn="l"/>
            <a:r>
              <a:rPr lang="en-US" sz="1600" b="1" i="0" dirty="0">
                <a:effectLst/>
                <a:latin typeface="Segoe UI" panose="020B0502040204020203" pitchFamily="34" charset="0"/>
              </a:rPr>
              <a:t>Special Mention -</a:t>
            </a:r>
          </a:p>
          <a:p>
            <a:pPr algn="l"/>
            <a:endParaRPr lang="en-US" sz="1600" b="1" dirty="0">
              <a:solidFill>
                <a:srgbClr val="C00000"/>
              </a:solidFill>
              <a:latin typeface="Segoe UI" panose="020B0502040204020203" pitchFamily="34" charset="0"/>
            </a:endParaRPr>
          </a:p>
          <a:p>
            <a:pPr algn="l"/>
            <a:r>
              <a:rPr lang="en-US" sz="1600" dirty="0"/>
              <a:t>Small Multiples (Trellis)= </a:t>
            </a:r>
            <a:r>
              <a:rPr lang="en-US" sz="1600" dirty="0">
                <a:hlinkClick r:id="rId6"/>
              </a:rPr>
              <a:t>https://www.youtube.com/watch?v=Y1Yz3OnurBs</a:t>
            </a:r>
            <a:r>
              <a:rPr lang="en-US" sz="1600" dirty="0"/>
              <a:t> – from Pragmatic Works</a:t>
            </a:r>
          </a:p>
        </p:txBody>
      </p:sp>
    </p:spTree>
    <p:extLst>
      <p:ext uri="{BB962C8B-B14F-4D97-AF65-F5344CB8AC3E}">
        <p14:creationId xmlns:p14="http://schemas.microsoft.com/office/powerpoint/2010/main" val="41404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120AA8-6E7E-410A-82A8-872DAC9167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2" y="941041"/>
            <a:ext cx="7204072" cy="4972080"/>
          </a:xfrm>
          <a:prstGeom prst="rect">
            <a:avLst/>
          </a:prstGeom>
        </p:spPr>
      </p:pic>
      <p:sp>
        <p:nvSpPr>
          <p:cNvPr id="2" name="Title 1">
            <a:extLst>
              <a:ext uri="{FF2B5EF4-FFF2-40B4-BE49-F238E27FC236}">
                <a16:creationId xmlns:a16="http://schemas.microsoft.com/office/drawing/2014/main" id="{CF2673FA-CFE5-486B-8A0E-F1E4E66D8246}"/>
              </a:ext>
            </a:extLst>
          </p:cNvPr>
          <p:cNvSpPr>
            <a:spLocks noGrp="1"/>
          </p:cNvSpPr>
          <p:nvPr>
            <p:ph type="title"/>
          </p:nvPr>
        </p:nvSpPr>
        <p:spPr/>
        <p:txBody>
          <a:bodyPr>
            <a:normAutofit/>
          </a:bodyPr>
          <a:lstStyle/>
          <a:p>
            <a:r>
              <a:rPr lang="en-IN" dirty="0"/>
              <a:t>FYR: Side-by-Side “Parallel” Chart – Type 1</a:t>
            </a:r>
            <a:endParaRPr lang="en-US" dirty="0"/>
          </a:p>
        </p:txBody>
      </p:sp>
      <p:sp>
        <p:nvSpPr>
          <p:cNvPr id="4" name="Slide Number Placeholder 3">
            <a:extLst>
              <a:ext uri="{FF2B5EF4-FFF2-40B4-BE49-F238E27FC236}">
                <a16:creationId xmlns:a16="http://schemas.microsoft.com/office/drawing/2014/main" id="{20C98130-2810-4AFA-A867-CE1D8FC50A3F}"/>
              </a:ext>
            </a:extLst>
          </p:cNvPr>
          <p:cNvSpPr>
            <a:spLocks noGrp="1"/>
          </p:cNvSpPr>
          <p:nvPr>
            <p:ph type="sldNum" sz="quarter" idx="12"/>
          </p:nvPr>
        </p:nvSpPr>
        <p:spPr/>
        <p:txBody>
          <a:bodyPr/>
          <a:lstStyle/>
          <a:p>
            <a:fld id="{FFD9964A-91AC-4440-9B5B-183959FD4309}" type="slidenum">
              <a:rPr lang="en-US" smtClean="0"/>
              <a:pPr/>
              <a:t>60</a:t>
            </a:fld>
            <a:endParaRPr lang="en-US"/>
          </a:p>
        </p:txBody>
      </p:sp>
      <p:sp>
        <p:nvSpPr>
          <p:cNvPr id="10" name="TextBox 9">
            <a:extLst>
              <a:ext uri="{FF2B5EF4-FFF2-40B4-BE49-F238E27FC236}">
                <a16:creationId xmlns:a16="http://schemas.microsoft.com/office/drawing/2014/main" id="{4FD5AB43-9A04-4F49-8590-A130A275E21B}"/>
              </a:ext>
            </a:extLst>
          </p:cNvPr>
          <p:cNvSpPr txBox="1"/>
          <p:nvPr/>
        </p:nvSpPr>
        <p:spPr>
          <a:xfrm>
            <a:off x="1138813" y="5926606"/>
            <a:ext cx="1085233" cy="183896"/>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100" dirty="0">
                <a:latin typeface="Aptos" panose="020B0004020202020204" pitchFamily="34" charset="0"/>
              </a:rPr>
              <a:t>Source: McKinsey</a:t>
            </a:r>
          </a:p>
        </p:txBody>
      </p:sp>
      <p:sp>
        <p:nvSpPr>
          <p:cNvPr id="3" name="Rectangle 2">
            <a:extLst>
              <a:ext uri="{FF2B5EF4-FFF2-40B4-BE49-F238E27FC236}">
                <a16:creationId xmlns:a16="http://schemas.microsoft.com/office/drawing/2014/main" id="{70CA0AA3-7B5D-158A-148D-51397EE76C2F}"/>
              </a:ext>
            </a:extLst>
          </p:cNvPr>
          <p:cNvSpPr/>
          <p:nvPr/>
        </p:nvSpPr>
        <p:spPr>
          <a:xfrm>
            <a:off x="6617017" y="1564641"/>
            <a:ext cx="1056640" cy="4348480"/>
          </a:xfrm>
          <a:prstGeom prst="rect">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304573-404C-019C-5002-34A094E5F728}"/>
              </a:ext>
            </a:extLst>
          </p:cNvPr>
          <p:cNvSpPr txBox="1"/>
          <p:nvPr/>
        </p:nvSpPr>
        <p:spPr>
          <a:xfrm>
            <a:off x="7673657" y="2387600"/>
            <a:ext cx="2054665" cy="461665"/>
          </a:xfrm>
          <a:prstGeom prst="rect">
            <a:avLst/>
          </a:prstGeom>
          <a:noFill/>
        </p:spPr>
        <p:txBody>
          <a:bodyPr wrap="none" rtlCol="0">
            <a:spAutoFit/>
          </a:bodyPr>
          <a:lstStyle/>
          <a:p>
            <a:r>
              <a:rPr lang="en-IN" sz="2400" dirty="0">
                <a:latin typeface="Aptos" panose="020B0004020202020204" pitchFamily="34" charset="0"/>
              </a:rPr>
              <a:t>… with a Table</a:t>
            </a:r>
            <a:endParaRPr lang="en-US" sz="2400" dirty="0">
              <a:latin typeface="Aptos" panose="020B0004020202020204" pitchFamily="34" charset="0"/>
            </a:endParaRPr>
          </a:p>
        </p:txBody>
      </p:sp>
    </p:spTree>
    <p:extLst>
      <p:ext uri="{BB962C8B-B14F-4D97-AF65-F5344CB8AC3E}">
        <p14:creationId xmlns:p14="http://schemas.microsoft.com/office/powerpoint/2010/main" val="3857857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641104-7F1D-4B26-8F39-EB321E66B68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3307"/>
          <a:stretch/>
        </p:blipFill>
        <p:spPr>
          <a:xfrm>
            <a:off x="609601" y="1063322"/>
            <a:ext cx="7411149" cy="4971717"/>
          </a:xfrm>
          <a:prstGeom prst="rect">
            <a:avLst/>
          </a:prstGeom>
        </p:spPr>
      </p:pic>
      <p:sp>
        <p:nvSpPr>
          <p:cNvPr id="2" name="Title 1">
            <a:extLst>
              <a:ext uri="{FF2B5EF4-FFF2-40B4-BE49-F238E27FC236}">
                <a16:creationId xmlns:a16="http://schemas.microsoft.com/office/drawing/2014/main" id="{6B14880C-D9ED-403E-9611-36ED12212F99}"/>
              </a:ext>
            </a:extLst>
          </p:cNvPr>
          <p:cNvSpPr>
            <a:spLocks noGrp="1"/>
          </p:cNvSpPr>
          <p:nvPr>
            <p:ph type="title"/>
          </p:nvPr>
        </p:nvSpPr>
        <p:spPr/>
        <p:txBody>
          <a:bodyPr/>
          <a:lstStyle/>
          <a:p>
            <a:r>
              <a:rPr lang="en-IN" dirty="0"/>
              <a:t>FYR: Side-by-Side “Parallel” Chart – Type 1</a:t>
            </a:r>
            <a:endParaRPr lang="en-US" dirty="0"/>
          </a:p>
        </p:txBody>
      </p:sp>
      <p:sp>
        <p:nvSpPr>
          <p:cNvPr id="4" name="Slide Number Placeholder 3">
            <a:extLst>
              <a:ext uri="{FF2B5EF4-FFF2-40B4-BE49-F238E27FC236}">
                <a16:creationId xmlns:a16="http://schemas.microsoft.com/office/drawing/2014/main" id="{03156E5D-F53E-44C4-8E21-71C5FBF8C87B}"/>
              </a:ext>
            </a:extLst>
          </p:cNvPr>
          <p:cNvSpPr>
            <a:spLocks noGrp="1"/>
          </p:cNvSpPr>
          <p:nvPr>
            <p:ph type="sldNum" sz="quarter" idx="12"/>
          </p:nvPr>
        </p:nvSpPr>
        <p:spPr/>
        <p:txBody>
          <a:bodyPr/>
          <a:lstStyle/>
          <a:p>
            <a:fld id="{FFD9964A-91AC-4440-9B5B-183959FD4309}" type="slidenum">
              <a:rPr lang="en-US" smtClean="0"/>
              <a:t>61</a:t>
            </a:fld>
            <a:endParaRPr lang="en-US"/>
          </a:p>
        </p:txBody>
      </p:sp>
      <p:cxnSp>
        <p:nvCxnSpPr>
          <p:cNvPr id="3" name="Straight Arrow Connector 2">
            <a:extLst>
              <a:ext uri="{FF2B5EF4-FFF2-40B4-BE49-F238E27FC236}">
                <a16:creationId xmlns:a16="http://schemas.microsoft.com/office/drawing/2014/main" id="{52F57B5F-C21C-E83D-5012-B65E0B88B50A}"/>
              </a:ext>
            </a:extLst>
          </p:cNvPr>
          <p:cNvCxnSpPr>
            <a:cxnSpLocks/>
          </p:cNvCxnSpPr>
          <p:nvPr/>
        </p:nvCxnSpPr>
        <p:spPr>
          <a:xfrm flipH="1">
            <a:off x="8020750" y="5751454"/>
            <a:ext cx="613457"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5DFA65-83EA-6DD8-CB5C-968216237C8D}"/>
              </a:ext>
            </a:extLst>
          </p:cNvPr>
          <p:cNvSpPr txBox="1"/>
          <p:nvPr/>
        </p:nvSpPr>
        <p:spPr>
          <a:xfrm>
            <a:off x="8840629" y="5566788"/>
            <a:ext cx="1013419" cy="369332"/>
          </a:xfrm>
          <a:prstGeom prst="rect">
            <a:avLst/>
          </a:prstGeom>
          <a:noFill/>
        </p:spPr>
        <p:txBody>
          <a:bodyPr wrap="none" rtlCol="0">
            <a:spAutoFit/>
          </a:bodyPr>
          <a:lstStyle/>
          <a:p>
            <a:r>
              <a:rPr lang="en-IN" dirty="0">
                <a:latin typeface="Aptos" panose="020B0004020202020204" pitchFamily="34" charset="0"/>
              </a:rPr>
              <a:t>KPI Tiles</a:t>
            </a:r>
            <a:endParaRPr lang="en-US" dirty="0">
              <a:latin typeface="Aptos" panose="020B0004020202020204" pitchFamily="34" charset="0"/>
            </a:endParaRPr>
          </a:p>
        </p:txBody>
      </p:sp>
      <p:cxnSp>
        <p:nvCxnSpPr>
          <p:cNvPr id="8" name="Straight Arrow Connector 7">
            <a:extLst>
              <a:ext uri="{FF2B5EF4-FFF2-40B4-BE49-F238E27FC236}">
                <a16:creationId xmlns:a16="http://schemas.microsoft.com/office/drawing/2014/main" id="{A433BE78-A671-EDD8-792C-6E566DCD4633}"/>
              </a:ext>
            </a:extLst>
          </p:cNvPr>
          <p:cNvCxnSpPr>
            <a:cxnSpLocks/>
          </p:cNvCxnSpPr>
          <p:nvPr/>
        </p:nvCxnSpPr>
        <p:spPr>
          <a:xfrm flipH="1">
            <a:off x="4315175" y="4329054"/>
            <a:ext cx="4319032"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3A4947-5C3A-6C4B-B4E3-B21506BCA88A}"/>
              </a:ext>
            </a:extLst>
          </p:cNvPr>
          <p:cNvSpPr txBox="1"/>
          <p:nvPr/>
        </p:nvSpPr>
        <p:spPr>
          <a:xfrm>
            <a:off x="8840629" y="4144388"/>
            <a:ext cx="2145587" cy="369332"/>
          </a:xfrm>
          <a:prstGeom prst="rect">
            <a:avLst/>
          </a:prstGeom>
          <a:noFill/>
        </p:spPr>
        <p:txBody>
          <a:bodyPr wrap="none" rtlCol="0">
            <a:spAutoFit/>
          </a:bodyPr>
          <a:lstStyle/>
          <a:p>
            <a:r>
              <a:rPr lang="en-IN" dirty="0">
                <a:latin typeface="Aptos" panose="020B0004020202020204" pitchFamily="34" charset="0"/>
              </a:rPr>
              <a:t>Thermometer Chart</a:t>
            </a:r>
          </a:p>
        </p:txBody>
      </p:sp>
      <p:cxnSp>
        <p:nvCxnSpPr>
          <p:cNvPr id="11" name="Straight Arrow Connector 10">
            <a:extLst>
              <a:ext uri="{FF2B5EF4-FFF2-40B4-BE49-F238E27FC236}">
                <a16:creationId xmlns:a16="http://schemas.microsoft.com/office/drawing/2014/main" id="{12A5F466-9554-9187-4ECC-72174B7CF457}"/>
              </a:ext>
            </a:extLst>
          </p:cNvPr>
          <p:cNvCxnSpPr>
            <a:cxnSpLocks/>
          </p:cNvCxnSpPr>
          <p:nvPr/>
        </p:nvCxnSpPr>
        <p:spPr>
          <a:xfrm flipH="1">
            <a:off x="6474691" y="3252094"/>
            <a:ext cx="2159516"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553C79-CB90-5D57-E729-8249D6ACE0F2}"/>
              </a:ext>
            </a:extLst>
          </p:cNvPr>
          <p:cNvSpPr txBox="1"/>
          <p:nvPr/>
        </p:nvSpPr>
        <p:spPr>
          <a:xfrm>
            <a:off x="8840629" y="3067428"/>
            <a:ext cx="1986441" cy="369332"/>
          </a:xfrm>
          <a:prstGeom prst="rect">
            <a:avLst/>
          </a:prstGeom>
          <a:noFill/>
        </p:spPr>
        <p:txBody>
          <a:bodyPr wrap="none" rtlCol="0">
            <a:spAutoFit/>
          </a:bodyPr>
          <a:lstStyle/>
          <a:p>
            <a:r>
              <a:rPr lang="en-IN" dirty="0">
                <a:latin typeface="Aptos" panose="020B0004020202020204" pitchFamily="34" charset="0"/>
              </a:rPr>
              <a:t>100% Stacked Bar</a:t>
            </a:r>
          </a:p>
        </p:txBody>
      </p:sp>
      <p:sp>
        <p:nvSpPr>
          <p:cNvPr id="14" name="TextBox 13">
            <a:extLst>
              <a:ext uri="{FF2B5EF4-FFF2-40B4-BE49-F238E27FC236}">
                <a16:creationId xmlns:a16="http://schemas.microsoft.com/office/drawing/2014/main" id="{E4633631-B599-CE9C-76F0-3F9C6EEEF96E}"/>
              </a:ext>
            </a:extLst>
          </p:cNvPr>
          <p:cNvSpPr txBox="1"/>
          <p:nvPr/>
        </p:nvSpPr>
        <p:spPr>
          <a:xfrm>
            <a:off x="905133" y="6035039"/>
            <a:ext cx="1085233" cy="183896"/>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100" dirty="0">
                <a:latin typeface="Aptos" panose="020B0004020202020204" pitchFamily="34" charset="0"/>
              </a:rPr>
              <a:t>Source: McKinsey</a:t>
            </a:r>
          </a:p>
        </p:txBody>
      </p:sp>
    </p:spTree>
    <p:extLst>
      <p:ext uri="{BB962C8B-B14F-4D97-AF65-F5344CB8AC3E}">
        <p14:creationId xmlns:p14="http://schemas.microsoft.com/office/powerpoint/2010/main" val="2453478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3C477-643C-4A45-BA27-BF6E1D13B99A}"/>
              </a:ext>
            </a:extLst>
          </p:cNvPr>
          <p:cNvSpPr>
            <a:spLocks noGrp="1"/>
          </p:cNvSpPr>
          <p:nvPr>
            <p:ph type="title"/>
          </p:nvPr>
        </p:nvSpPr>
        <p:spPr/>
        <p:txBody>
          <a:bodyPr/>
          <a:lstStyle/>
          <a:p>
            <a:r>
              <a:rPr lang="en-IN" dirty="0"/>
              <a:t>Data for practice</a:t>
            </a:r>
            <a:endParaRPr lang="en-US" dirty="0"/>
          </a:p>
        </p:txBody>
      </p:sp>
      <p:sp>
        <p:nvSpPr>
          <p:cNvPr id="3" name="Slide Number Placeholder 2">
            <a:extLst>
              <a:ext uri="{FF2B5EF4-FFF2-40B4-BE49-F238E27FC236}">
                <a16:creationId xmlns:a16="http://schemas.microsoft.com/office/drawing/2014/main" id="{9CD4F031-C9D7-4FAC-BD79-BB1F34C85F80}"/>
              </a:ext>
            </a:extLst>
          </p:cNvPr>
          <p:cNvSpPr>
            <a:spLocks noGrp="1"/>
          </p:cNvSpPr>
          <p:nvPr>
            <p:ph type="sldNum" sz="quarter" idx="12"/>
          </p:nvPr>
        </p:nvSpPr>
        <p:spPr/>
        <p:txBody>
          <a:bodyPr/>
          <a:lstStyle/>
          <a:p>
            <a:fld id="{0B21AF8E-D15D-465C-BA79-CC3F302F2B01}" type="slidenum">
              <a:rPr lang="en-US" smtClean="0"/>
              <a:pPr/>
              <a:t>62</a:t>
            </a:fld>
            <a:endParaRPr lang="en-US" dirty="0"/>
          </a:p>
        </p:txBody>
      </p:sp>
      <p:graphicFrame>
        <p:nvGraphicFramePr>
          <p:cNvPr id="5" name="Table 4">
            <a:extLst>
              <a:ext uri="{FF2B5EF4-FFF2-40B4-BE49-F238E27FC236}">
                <a16:creationId xmlns:a16="http://schemas.microsoft.com/office/drawing/2014/main" id="{F46AF1F5-DBEF-41BD-935B-A3C06DF11931}"/>
              </a:ext>
            </a:extLst>
          </p:cNvPr>
          <p:cNvGraphicFramePr/>
          <p:nvPr>
            <p:extLst>
              <p:ext uri="{D42A27DB-BD31-4B8C-83A1-F6EECF244321}">
                <p14:modId xmlns:p14="http://schemas.microsoft.com/office/powerpoint/2010/main" val="4200542377"/>
              </p:ext>
            </p:extLst>
          </p:nvPr>
        </p:nvGraphicFramePr>
        <p:xfrm>
          <a:off x="609601" y="1227252"/>
          <a:ext cx="4537251" cy="3838478"/>
        </p:xfrm>
        <a:graphic>
          <a:graphicData uri="http://schemas.openxmlformats.org/drawingml/2006/table">
            <a:tbl>
              <a:tblPr>
                <a:tableStyleId>{5C22544A-7EE6-4342-B048-85BDC9FD1C3A}</a:tableStyleId>
              </a:tblPr>
              <a:tblGrid>
                <a:gridCol w="2695441">
                  <a:extLst>
                    <a:ext uri="{9D8B030D-6E8A-4147-A177-3AD203B41FA5}">
                      <a16:colId xmlns:a16="http://schemas.microsoft.com/office/drawing/2014/main" val="2865596365"/>
                    </a:ext>
                  </a:extLst>
                </a:gridCol>
                <a:gridCol w="920905">
                  <a:extLst>
                    <a:ext uri="{9D8B030D-6E8A-4147-A177-3AD203B41FA5}">
                      <a16:colId xmlns:a16="http://schemas.microsoft.com/office/drawing/2014/main" val="2705554061"/>
                    </a:ext>
                  </a:extLst>
                </a:gridCol>
                <a:gridCol w="920905">
                  <a:extLst>
                    <a:ext uri="{9D8B030D-6E8A-4147-A177-3AD203B41FA5}">
                      <a16:colId xmlns:a16="http://schemas.microsoft.com/office/drawing/2014/main" val="3201728081"/>
                    </a:ext>
                  </a:extLst>
                </a:gridCol>
              </a:tblGrid>
              <a:tr h="274177">
                <a:tc>
                  <a:txBody>
                    <a:bodyPr/>
                    <a:lstStyle/>
                    <a:p>
                      <a:pPr algn="l" fontAlgn="ctr">
                        <a:spcBef>
                          <a:spcPts val="0"/>
                        </a:spcBef>
                        <a:spcAft>
                          <a:spcPts val="0"/>
                        </a:spcAft>
                      </a:pPr>
                      <a:r>
                        <a:rPr lang="en-US" sz="1200" b="1" u="none" strike="noStrike" dirty="0">
                          <a:effectLst/>
                        </a:rPr>
                        <a:t>Sector/Services</a:t>
                      </a:r>
                      <a:endParaRPr lang="en-US" sz="1800" b="1"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200" b="1" u="none" strike="noStrike" dirty="0">
                          <a:effectLst/>
                        </a:rPr>
                        <a:t>Total Jobs</a:t>
                      </a:r>
                      <a:endParaRPr lang="en-US" sz="1800" b="1"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200" b="1" u="none" strike="noStrike" dirty="0">
                          <a:effectLst/>
                        </a:rPr>
                        <a:t>Jobs at risk</a:t>
                      </a:r>
                      <a:endParaRPr lang="en-US" sz="1800" b="1"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040549"/>
                  </a:ext>
                </a:extLst>
              </a:tr>
              <a:tr h="274177">
                <a:tc>
                  <a:txBody>
                    <a:bodyPr/>
                    <a:lstStyle/>
                    <a:p>
                      <a:pPr algn="l" fontAlgn="ctr">
                        <a:spcBef>
                          <a:spcPts val="0"/>
                        </a:spcBef>
                        <a:spcAft>
                          <a:spcPts val="0"/>
                        </a:spcAft>
                      </a:pPr>
                      <a:r>
                        <a:rPr lang="en-US" sz="1200" u="none" strike="noStrike" dirty="0">
                          <a:effectLst/>
                        </a:rPr>
                        <a:t>Water Supply, sewerage, waste</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a:effectLst/>
                        </a:rPr>
                        <a:t>0.3</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0.1</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315679"/>
                  </a:ext>
                </a:extLst>
              </a:tr>
              <a:tr h="274177">
                <a:tc>
                  <a:txBody>
                    <a:bodyPr/>
                    <a:lstStyle/>
                    <a:p>
                      <a:pPr algn="l" fontAlgn="ctr">
                        <a:spcBef>
                          <a:spcPts val="0"/>
                        </a:spcBef>
                        <a:spcAft>
                          <a:spcPts val="0"/>
                        </a:spcAft>
                      </a:pPr>
                      <a:r>
                        <a:rPr lang="en-US" sz="1200" u="none" strike="noStrike" dirty="0">
                          <a:effectLst/>
                        </a:rPr>
                        <a:t>Information and Communication</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1.4</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a:effectLst/>
                        </a:rPr>
                        <a:t>0.2</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0391042"/>
                  </a:ext>
                </a:extLst>
              </a:tr>
              <a:tr h="274177">
                <a:tc>
                  <a:txBody>
                    <a:bodyPr/>
                    <a:lstStyle/>
                    <a:p>
                      <a:pPr algn="l" fontAlgn="ctr">
                        <a:spcBef>
                          <a:spcPts val="0"/>
                        </a:spcBef>
                        <a:spcAft>
                          <a:spcPts val="0"/>
                        </a:spcAft>
                      </a:pPr>
                      <a:r>
                        <a:rPr lang="en-US" sz="1200" u="none" strike="noStrike" dirty="0">
                          <a:effectLst/>
                        </a:rPr>
                        <a:t>Health and Social work</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4.3</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0.4</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684723"/>
                  </a:ext>
                </a:extLst>
              </a:tr>
              <a:tr h="274177">
                <a:tc>
                  <a:txBody>
                    <a:bodyPr/>
                    <a:lstStyle/>
                    <a:p>
                      <a:pPr algn="l" fontAlgn="ctr">
                        <a:spcBef>
                          <a:spcPts val="0"/>
                        </a:spcBef>
                        <a:spcAft>
                          <a:spcPts val="0"/>
                        </a:spcAft>
                      </a:pPr>
                      <a:r>
                        <a:rPr lang="en-US" sz="1200" u="none" strike="noStrike" dirty="0">
                          <a:effectLst/>
                        </a:rPr>
                        <a:t>Education</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3.4</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a:effectLst/>
                        </a:rPr>
                        <a:t>0.4</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2920127"/>
                  </a:ext>
                </a:extLst>
              </a:tr>
              <a:tr h="274177">
                <a:tc>
                  <a:txBody>
                    <a:bodyPr/>
                    <a:lstStyle/>
                    <a:p>
                      <a:pPr algn="l" fontAlgn="ctr">
                        <a:spcBef>
                          <a:spcPts val="0"/>
                        </a:spcBef>
                        <a:spcAft>
                          <a:spcPts val="0"/>
                        </a:spcAft>
                      </a:pPr>
                      <a:r>
                        <a:rPr lang="en-US" sz="1200" u="none" strike="noStrike" dirty="0">
                          <a:effectLst/>
                        </a:rPr>
                        <a:t>Professional, scientific, technical</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2.5</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a:effectLst/>
                        </a:rPr>
                        <a:t>0.3</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0040897"/>
                  </a:ext>
                </a:extLst>
              </a:tr>
              <a:tr h="274177">
                <a:tc>
                  <a:txBody>
                    <a:bodyPr/>
                    <a:lstStyle/>
                    <a:p>
                      <a:pPr algn="l" fontAlgn="ctr">
                        <a:spcBef>
                          <a:spcPts val="0"/>
                        </a:spcBef>
                        <a:spcAft>
                          <a:spcPts val="0"/>
                        </a:spcAft>
                      </a:pPr>
                      <a:r>
                        <a:rPr lang="en-US" sz="1200" u="none" strike="noStrike" dirty="0">
                          <a:effectLst/>
                        </a:rPr>
                        <a:t>Manufacturing</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2.9</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a:effectLst/>
                        </a:rPr>
                        <a:t>0.6</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209251"/>
                  </a:ext>
                </a:extLst>
              </a:tr>
              <a:tr h="274177">
                <a:tc>
                  <a:txBody>
                    <a:bodyPr/>
                    <a:lstStyle/>
                    <a:p>
                      <a:pPr algn="l" fontAlgn="ctr">
                        <a:spcBef>
                          <a:spcPts val="0"/>
                        </a:spcBef>
                        <a:spcAft>
                          <a:spcPts val="0"/>
                        </a:spcAft>
                      </a:pPr>
                      <a:r>
                        <a:rPr lang="en-US" sz="1200" u="none" strike="noStrike">
                          <a:effectLst/>
                        </a:rPr>
                        <a:t>Transport and Storage</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1.6</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0.3</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8018583"/>
                  </a:ext>
                </a:extLst>
              </a:tr>
              <a:tr h="274177">
                <a:tc>
                  <a:txBody>
                    <a:bodyPr/>
                    <a:lstStyle/>
                    <a:p>
                      <a:pPr algn="l" fontAlgn="ctr">
                        <a:spcBef>
                          <a:spcPts val="0"/>
                        </a:spcBef>
                        <a:spcAft>
                          <a:spcPts val="0"/>
                        </a:spcAft>
                      </a:pPr>
                      <a:r>
                        <a:rPr lang="en-US" sz="1200" u="none" strike="noStrike">
                          <a:effectLst/>
                        </a:rPr>
                        <a:t>Other Sectors</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5.4</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a:effectLst/>
                        </a:rPr>
                        <a:t>0.8</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017690"/>
                  </a:ext>
                </a:extLst>
              </a:tr>
              <a:tr h="274177">
                <a:tc>
                  <a:txBody>
                    <a:bodyPr/>
                    <a:lstStyle/>
                    <a:p>
                      <a:pPr algn="l" fontAlgn="ctr">
                        <a:spcBef>
                          <a:spcPts val="0"/>
                        </a:spcBef>
                        <a:spcAft>
                          <a:spcPts val="0"/>
                        </a:spcAft>
                      </a:pPr>
                      <a:r>
                        <a:rPr lang="en-US" sz="1200" u="none" strike="noStrike">
                          <a:effectLst/>
                        </a:rPr>
                        <a:t>Admin and Support Services</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1.5</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0.4</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6302251"/>
                  </a:ext>
                </a:extLst>
              </a:tr>
              <a:tr h="274177">
                <a:tc>
                  <a:txBody>
                    <a:bodyPr/>
                    <a:lstStyle/>
                    <a:p>
                      <a:pPr algn="l" fontAlgn="ctr">
                        <a:spcBef>
                          <a:spcPts val="0"/>
                        </a:spcBef>
                        <a:spcAft>
                          <a:spcPts val="0"/>
                        </a:spcAft>
                      </a:pPr>
                      <a:r>
                        <a:rPr lang="en-US" sz="1200" u="none" strike="noStrike">
                          <a:effectLst/>
                        </a:rPr>
                        <a:t>Construction</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2.4</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0.8</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748026"/>
                  </a:ext>
                </a:extLst>
              </a:tr>
              <a:tr h="274177">
                <a:tc>
                  <a:txBody>
                    <a:bodyPr/>
                    <a:lstStyle/>
                    <a:p>
                      <a:pPr algn="l" fontAlgn="ctr">
                        <a:spcBef>
                          <a:spcPts val="0"/>
                        </a:spcBef>
                        <a:spcAft>
                          <a:spcPts val="0"/>
                        </a:spcAft>
                      </a:pPr>
                      <a:r>
                        <a:rPr lang="en-US" sz="1200" u="none" strike="noStrike">
                          <a:effectLst/>
                        </a:rPr>
                        <a:t>Wholesale, retail, repair of vehicles</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4.1</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1.6</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786488"/>
                  </a:ext>
                </a:extLst>
              </a:tr>
              <a:tr h="274177">
                <a:tc>
                  <a:txBody>
                    <a:bodyPr/>
                    <a:lstStyle/>
                    <a:p>
                      <a:pPr algn="l" fontAlgn="ctr">
                        <a:spcBef>
                          <a:spcPts val="0"/>
                        </a:spcBef>
                        <a:spcAft>
                          <a:spcPts val="0"/>
                        </a:spcAft>
                      </a:pPr>
                      <a:r>
                        <a:rPr lang="en-US" sz="1200" u="none" strike="noStrike">
                          <a:effectLst/>
                        </a:rPr>
                        <a:t>Arts, entertainment, and recreation</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a:effectLst/>
                        </a:rPr>
                        <a:t>0.9</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0.5</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2931786"/>
                  </a:ext>
                </a:extLst>
              </a:tr>
              <a:tr h="274177">
                <a:tc>
                  <a:txBody>
                    <a:bodyPr/>
                    <a:lstStyle/>
                    <a:p>
                      <a:pPr algn="l" fontAlgn="ctr">
                        <a:spcBef>
                          <a:spcPts val="0"/>
                        </a:spcBef>
                        <a:spcAft>
                          <a:spcPts val="0"/>
                        </a:spcAft>
                      </a:pPr>
                      <a:r>
                        <a:rPr lang="en-US" sz="1200" u="none" strike="noStrike">
                          <a:effectLst/>
                        </a:rPr>
                        <a:t>Accommodations and food Services</a:t>
                      </a:r>
                      <a:endParaRPr lang="en-US" sz="1800" b="0" i="0" u="none" strike="noStrike">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1.8</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Bef>
                          <a:spcPts val="0"/>
                        </a:spcBef>
                        <a:spcAft>
                          <a:spcPts val="0"/>
                        </a:spcAft>
                      </a:pPr>
                      <a:r>
                        <a:rPr lang="en-US" sz="1200" u="none" strike="noStrike" dirty="0">
                          <a:effectLst/>
                        </a:rPr>
                        <a:t>1.2</a:t>
                      </a:r>
                      <a:endParaRPr lang="en-US" sz="1800" b="0" i="0" u="none" strike="noStrike" dirty="0">
                        <a:effectLst/>
                        <a:latin typeface="Arial" panose="020B0604020202020204" pitchFamily="34" charset="0"/>
                      </a:endParaRPr>
                    </a:p>
                  </a:txBody>
                  <a:tcPr marL="7616" marR="7616" marT="76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0847661"/>
                  </a:ext>
                </a:extLst>
              </a:tr>
            </a:tbl>
          </a:graphicData>
        </a:graphic>
      </p:graphicFrame>
      <p:grpSp>
        <p:nvGrpSpPr>
          <p:cNvPr id="6" name="Group 5">
            <a:extLst>
              <a:ext uri="{FF2B5EF4-FFF2-40B4-BE49-F238E27FC236}">
                <a16:creationId xmlns:a16="http://schemas.microsoft.com/office/drawing/2014/main" id="{A7D3335D-ED3C-4C55-9DC7-0D221F36851E}"/>
              </a:ext>
            </a:extLst>
          </p:cNvPr>
          <p:cNvGrpSpPr/>
          <p:nvPr/>
        </p:nvGrpSpPr>
        <p:grpSpPr>
          <a:xfrm>
            <a:off x="10942824" y="138238"/>
            <a:ext cx="481374" cy="141191"/>
            <a:chOff x="10727373" y="130967"/>
            <a:chExt cx="481625" cy="141265"/>
          </a:xfrm>
        </p:grpSpPr>
        <p:sp>
          <p:nvSpPr>
            <p:cNvPr id="7" name="Star: 5 Points 6">
              <a:extLst>
                <a:ext uri="{FF2B5EF4-FFF2-40B4-BE49-F238E27FC236}">
                  <a16:creationId xmlns:a16="http://schemas.microsoft.com/office/drawing/2014/main" id="{203A47BA-0678-407A-915B-B0C4FF2ABED1}"/>
                </a:ext>
              </a:extLst>
            </p:cNvPr>
            <p:cNvSpPr/>
            <p:nvPr/>
          </p:nvSpPr>
          <p:spPr>
            <a:xfrm>
              <a:off x="10727373" y="130967"/>
              <a:ext cx="141265" cy="141265"/>
            </a:xfrm>
            <a:prstGeom prst="star5">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99" dirty="0">
                <a:solidFill>
                  <a:schemeClr val="tx1"/>
                </a:solidFill>
              </a:endParaRPr>
            </a:p>
          </p:txBody>
        </p:sp>
        <p:sp>
          <p:nvSpPr>
            <p:cNvPr id="8" name="Star: 5 Points 7">
              <a:extLst>
                <a:ext uri="{FF2B5EF4-FFF2-40B4-BE49-F238E27FC236}">
                  <a16:creationId xmlns:a16="http://schemas.microsoft.com/office/drawing/2014/main" id="{9740C741-9EDD-4B85-995E-8EB25224214D}"/>
                </a:ext>
              </a:extLst>
            </p:cNvPr>
            <p:cNvSpPr/>
            <p:nvPr/>
          </p:nvSpPr>
          <p:spPr>
            <a:xfrm>
              <a:off x="10897553" y="130967"/>
              <a:ext cx="141265" cy="141265"/>
            </a:xfrm>
            <a:prstGeom prst="star5">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99" dirty="0">
                <a:solidFill>
                  <a:schemeClr val="tx1"/>
                </a:solidFill>
              </a:endParaRPr>
            </a:p>
          </p:txBody>
        </p:sp>
        <p:sp>
          <p:nvSpPr>
            <p:cNvPr id="9" name="Star: 5 Points 8">
              <a:extLst>
                <a:ext uri="{FF2B5EF4-FFF2-40B4-BE49-F238E27FC236}">
                  <a16:creationId xmlns:a16="http://schemas.microsoft.com/office/drawing/2014/main" id="{AF8C900E-7498-4347-BAB0-4FC5E7068653}"/>
                </a:ext>
              </a:extLst>
            </p:cNvPr>
            <p:cNvSpPr/>
            <p:nvPr/>
          </p:nvSpPr>
          <p:spPr>
            <a:xfrm>
              <a:off x="11067733" y="130967"/>
              <a:ext cx="141265" cy="141265"/>
            </a:xfrm>
            <a:prstGeom prst="star5">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99" dirty="0">
                <a:solidFill>
                  <a:schemeClr val="tx1"/>
                </a:solidFill>
              </a:endParaRPr>
            </a:p>
          </p:txBody>
        </p:sp>
      </p:grpSp>
      <p:pic>
        <p:nvPicPr>
          <p:cNvPr id="11" name="Picture 10">
            <a:extLst>
              <a:ext uri="{FF2B5EF4-FFF2-40B4-BE49-F238E27FC236}">
                <a16:creationId xmlns:a16="http://schemas.microsoft.com/office/drawing/2014/main" id="{DC414968-0B96-DDD2-44D1-320420AC3E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9276" r="41315" b="29544"/>
          <a:stretch/>
        </p:blipFill>
        <p:spPr>
          <a:xfrm>
            <a:off x="5192905" y="1227252"/>
            <a:ext cx="1852245" cy="1689054"/>
          </a:xfrm>
          <a:prstGeom prst="rect">
            <a:avLst/>
          </a:prstGeom>
          <a:ln>
            <a:solidFill>
              <a:schemeClr val="tx1">
                <a:lumMod val="50000"/>
                <a:lumOff val="50000"/>
              </a:schemeClr>
            </a:solidFill>
          </a:ln>
        </p:spPr>
      </p:pic>
    </p:spTree>
    <p:extLst>
      <p:ext uri="{BB962C8B-B14F-4D97-AF65-F5344CB8AC3E}">
        <p14:creationId xmlns:p14="http://schemas.microsoft.com/office/powerpoint/2010/main" val="3511445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t>Side-by-Side comparisons</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63</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992853"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The Economist</a:t>
            </a:r>
          </a:p>
        </p:txBody>
      </p:sp>
      <p:pic>
        <p:nvPicPr>
          <p:cNvPr id="5122" name="Picture 2">
            <a:extLst>
              <a:ext uri="{FF2B5EF4-FFF2-40B4-BE49-F238E27FC236}">
                <a16:creationId xmlns:a16="http://schemas.microsoft.com/office/drawing/2014/main" id="{5E821DB7-3B60-46F7-98E3-A004FB469D6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5268"/>
          <a:stretch/>
        </p:blipFill>
        <p:spPr bwMode="auto">
          <a:xfrm>
            <a:off x="609601" y="922651"/>
            <a:ext cx="8654097" cy="4848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1964D6-B571-5E9E-6D1C-3A25CC4A33E3}"/>
              </a:ext>
            </a:extLst>
          </p:cNvPr>
          <p:cNvSpPr txBox="1"/>
          <p:nvPr/>
        </p:nvSpPr>
        <p:spPr>
          <a:xfrm>
            <a:off x="9428480" y="979864"/>
            <a:ext cx="1641988" cy="1077218"/>
          </a:xfrm>
          <a:prstGeom prst="rect">
            <a:avLst/>
          </a:prstGeom>
          <a:noFill/>
        </p:spPr>
        <p:txBody>
          <a:bodyPr wrap="none" rtlCol="0">
            <a:spAutoFit/>
          </a:bodyPr>
          <a:lstStyle/>
          <a:p>
            <a:r>
              <a:rPr lang="en-IN" sz="1600" b="1" dirty="0">
                <a:solidFill>
                  <a:schemeClr val="bg1">
                    <a:lumMod val="50000"/>
                  </a:schemeClr>
                </a:solidFill>
                <a:latin typeface="Aptos" panose="020B0004020202020204" pitchFamily="34" charset="0"/>
              </a:rPr>
              <a:t>Power BI Tricks:</a:t>
            </a:r>
          </a:p>
          <a:p>
            <a:endParaRPr lang="en-IN" sz="1600" dirty="0">
              <a:solidFill>
                <a:schemeClr val="bg1">
                  <a:lumMod val="50000"/>
                </a:schemeClr>
              </a:solidFill>
              <a:latin typeface="Aptos" panose="020B0004020202020204" pitchFamily="34" charset="0"/>
            </a:endParaRPr>
          </a:p>
          <a:p>
            <a:r>
              <a:rPr lang="en-IN" sz="1600" dirty="0">
                <a:solidFill>
                  <a:schemeClr val="bg1">
                    <a:lumMod val="50000"/>
                  </a:schemeClr>
                </a:solidFill>
                <a:latin typeface="Aptos" panose="020B0004020202020204" pitchFamily="34" charset="0"/>
              </a:rPr>
              <a:t>Matrix / Table</a:t>
            </a:r>
          </a:p>
          <a:p>
            <a:r>
              <a:rPr lang="en-IN" sz="1600" dirty="0">
                <a:solidFill>
                  <a:schemeClr val="bg1">
                    <a:lumMod val="50000"/>
                  </a:schemeClr>
                </a:solidFill>
                <a:latin typeface="Aptos" panose="020B0004020202020204" pitchFamily="34" charset="0"/>
              </a:rPr>
              <a:t>Data Bars</a:t>
            </a:r>
          </a:p>
        </p:txBody>
      </p:sp>
    </p:spTree>
    <p:extLst>
      <p:ext uri="{BB962C8B-B14F-4D97-AF65-F5344CB8AC3E}">
        <p14:creationId xmlns:p14="http://schemas.microsoft.com/office/powerpoint/2010/main" val="3573612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79F870-0002-BD2D-C68A-1BFED27F07BB}"/>
              </a:ext>
            </a:extLst>
          </p:cNvPr>
          <p:cNvPicPr>
            <a:picLocks noChangeAspect="1"/>
          </p:cNvPicPr>
          <p:nvPr/>
        </p:nvPicPr>
        <p:blipFill>
          <a:blip r:embed="rId2" cstate="email">
            <a:extLst>
              <a:ext uri="{28A0092B-C50C-407E-A947-70E740481C1C}">
                <a14:useLocalDpi xmlns:a14="http://schemas.microsoft.com/office/drawing/2010/main"/>
              </a:ext>
            </a:extLst>
          </a:blip>
          <a:srcRect t="2771"/>
          <a:stretch/>
        </p:blipFill>
        <p:spPr>
          <a:xfrm>
            <a:off x="609601" y="954792"/>
            <a:ext cx="6986953" cy="5011265"/>
          </a:xfrm>
          <a:prstGeom prst="rect">
            <a:avLst/>
          </a:prstGeom>
        </p:spPr>
      </p:pic>
      <p:sp>
        <p:nvSpPr>
          <p:cNvPr id="2" name="Title 1">
            <a:extLst>
              <a:ext uri="{FF2B5EF4-FFF2-40B4-BE49-F238E27FC236}">
                <a16:creationId xmlns:a16="http://schemas.microsoft.com/office/drawing/2014/main" id="{BD69FF00-5DDA-724B-571C-59E33758921A}"/>
              </a:ext>
            </a:extLst>
          </p:cNvPr>
          <p:cNvSpPr>
            <a:spLocks noGrp="1"/>
          </p:cNvSpPr>
          <p:nvPr>
            <p:ph type="title"/>
          </p:nvPr>
        </p:nvSpPr>
        <p:spPr/>
        <p:txBody>
          <a:bodyPr/>
          <a:lstStyle/>
          <a:p>
            <a:r>
              <a:rPr lang="en-IN" dirty="0"/>
              <a:t>Side-by-Side comparisons</a:t>
            </a:r>
          </a:p>
        </p:txBody>
      </p:sp>
      <p:sp>
        <p:nvSpPr>
          <p:cNvPr id="4" name="TextBox 3">
            <a:extLst>
              <a:ext uri="{FF2B5EF4-FFF2-40B4-BE49-F238E27FC236}">
                <a16:creationId xmlns:a16="http://schemas.microsoft.com/office/drawing/2014/main" id="{A4923FE3-D785-A683-4B20-9691E2619787}"/>
              </a:ext>
            </a:extLst>
          </p:cNvPr>
          <p:cNvSpPr txBox="1"/>
          <p:nvPr/>
        </p:nvSpPr>
        <p:spPr>
          <a:xfrm>
            <a:off x="609601" y="6044269"/>
            <a:ext cx="1120500" cy="183896"/>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100" dirty="0">
                <a:latin typeface="Aptos" panose="020B0004020202020204" pitchFamily="34" charset="0"/>
              </a:rPr>
              <a:t>Source: EY reports</a:t>
            </a:r>
          </a:p>
        </p:txBody>
      </p:sp>
    </p:spTree>
    <p:extLst>
      <p:ext uri="{BB962C8B-B14F-4D97-AF65-F5344CB8AC3E}">
        <p14:creationId xmlns:p14="http://schemas.microsoft.com/office/powerpoint/2010/main" val="1920940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5951-7365-DCD9-8362-E66235687CC6}"/>
              </a:ext>
            </a:extLst>
          </p:cNvPr>
          <p:cNvSpPr>
            <a:spLocks noGrp="1"/>
          </p:cNvSpPr>
          <p:nvPr>
            <p:ph type="title"/>
          </p:nvPr>
        </p:nvSpPr>
        <p:spPr/>
        <p:txBody>
          <a:bodyPr/>
          <a:lstStyle/>
          <a:p>
            <a:r>
              <a:rPr lang="en-IN" dirty="0"/>
              <a:t>Side-by-Side comparisons</a:t>
            </a:r>
            <a:endParaRPr lang="en-US" dirty="0"/>
          </a:p>
        </p:txBody>
      </p:sp>
      <p:pic>
        <p:nvPicPr>
          <p:cNvPr id="3" name="Picture 2">
            <a:extLst>
              <a:ext uri="{FF2B5EF4-FFF2-40B4-BE49-F238E27FC236}">
                <a16:creationId xmlns:a16="http://schemas.microsoft.com/office/drawing/2014/main" id="{F7D276D2-B01A-25DF-524C-448A174250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376" y="1124744"/>
            <a:ext cx="5886874" cy="3388641"/>
          </a:xfrm>
          <a:prstGeom prst="rect">
            <a:avLst/>
          </a:prstGeom>
        </p:spPr>
      </p:pic>
    </p:spTree>
    <p:extLst>
      <p:ext uri="{BB962C8B-B14F-4D97-AF65-F5344CB8AC3E}">
        <p14:creationId xmlns:p14="http://schemas.microsoft.com/office/powerpoint/2010/main" val="1493618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FYR: Advanced Tip - Clustered Bar with 100% overlap</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66</a:t>
            </a:fld>
            <a:endParaRPr lang="en-US"/>
          </a:p>
        </p:txBody>
      </p:sp>
      <p:sp>
        <p:nvSpPr>
          <p:cNvPr id="9" name="TextBox 8">
            <a:extLst>
              <a:ext uri="{FF2B5EF4-FFF2-40B4-BE49-F238E27FC236}">
                <a16:creationId xmlns:a16="http://schemas.microsoft.com/office/drawing/2014/main" id="{533D0FEF-72DE-4B8A-9B48-F4C703EC493E}"/>
              </a:ext>
            </a:extLst>
          </p:cNvPr>
          <p:cNvSpPr txBox="1"/>
          <p:nvPr/>
        </p:nvSpPr>
        <p:spPr>
          <a:xfrm>
            <a:off x="609600" y="3625469"/>
            <a:ext cx="4114799" cy="923330"/>
          </a:xfrm>
          <a:prstGeom prst="rect">
            <a:avLst/>
          </a:prstGeom>
          <a:noFill/>
        </p:spPr>
        <p:txBody>
          <a:bodyPr wrap="square">
            <a:spAutoFit/>
          </a:bodyPr>
          <a:lstStyle/>
          <a:p>
            <a:r>
              <a:rPr lang="en-IN" dirty="0">
                <a:latin typeface="Aptos" panose="020B0004020202020204" pitchFamily="34" charset="0"/>
              </a:rPr>
              <a:t>Clustered Bar with 2 axis = </a:t>
            </a:r>
          </a:p>
          <a:p>
            <a:pPr marL="285750" indent="-285750">
              <a:buFont typeface="Arial" panose="020B0604020202020204" pitchFamily="34" charset="0"/>
              <a:buChar char="•"/>
            </a:pPr>
            <a:r>
              <a:rPr lang="en-IN" dirty="0">
                <a:latin typeface="Aptos" panose="020B0004020202020204" pitchFamily="34" charset="0"/>
              </a:rPr>
              <a:t>Zero gap width </a:t>
            </a:r>
          </a:p>
          <a:p>
            <a:pPr marL="285750" indent="-285750">
              <a:buFont typeface="Arial" panose="020B0604020202020204" pitchFamily="34" charset="0"/>
              <a:buChar char="•"/>
            </a:pPr>
            <a:r>
              <a:rPr lang="en-IN" dirty="0">
                <a:latin typeface="Aptos" panose="020B0004020202020204" pitchFamily="34" charset="0"/>
              </a:rPr>
              <a:t>Series 100% overlap</a:t>
            </a:r>
            <a:endParaRPr lang="en-US" dirty="0">
              <a:latin typeface="Aptos" panose="020B0004020202020204" pitchFamily="34" charset="0"/>
            </a:endParaRPr>
          </a:p>
        </p:txBody>
      </p:sp>
      <p:pic>
        <p:nvPicPr>
          <p:cNvPr id="12" name="Picture 11">
            <a:extLst>
              <a:ext uri="{FF2B5EF4-FFF2-40B4-BE49-F238E27FC236}">
                <a16:creationId xmlns:a16="http://schemas.microsoft.com/office/drawing/2014/main" id="{531FCA0A-5368-480B-8073-D16C7BD43DC6}"/>
              </a:ext>
            </a:extLst>
          </p:cNvPr>
          <p:cNvPicPr>
            <a:picLocks noChangeAspect="1"/>
          </p:cNvPicPr>
          <p:nvPr/>
        </p:nvPicPr>
        <p:blipFill>
          <a:blip r:embed="rId3"/>
          <a:stretch>
            <a:fillRect/>
          </a:stretch>
        </p:blipFill>
        <p:spPr>
          <a:xfrm>
            <a:off x="5036292" y="1249971"/>
            <a:ext cx="2886075" cy="1000125"/>
          </a:xfrm>
          <a:prstGeom prst="rect">
            <a:avLst/>
          </a:prstGeom>
        </p:spPr>
      </p:pic>
      <p:grpSp>
        <p:nvGrpSpPr>
          <p:cNvPr id="7" name="Group 6">
            <a:extLst>
              <a:ext uri="{FF2B5EF4-FFF2-40B4-BE49-F238E27FC236}">
                <a16:creationId xmlns:a16="http://schemas.microsoft.com/office/drawing/2014/main" id="{834330F5-7FAA-4B3D-99C4-85B9AD285CFD}"/>
              </a:ext>
            </a:extLst>
          </p:cNvPr>
          <p:cNvGrpSpPr/>
          <p:nvPr/>
        </p:nvGrpSpPr>
        <p:grpSpPr>
          <a:xfrm>
            <a:off x="609600" y="1264918"/>
            <a:ext cx="4114799" cy="2164082"/>
            <a:chOff x="7731760" y="4212865"/>
            <a:chExt cx="3820160" cy="2019235"/>
          </a:xfrm>
        </p:grpSpPr>
        <p:grpSp>
          <p:nvGrpSpPr>
            <p:cNvPr id="13" name="Group 12">
              <a:extLst>
                <a:ext uri="{FF2B5EF4-FFF2-40B4-BE49-F238E27FC236}">
                  <a16:creationId xmlns:a16="http://schemas.microsoft.com/office/drawing/2014/main" id="{5D306528-000A-44D8-AF1E-906420AD473E}"/>
                </a:ext>
              </a:extLst>
            </p:cNvPr>
            <p:cNvGrpSpPr/>
            <p:nvPr/>
          </p:nvGrpSpPr>
          <p:grpSpPr>
            <a:xfrm>
              <a:off x="8021320" y="4503009"/>
              <a:ext cx="3204314" cy="1148685"/>
              <a:chOff x="838200" y="1548351"/>
              <a:chExt cx="4480034" cy="1606006"/>
            </a:xfrm>
          </p:grpSpPr>
          <p:sp>
            <p:nvSpPr>
              <p:cNvPr id="14" name="Rectangle 13">
                <a:extLst>
                  <a:ext uri="{FF2B5EF4-FFF2-40B4-BE49-F238E27FC236}">
                    <a16:creationId xmlns:a16="http://schemas.microsoft.com/office/drawing/2014/main" id="{FFA63BDA-8580-4300-BFEA-EE699255C4B1}"/>
                  </a:ext>
                </a:extLst>
              </p:cNvPr>
              <p:cNvSpPr/>
              <p:nvPr/>
            </p:nvSpPr>
            <p:spPr>
              <a:xfrm>
                <a:off x="838200" y="1548351"/>
                <a:ext cx="4480034" cy="2372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5" name="Rectangle 14">
                <a:extLst>
                  <a:ext uri="{FF2B5EF4-FFF2-40B4-BE49-F238E27FC236}">
                    <a16:creationId xmlns:a16="http://schemas.microsoft.com/office/drawing/2014/main" id="{D7CE1299-40C2-4297-9539-E848EAB90DAC}"/>
                  </a:ext>
                </a:extLst>
              </p:cNvPr>
              <p:cNvSpPr/>
              <p:nvPr/>
            </p:nvSpPr>
            <p:spPr>
              <a:xfrm>
                <a:off x="838200" y="1548352"/>
                <a:ext cx="2759938" cy="2372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6" name="Rectangle 15">
                <a:extLst>
                  <a:ext uri="{FF2B5EF4-FFF2-40B4-BE49-F238E27FC236}">
                    <a16:creationId xmlns:a16="http://schemas.microsoft.com/office/drawing/2014/main" id="{A221EAD2-5B14-44F9-A9E4-73D5AA4F76E9}"/>
                  </a:ext>
                </a:extLst>
              </p:cNvPr>
              <p:cNvSpPr/>
              <p:nvPr/>
            </p:nvSpPr>
            <p:spPr>
              <a:xfrm>
                <a:off x="838200" y="2004601"/>
                <a:ext cx="4480034" cy="2372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7" name="Rectangle 16">
                <a:extLst>
                  <a:ext uri="{FF2B5EF4-FFF2-40B4-BE49-F238E27FC236}">
                    <a16:creationId xmlns:a16="http://schemas.microsoft.com/office/drawing/2014/main" id="{08253E44-63A7-44EB-994C-F8AAE019E4AF}"/>
                  </a:ext>
                </a:extLst>
              </p:cNvPr>
              <p:cNvSpPr/>
              <p:nvPr/>
            </p:nvSpPr>
            <p:spPr>
              <a:xfrm>
                <a:off x="838200" y="2004602"/>
                <a:ext cx="2236470" cy="2372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8" name="Rectangle 17">
                <a:extLst>
                  <a:ext uri="{FF2B5EF4-FFF2-40B4-BE49-F238E27FC236}">
                    <a16:creationId xmlns:a16="http://schemas.microsoft.com/office/drawing/2014/main" id="{91260B93-94F8-456C-99C0-8A3DDD0B05EA}"/>
                  </a:ext>
                </a:extLst>
              </p:cNvPr>
              <p:cNvSpPr/>
              <p:nvPr/>
            </p:nvSpPr>
            <p:spPr>
              <a:xfrm>
                <a:off x="838200" y="2460851"/>
                <a:ext cx="4480034" cy="2372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19" name="Rectangle 18">
                <a:extLst>
                  <a:ext uri="{FF2B5EF4-FFF2-40B4-BE49-F238E27FC236}">
                    <a16:creationId xmlns:a16="http://schemas.microsoft.com/office/drawing/2014/main" id="{B4394EB1-BF99-48D5-97F3-BB66A14F184F}"/>
                  </a:ext>
                </a:extLst>
              </p:cNvPr>
              <p:cNvSpPr/>
              <p:nvPr/>
            </p:nvSpPr>
            <p:spPr>
              <a:xfrm>
                <a:off x="838200" y="2460852"/>
                <a:ext cx="4034790" cy="2372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20" name="Rectangle 19">
                <a:extLst>
                  <a:ext uri="{FF2B5EF4-FFF2-40B4-BE49-F238E27FC236}">
                    <a16:creationId xmlns:a16="http://schemas.microsoft.com/office/drawing/2014/main" id="{FC383E63-2CA2-4D15-AAF8-B31F75F2A905}"/>
                  </a:ext>
                </a:extLst>
              </p:cNvPr>
              <p:cNvSpPr/>
              <p:nvPr/>
            </p:nvSpPr>
            <p:spPr>
              <a:xfrm>
                <a:off x="838200" y="2917101"/>
                <a:ext cx="4480034" cy="2372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sp>
            <p:nvSpPr>
              <p:cNvPr id="21" name="Rectangle 20">
                <a:extLst>
                  <a:ext uri="{FF2B5EF4-FFF2-40B4-BE49-F238E27FC236}">
                    <a16:creationId xmlns:a16="http://schemas.microsoft.com/office/drawing/2014/main" id="{987C1182-30E5-4047-BC1C-966095EAF883}"/>
                  </a:ext>
                </a:extLst>
              </p:cNvPr>
              <p:cNvSpPr/>
              <p:nvPr/>
            </p:nvSpPr>
            <p:spPr>
              <a:xfrm>
                <a:off x="838200" y="2917102"/>
                <a:ext cx="1729740" cy="2372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ptos" panose="020B0004020202020204" pitchFamily="34" charset="0"/>
                </a:endParaRPr>
              </a:p>
            </p:txBody>
          </p:sp>
        </p:grpSp>
        <p:sp>
          <p:nvSpPr>
            <p:cNvPr id="5" name="Rectangle 4">
              <a:extLst>
                <a:ext uri="{FF2B5EF4-FFF2-40B4-BE49-F238E27FC236}">
                  <a16:creationId xmlns:a16="http://schemas.microsoft.com/office/drawing/2014/main" id="{F1AA942A-B5AE-42A7-824A-B79262A4E78E}"/>
                </a:ext>
              </a:extLst>
            </p:cNvPr>
            <p:cNvSpPr/>
            <p:nvPr/>
          </p:nvSpPr>
          <p:spPr>
            <a:xfrm>
              <a:off x="7731760" y="4212865"/>
              <a:ext cx="3820160" cy="20192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1657C47-702E-4B8B-AB53-44D3FE3168C4}"/>
                </a:ext>
              </a:extLst>
            </p:cNvPr>
            <p:cNvSpPr txBox="1"/>
            <p:nvPr/>
          </p:nvSpPr>
          <p:spPr>
            <a:xfrm>
              <a:off x="7954645" y="5781043"/>
              <a:ext cx="2151669" cy="287177"/>
            </a:xfrm>
            <a:prstGeom prst="rect">
              <a:avLst/>
            </a:prstGeom>
            <a:noFill/>
          </p:spPr>
          <p:txBody>
            <a:bodyPr wrap="none" rtlCol="0">
              <a:spAutoFit/>
            </a:bodyPr>
            <a:lstStyle/>
            <a:p>
              <a:r>
                <a:rPr lang="en-IN" sz="1400" b="1" dirty="0">
                  <a:latin typeface="Aptos" panose="020B0004020202020204" pitchFamily="34" charset="0"/>
                </a:rPr>
                <a:t>Progress Bar </a:t>
              </a:r>
              <a:r>
                <a:rPr lang="en-IN" sz="1400" dirty="0">
                  <a:latin typeface="Aptos" panose="020B0004020202020204" pitchFamily="34" charset="0"/>
                </a:rPr>
                <a:t>using Shapes</a:t>
              </a:r>
              <a:endParaRPr lang="en-US" sz="1400" dirty="0">
                <a:latin typeface="Aptos" panose="020B0004020202020204" pitchFamily="34" charset="0"/>
              </a:endParaRPr>
            </a:p>
          </p:txBody>
        </p:sp>
      </p:grpSp>
      <p:sp>
        <p:nvSpPr>
          <p:cNvPr id="3" name="Rectangle 2">
            <a:extLst>
              <a:ext uri="{FF2B5EF4-FFF2-40B4-BE49-F238E27FC236}">
                <a16:creationId xmlns:a16="http://schemas.microsoft.com/office/drawing/2014/main" id="{54370E8C-2622-0865-6DD1-0B0A12D512A1}"/>
              </a:ext>
            </a:extLst>
          </p:cNvPr>
          <p:cNvSpPr/>
          <p:nvPr/>
        </p:nvSpPr>
        <p:spPr>
          <a:xfrm>
            <a:off x="6479329" y="2339616"/>
            <a:ext cx="480271" cy="17547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CA572B-3D0D-1450-C713-A86216DB4344}"/>
              </a:ext>
            </a:extLst>
          </p:cNvPr>
          <p:cNvSpPr/>
          <p:nvPr/>
        </p:nvSpPr>
        <p:spPr>
          <a:xfrm>
            <a:off x="7353089" y="2339616"/>
            <a:ext cx="480271" cy="175471"/>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16413B-1236-2800-8E8B-1F381E8C58B9}"/>
              </a:ext>
            </a:extLst>
          </p:cNvPr>
          <p:cNvSpPr txBox="1"/>
          <p:nvPr/>
        </p:nvSpPr>
        <p:spPr>
          <a:xfrm>
            <a:off x="6668453" y="2625090"/>
            <a:ext cx="1369271" cy="369332"/>
          </a:xfrm>
          <a:prstGeom prst="rect">
            <a:avLst/>
          </a:prstGeom>
          <a:noFill/>
        </p:spPr>
        <p:txBody>
          <a:bodyPr wrap="square">
            <a:spAutoFit/>
          </a:bodyPr>
          <a:lstStyle/>
          <a:p>
            <a:r>
              <a:rPr lang="en-IN" dirty="0">
                <a:latin typeface="Aptos" panose="020B0004020202020204" pitchFamily="34" charset="0"/>
              </a:rPr>
              <a:t>Data setup</a:t>
            </a:r>
            <a:endParaRPr lang="en-US" dirty="0">
              <a:latin typeface="Aptos" panose="020B0004020202020204" pitchFamily="34" charset="0"/>
            </a:endParaRPr>
          </a:p>
        </p:txBody>
      </p:sp>
    </p:spTree>
    <p:extLst>
      <p:ext uri="{BB962C8B-B14F-4D97-AF65-F5344CB8AC3E}">
        <p14:creationId xmlns:p14="http://schemas.microsoft.com/office/powerpoint/2010/main" val="336907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E4D629-FD8F-4C55-A97B-ED483BA2F1B2}"/>
              </a:ext>
            </a:extLst>
          </p:cNvPr>
          <p:cNvSpPr>
            <a:spLocks noGrp="1"/>
          </p:cNvSpPr>
          <p:nvPr>
            <p:ph type="sldNum" sz="quarter" idx="12"/>
          </p:nvPr>
        </p:nvSpPr>
        <p:spPr/>
        <p:txBody>
          <a:bodyPr/>
          <a:lstStyle/>
          <a:p>
            <a:fld id="{0B21AF8E-D15D-465C-BA79-CC3F302F2B01}" type="slidenum">
              <a:rPr lang="en-US" smtClean="0"/>
              <a:pPr/>
              <a:t>67</a:t>
            </a:fld>
            <a:endParaRPr lang="en-US" dirty="0"/>
          </a:p>
        </p:txBody>
      </p:sp>
      <p:graphicFrame>
        <p:nvGraphicFramePr>
          <p:cNvPr id="11" name="Chart 10">
            <a:extLst>
              <a:ext uri="{FF2B5EF4-FFF2-40B4-BE49-F238E27FC236}">
                <a16:creationId xmlns:a16="http://schemas.microsoft.com/office/drawing/2014/main" id="{72B0C474-C983-466B-AE42-7B3BB5F3A25E}"/>
              </a:ext>
            </a:extLst>
          </p:cNvPr>
          <p:cNvGraphicFramePr/>
          <p:nvPr>
            <p:extLst>
              <p:ext uri="{D42A27DB-BD31-4B8C-83A1-F6EECF244321}">
                <p14:modId xmlns:p14="http://schemas.microsoft.com/office/powerpoint/2010/main" val="2838863162"/>
              </p:ext>
            </p:extLst>
          </p:nvPr>
        </p:nvGraphicFramePr>
        <p:xfrm>
          <a:off x="6421122" y="802640"/>
          <a:ext cx="5307569" cy="585216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6634EE3C-06FB-C3BD-44D1-4D4A42DA70E4}"/>
              </a:ext>
            </a:extLst>
          </p:cNvPr>
          <p:cNvSpPr txBox="1"/>
          <p:nvPr/>
        </p:nvSpPr>
        <p:spPr>
          <a:xfrm>
            <a:off x="463309" y="2524671"/>
            <a:ext cx="3568699" cy="707886"/>
          </a:xfrm>
          <a:prstGeom prst="rect">
            <a:avLst/>
          </a:prstGeom>
          <a:solidFill>
            <a:schemeClr val="bg1">
              <a:lumMod val="95000"/>
            </a:schemeClr>
          </a:solidFill>
          <a:ln>
            <a:solidFill>
              <a:schemeClr val="bg2">
                <a:lumMod val="90000"/>
              </a:schemeClr>
            </a:solidFill>
          </a:ln>
        </p:spPr>
        <p:txBody>
          <a:bodyPr wrap="square">
            <a:spAutoFit/>
          </a:bodyPr>
          <a:lstStyle/>
          <a:p>
            <a:r>
              <a:rPr lang="en-US" sz="2000" b="1" dirty="0">
                <a:solidFill>
                  <a:srgbClr val="C00000"/>
                </a:solidFill>
              </a:rPr>
              <a:t>What do you understand from this chart?</a:t>
            </a:r>
            <a:endParaRPr lang="en-US" sz="2000" dirty="0"/>
          </a:p>
        </p:txBody>
      </p:sp>
      <p:grpSp>
        <p:nvGrpSpPr>
          <p:cNvPr id="7" name="Group 6">
            <a:extLst>
              <a:ext uri="{FF2B5EF4-FFF2-40B4-BE49-F238E27FC236}">
                <a16:creationId xmlns:a16="http://schemas.microsoft.com/office/drawing/2014/main" id="{C184119C-09BD-C6AC-8F0F-46B74961FD29}"/>
              </a:ext>
            </a:extLst>
          </p:cNvPr>
          <p:cNvGrpSpPr/>
          <p:nvPr/>
        </p:nvGrpSpPr>
        <p:grpSpPr>
          <a:xfrm>
            <a:off x="200946" y="25026"/>
            <a:ext cx="6388264" cy="859683"/>
            <a:chOff x="200946" y="25026"/>
            <a:chExt cx="6388264" cy="859683"/>
          </a:xfrm>
        </p:grpSpPr>
        <p:pic>
          <p:nvPicPr>
            <p:cNvPr id="8" name="Picture 7">
              <a:extLst>
                <a:ext uri="{FF2B5EF4-FFF2-40B4-BE49-F238E27FC236}">
                  <a16:creationId xmlns:a16="http://schemas.microsoft.com/office/drawing/2014/main" id="{FCE1FF72-31F9-9366-F172-5EC19D61EE81}"/>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33000"/>
                      </a14:imgEffect>
                    </a14:imgLayer>
                  </a14:imgProps>
                </a:ext>
                <a:ext uri="{28A0092B-C50C-407E-A947-70E740481C1C}">
                  <a14:useLocalDpi xmlns:a14="http://schemas.microsoft.com/office/drawing/2010/main"/>
                </a:ext>
              </a:extLst>
            </a:blip>
            <a:srcRect/>
            <a:stretch/>
          </p:blipFill>
          <p:spPr>
            <a:xfrm>
              <a:off x="200946" y="25026"/>
              <a:ext cx="6388264" cy="451198"/>
            </a:xfrm>
            <a:prstGeom prst="rect">
              <a:avLst/>
            </a:prstGeom>
          </p:spPr>
        </p:pic>
        <p:pic>
          <p:nvPicPr>
            <p:cNvPr id="9" name="Picture 8">
              <a:extLst>
                <a:ext uri="{FF2B5EF4-FFF2-40B4-BE49-F238E27FC236}">
                  <a16:creationId xmlns:a16="http://schemas.microsoft.com/office/drawing/2014/main" id="{91B4B872-3909-9870-514D-E3A0A26E25FB}"/>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33000"/>
                      </a14:imgEffect>
                    </a14:imgLayer>
                  </a14:imgProps>
                </a:ext>
                <a:ext uri="{28A0092B-C50C-407E-A947-70E740481C1C}">
                  <a14:useLocalDpi xmlns:a14="http://schemas.microsoft.com/office/drawing/2010/main"/>
                </a:ext>
              </a:extLst>
            </a:blip>
            <a:srcRect/>
            <a:stretch/>
          </p:blipFill>
          <p:spPr>
            <a:xfrm>
              <a:off x="200946" y="356389"/>
              <a:ext cx="3903694" cy="528320"/>
            </a:xfrm>
            <a:prstGeom prst="rect">
              <a:avLst/>
            </a:prstGeom>
          </p:spPr>
        </p:pic>
      </p:grpSp>
    </p:spTree>
    <p:extLst>
      <p:ext uri="{BB962C8B-B14F-4D97-AF65-F5344CB8AC3E}">
        <p14:creationId xmlns:p14="http://schemas.microsoft.com/office/powerpoint/2010/main" val="31294166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52D554-E37B-9933-05E9-D2E74482F02C}"/>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t="9848"/>
          <a:stretch/>
        </p:blipFill>
        <p:spPr>
          <a:xfrm>
            <a:off x="312706" y="764873"/>
            <a:ext cx="5705692" cy="5807010"/>
          </a:xfrm>
          <a:prstGeom prst="rect">
            <a:avLst/>
          </a:prstGeom>
        </p:spPr>
      </p:pic>
      <p:sp>
        <p:nvSpPr>
          <p:cNvPr id="3" name="Slide Number Placeholder 2">
            <a:extLst>
              <a:ext uri="{FF2B5EF4-FFF2-40B4-BE49-F238E27FC236}">
                <a16:creationId xmlns:a16="http://schemas.microsoft.com/office/drawing/2014/main" id="{86E4D629-FD8F-4C55-A97B-ED483BA2F1B2}"/>
              </a:ext>
            </a:extLst>
          </p:cNvPr>
          <p:cNvSpPr>
            <a:spLocks noGrp="1"/>
          </p:cNvSpPr>
          <p:nvPr>
            <p:ph type="sldNum" sz="quarter" idx="12"/>
          </p:nvPr>
        </p:nvSpPr>
        <p:spPr/>
        <p:txBody>
          <a:bodyPr/>
          <a:lstStyle/>
          <a:p>
            <a:fld id="{0B21AF8E-D15D-465C-BA79-CC3F302F2B01}" type="slidenum">
              <a:rPr lang="en-US" smtClean="0"/>
              <a:pPr/>
              <a:t>68</a:t>
            </a:fld>
            <a:endParaRPr lang="en-US" dirty="0"/>
          </a:p>
        </p:txBody>
      </p:sp>
      <p:graphicFrame>
        <p:nvGraphicFramePr>
          <p:cNvPr id="11" name="Chart 10">
            <a:extLst>
              <a:ext uri="{FF2B5EF4-FFF2-40B4-BE49-F238E27FC236}">
                <a16:creationId xmlns:a16="http://schemas.microsoft.com/office/drawing/2014/main" id="{72B0C474-C983-466B-AE42-7B3BB5F3A25E}"/>
              </a:ext>
            </a:extLst>
          </p:cNvPr>
          <p:cNvGraphicFramePr/>
          <p:nvPr/>
        </p:nvGraphicFramePr>
        <p:xfrm>
          <a:off x="6421122" y="802640"/>
          <a:ext cx="5307569" cy="5852160"/>
        </p:xfrm>
        <a:graphic>
          <a:graphicData uri="http://schemas.openxmlformats.org/drawingml/2006/chart">
            <c:chart xmlns:c="http://schemas.openxmlformats.org/drawingml/2006/chart" xmlns:r="http://schemas.openxmlformats.org/officeDocument/2006/relationships" r:id="rId4"/>
          </a:graphicData>
        </a:graphic>
      </p:graphicFrame>
      <p:cxnSp>
        <p:nvCxnSpPr>
          <p:cNvPr id="2" name="Straight Arrow Connector 1">
            <a:extLst>
              <a:ext uri="{FF2B5EF4-FFF2-40B4-BE49-F238E27FC236}">
                <a16:creationId xmlns:a16="http://schemas.microsoft.com/office/drawing/2014/main" id="{930F614F-0523-3644-2956-9DB5B6AB9B9F}"/>
              </a:ext>
            </a:extLst>
          </p:cNvPr>
          <p:cNvCxnSpPr>
            <a:cxnSpLocks/>
          </p:cNvCxnSpPr>
          <p:nvPr/>
        </p:nvCxnSpPr>
        <p:spPr>
          <a:xfrm flipH="1">
            <a:off x="5579636" y="647110"/>
            <a:ext cx="521838" cy="311059"/>
          </a:xfrm>
          <a:prstGeom prst="straightConnector1">
            <a:avLst/>
          </a:prstGeom>
          <a:ln w="762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E812B1A-65F6-04C8-E498-D4154CD6E6BF}"/>
              </a:ext>
            </a:extLst>
          </p:cNvPr>
          <p:cNvGrpSpPr/>
          <p:nvPr/>
        </p:nvGrpSpPr>
        <p:grpSpPr>
          <a:xfrm>
            <a:off x="200946" y="25026"/>
            <a:ext cx="6388264" cy="859683"/>
            <a:chOff x="200946" y="25026"/>
            <a:chExt cx="6388264" cy="859683"/>
          </a:xfrm>
        </p:grpSpPr>
        <p:pic>
          <p:nvPicPr>
            <p:cNvPr id="6" name="Picture 5">
              <a:extLst>
                <a:ext uri="{FF2B5EF4-FFF2-40B4-BE49-F238E27FC236}">
                  <a16:creationId xmlns:a16="http://schemas.microsoft.com/office/drawing/2014/main" id="{E800FB1C-F81C-63C3-5595-241D4D169DE6}"/>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33000"/>
                      </a14:imgEffect>
                    </a14:imgLayer>
                  </a14:imgProps>
                </a:ext>
                <a:ext uri="{28A0092B-C50C-407E-A947-70E740481C1C}">
                  <a14:useLocalDpi xmlns:a14="http://schemas.microsoft.com/office/drawing/2010/main"/>
                </a:ext>
              </a:extLst>
            </a:blip>
            <a:srcRect/>
            <a:stretch/>
          </p:blipFill>
          <p:spPr>
            <a:xfrm>
              <a:off x="200946" y="25026"/>
              <a:ext cx="6388264" cy="451198"/>
            </a:xfrm>
            <a:prstGeom prst="rect">
              <a:avLst/>
            </a:prstGeom>
          </p:spPr>
        </p:pic>
        <p:pic>
          <p:nvPicPr>
            <p:cNvPr id="7" name="Picture 6">
              <a:extLst>
                <a:ext uri="{FF2B5EF4-FFF2-40B4-BE49-F238E27FC236}">
                  <a16:creationId xmlns:a16="http://schemas.microsoft.com/office/drawing/2014/main" id="{CE1A0BF8-9F68-8005-BC00-628704B7CAB2}"/>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sharpenSoften amount="33000"/>
                      </a14:imgEffect>
                    </a14:imgLayer>
                  </a14:imgProps>
                </a:ext>
                <a:ext uri="{28A0092B-C50C-407E-A947-70E740481C1C}">
                  <a14:useLocalDpi xmlns:a14="http://schemas.microsoft.com/office/drawing/2010/main"/>
                </a:ext>
              </a:extLst>
            </a:blip>
            <a:srcRect/>
            <a:stretch/>
          </p:blipFill>
          <p:spPr>
            <a:xfrm>
              <a:off x="200946" y="356389"/>
              <a:ext cx="3903694" cy="528320"/>
            </a:xfrm>
            <a:prstGeom prst="rect">
              <a:avLst/>
            </a:prstGeom>
          </p:spPr>
        </p:pic>
      </p:grpSp>
    </p:spTree>
    <p:extLst>
      <p:ext uri="{BB962C8B-B14F-4D97-AF65-F5344CB8AC3E}">
        <p14:creationId xmlns:p14="http://schemas.microsoft.com/office/powerpoint/2010/main" val="530559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3FA-CFE5-486B-8A0E-F1E4E66D8246}"/>
              </a:ext>
            </a:extLst>
          </p:cNvPr>
          <p:cNvSpPr>
            <a:spLocks noGrp="1"/>
          </p:cNvSpPr>
          <p:nvPr>
            <p:ph type="title"/>
          </p:nvPr>
        </p:nvSpPr>
        <p:spPr/>
        <p:txBody>
          <a:bodyPr/>
          <a:lstStyle/>
          <a:p>
            <a:r>
              <a:rPr lang="fr-FR" dirty="0"/>
              <a:t>FYR: 1 Chart (100% Horizontal </a:t>
            </a:r>
            <a:r>
              <a:rPr lang="fr-FR" dirty="0" err="1"/>
              <a:t>Stacked</a:t>
            </a:r>
            <a:r>
              <a:rPr lang="fr-FR" dirty="0"/>
              <a:t> Bar) + 1 Table</a:t>
            </a:r>
            <a:endParaRPr lang="en-US" dirty="0"/>
          </a:p>
        </p:txBody>
      </p:sp>
      <p:sp>
        <p:nvSpPr>
          <p:cNvPr id="4" name="Slide Number Placeholder 3">
            <a:extLst>
              <a:ext uri="{FF2B5EF4-FFF2-40B4-BE49-F238E27FC236}">
                <a16:creationId xmlns:a16="http://schemas.microsoft.com/office/drawing/2014/main" id="{20C98130-2810-4AFA-A867-CE1D8FC50A3F}"/>
              </a:ext>
            </a:extLst>
          </p:cNvPr>
          <p:cNvSpPr>
            <a:spLocks noGrp="1"/>
          </p:cNvSpPr>
          <p:nvPr>
            <p:ph type="sldNum" sz="quarter" idx="12"/>
          </p:nvPr>
        </p:nvSpPr>
        <p:spPr/>
        <p:txBody>
          <a:bodyPr/>
          <a:lstStyle/>
          <a:p>
            <a:fld id="{FFD9964A-91AC-4440-9B5B-183959FD4309}" type="slidenum">
              <a:rPr lang="en-US" smtClean="0"/>
              <a:pPr/>
              <a:t>69</a:t>
            </a:fld>
            <a:endParaRPr lang="en-US"/>
          </a:p>
        </p:txBody>
      </p:sp>
      <p:pic>
        <p:nvPicPr>
          <p:cNvPr id="9" name="Picture 8">
            <a:extLst>
              <a:ext uri="{FF2B5EF4-FFF2-40B4-BE49-F238E27FC236}">
                <a16:creationId xmlns:a16="http://schemas.microsoft.com/office/drawing/2014/main" id="{18AC5647-F3B6-4231-9B5A-72D839BE48BC}"/>
              </a:ext>
            </a:extLst>
          </p:cNvPr>
          <p:cNvPicPr>
            <a:picLocks noChangeAspect="1"/>
          </p:cNvPicPr>
          <p:nvPr/>
        </p:nvPicPr>
        <p:blipFill>
          <a:blip r:embed="rId2"/>
          <a:stretch>
            <a:fillRect/>
          </a:stretch>
        </p:blipFill>
        <p:spPr>
          <a:xfrm>
            <a:off x="609601" y="934030"/>
            <a:ext cx="8354397" cy="5070530"/>
          </a:xfrm>
          <a:prstGeom prst="rect">
            <a:avLst/>
          </a:prstGeom>
        </p:spPr>
      </p:pic>
      <p:sp>
        <p:nvSpPr>
          <p:cNvPr id="8" name="TextBox 7">
            <a:extLst>
              <a:ext uri="{FF2B5EF4-FFF2-40B4-BE49-F238E27FC236}">
                <a16:creationId xmlns:a16="http://schemas.microsoft.com/office/drawing/2014/main" id="{EA65A995-34B3-471A-A8B8-3BA7F6A16CE6}"/>
              </a:ext>
            </a:extLst>
          </p:cNvPr>
          <p:cNvSpPr txBox="1"/>
          <p:nvPr/>
        </p:nvSpPr>
        <p:spPr>
          <a:xfrm>
            <a:off x="716280" y="6015148"/>
            <a:ext cx="1085233" cy="183896"/>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100" dirty="0">
                <a:latin typeface="Aptos" panose="020B0004020202020204" pitchFamily="34" charset="0"/>
              </a:rPr>
              <a:t>Source: McKinsey</a:t>
            </a:r>
          </a:p>
        </p:txBody>
      </p:sp>
    </p:spTree>
    <p:extLst>
      <p:ext uri="{BB962C8B-B14F-4D97-AF65-F5344CB8AC3E}">
        <p14:creationId xmlns:p14="http://schemas.microsoft.com/office/powerpoint/2010/main" val="3394827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39DF8-CED9-B258-E067-20518457A3FA}"/>
              </a:ext>
            </a:extLst>
          </p:cNvPr>
          <p:cNvSpPr>
            <a:spLocks noGrp="1"/>
          </p:cNvSpPr>
          <p:nvPr>
            <p:ph type="sldNum" sz="quarter" idx="12"/>
          </p:nvPr>
        </p:nvSpPr>
        <p:spPr/>
        <p:txBody>
          <a:bodyPr/>
          <a:lstStyle/>
          <a:p>
            <a:fld id="{8ABBF15F-39A8-4FD7-B3EA-CFD84FBCC274}" type="slidenum">
              <a:rPr lang="en-US" smtClean="0"/>
              <a:t>7</a:t>
            </a:fld>
            <a:endParaRPr lang="en-US"/>
          </a:p>
        </p:txBody>
      </p:sp>
      <p:sp>
        <p:nvSpPr>
          <p:cNvPr id="3" name="Title 2">
            <a:extLst>
              <a:ext uri="{FF2B5EF4-FFF2-40B4-BE49-F238E27FC236}">
                <a16:creationId xmlns:a16="http://schemas.microsoft.com/office/drawing/2014/main" id="{9A2148E3-E40E-6FA6-0351-8F4B2A90E329}"/>
              </a:ext>
            </a:extLst>
          </p:cNvPr>
          <p:cNvSpPr>
            <a:spLocks noGrp="1"/>
          </p:cNvSpPr>
          <p:nvPr>
            <p:ph type="ctrTitle"/>
          </p:nvPr>
        </p:nvSpPr>
        <p:spPr/>
        <p:txBody>
          <a:bodyPr>
            <a:normAutofit/>
          </a:bodyPr>
          <a:lstStyle/>
          <a:p>
            <a:r>
              <a:rPr lang="en-IN" dirty="0"/>
              <a:t>Let’s start with something practical</a:t>
            </a:r>
            <a:endParaRPr lang="en-US" dirty="0"/>
          </a:p>
        </p:txBody>
      </p:sp>
    </p:spTree>
    <p:extLst>
      <p:ext uri="{BB962C8B-B14F-4D97-AF65-F5344CB8AC3E}">
        <p14:creationId xmlns:p14="http://schemas.microsoft.com/office/powerpoint/2010/main" val="3013309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2453-3F1D-4F98-A69E-7C1C7F3F72D1}"/>
              </a:ext>
            </a:extLst>
          </p:cNvPr>
          <p:cNvSpPr>
            <a:spLocks noGrp="1"/>
          </p:cNvSpPr>
          <p:nvPr>
            <p:ph type="title"/>
          </p:nvPr>
        </p:nvSpPr>
        <p:spPr/>
        <p:txBody>
          <a:bodyPr/>
          <a:lstStyle/>
          <a:p>
            <a:r>
              <a:rPr lang="fr-FR" dirty="0"/>
              <a:t>FYR: 1 Table + 1 Chart (100% Horizontal </a:t>
            </a:r>
            <a:r>
              <a:rPr lang="fr-FR" dirty="0" err="1"/>
              <a:t>Stacked</a:t>
            </a:r>
            <a:r>
              <a:rPr lang="fr-FR" dirty="0"/>
              <a:t> Bar)</a:t>
            </a:r>
            <a:endParaRPr lang="en-US" dirty="0"/>
          </a:p>
        </p:txBody>
      </p:sp>
      <p:sp>
        <p:nvSpPr>
          <p:cNvPr id="4" name="Slide Number Placeholder 3">
            <a:extLst>
              <a:ext uri="{FF2B5EF4-FFF2-40B4-BE49-F238E27FC236}">
                <a16:creationId xmlns:a16="http://schemas.microsoft.com/office/drawing/2014/main" id="{D16C2B02-56D6-468B-83FF-A9D22C513450}"/>
              </a:ext>
            </a:extLst>
          </p:cNvPr>
          <p:cNvSpPr>
            <a:spLocks noGrp="1"/>
          </p:cNvSpPr>
          <p:nvPr>
            <p:ph type="sldNum" sz="quarter" idx="12"/>
          </p:nvPr>
        </p:nvSpPr>
        <p:spPr/>
        <p:txBody>
          <a:bodyPr/>
          <a:lstStyle/>
          <a:p>
            <a:fld id="{FFD9964A-91AC-4440-9B5B-183959FD4309}" type="slidenum">
              <a:rPr lang="en-US" smtClean="0"/>
              <a:pPr/>
              <a:t>70</a:t>
            </a:fld>
            <a:endParaRPr lang="en-US"/>
          </a:p>
        </p:txBody>
      </p:sp>
      <p:pic>
        <p:nvPicPr>
          <p:cNvPr id="8" name="Picture 2">
            <a:extLst>
              <a:ext uri="{FF2B5EF4-FFF2-40B4-BE49-F238E27FC236}">
                <a16:creationId xmlns:a16="http://schemas.microsoft.com/office/drawing/2014/main" id="{4CDDE531-2C5E-4508-AB57-0C53A549853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1396"/>
          <a:stretch/>
        </p:blipFill>
        <p:spPr bwMode="auto">
          <a:xfrm>
            <a:off x="703123" y="1410201"/>
            <a:ext cx="8721564" cy="4464429"/>
          </a:xfrm>
          <a:prstGeom prst="rect">
            <a:avLst/>
          </a:prstGeom>
          <a:noFill/>
          <a:ln w="9525">
            <a:noFill/>
            <a:miter lim="800000"/>
            <a:headEnd/>
            <a:tailEnd/>
          </a:ln>
          <a:effectLst/>
        </p:spPr>
      </p:pic>
      <p:sp>
        <p:nvSpPr>
          <p:cNvPr id="9" name="TextBox 8">
            <a:extLst>
              <a:ext uri="{FF2B5EF4-FFF2-40B4-BE49-F238E27FC236}">
                <a16:creationId xmlns:a16="http://schemas.microsoft.com/office/drawing/2014/main" id="{4EEA6FFA-8B03-4EEA-BCE6-3C968766BBF8}"/>
              </a:ext>
            </a:extLst>
          </p:cNvPr>
          <p:cNvSpPr txBox="1"/>
          <p:nvPr/>
        </p:nvSpPr>
        <p:spPr>
          <a:xfrm>
            <a:off x="609601" y="969971"/>
            <a:ext cx="4044802" cy="369332"/>
          </a:xfrm>
          <a:prstGeom prst="rect">
            <a:avLst/>
          </a:prstGeom>
          <a:noFill/>
        </p:spPr>
        <p:txBody>
          <a:bodyPr wrap="square">
            <a:spAutoFit/>
          </a:bodyPr>
          <a:lstStyle/>
          <a:p>
            <a:r>
              <a:rPr lang="en-US" sz="1800" b="1" dirty="0">
                <a:latin typeface="Aptos" panose="020B0004020202020204" pitchFamily="34" charset="0"/>
              </a:rPr>
              <a:t>League Table – NR companies</a:t>
            </a:r>
          </a:p>
        </p:txBody>
      </p:sp>
      <p:sp>
        <p:nvSpPr>
          <p:cNvPr id="10" name="TextBox 9">
            <a:extLst>
              <a:ext uri="{FF2B5EF4-FFF2-40B4-BE49-F238E27FC236}">
                <a16:creationId xmlns:a16="http://schemas.microsoft.com/office/drawing/2014/main" id="{8E0A0E5D-8F36-4586-8354-72A81DF6A757}"/>
              </a:ext>
            </a:extLst>
          </p:cNvPr>
          <p:cNvSpPr txBox="1"/>
          <p:nvPr/>
        </p:nvSpPr>
        <p:spPr>
          <a:xfrm>
            <a:off x="4654402" y="969971"/>
            <a:ext cx="4512131" cy="369332"/>
          </a:xfrm>
          <a:prstGeom prst="rect">
            <a:avLst/>
          </a:prstGeom>
          <a:noFill/>
        </p:spPr>
        <p:txBody>
          <a:bodyPr wrap="square">
            <a:spAutoFit/>
          </a:bodyPr>
          <a:lstStyle/>
          <a:p>
            <a:r>
              <a:rPr lang="en-US" sz="1800" b="1" dirty="0">
                <a:latin typeface="Aptos" panose="020B0004020202020204" pitchFamily="34" charset="0"/>
              </a:rPr>
              <a:t>EBITDA-mix (%)</a:t>
            </a:r>
            <a:endParaRPr lang="en-US" b="1" dirty="0">
              <a:latin typeface="Aptos" panose="020B0004020202020204" pitchFamily="34" charset="0"/>
            </a:endParaRPr>
          </a:p>
        </p:txBody>
      </p:sp>
      <p:sp>
        <p:nvSpPr>
          <p:cNvPr id="11" name="TextBox 10">
            <a:extLst>
              <a:ext uri="{FF2B5EF4-FFF2-40B4-BE49-F238E27FC236}">
                <a16:creationId xmlns:a16="http://schemas.microsoft.com/office/drawing/2014/main" id="{91BF6D89-22EF-47EF-9F75-29D686491887}"/>
              </a:ext>
            </a:extLst>
          </p:cNvPr>
          <p:cNvSpPr txBox="1"/>
          <p:nvPr/>
        </p:nvSpPr>
        <p:spPr>
          <a:xfrm>
            <a:off x="703123" y="5950588"/>
            <a:ext cx="1009892" cy="183896"/>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100" dirty="0">
                <a:latin typeface="Aptos" panose="020B0004020202020204" pitchFamily="34" charset="0"/>
              </a:rPr>
              <a:t>Source: Vedanta</a:t>
            </a:r>
          </a:p>
        </p:txBody>
      </p:sp>
      <p:sp>
        <p:nvSpPr>
          <p:cNvPr id="3" name="TextBox 2">
            <a:extLst>
              <a:ext uri="{FF2B5EF4-FFF2-40B4-BE49-F238E27FC236}">
                <a16:creationId xmlns:a16="http://schemas.microsoft.com/office/drawing/2014/main" id="{58AB4D34-DB15-BBBD-80CE-654D0EDFD788}"/>
              </a:ext>
            </a:extLst>
          </p:cNvPr>
          <p:cNvSpPr txBox="1"/>
          <p:nvPr/>
        </p:nvSpPr>
        <p:spPr>
          <a:xfrm>
            <a:off x="9505710" y="3026398"/>
            <a:ext cx="2076691" cy="1200329"/>
          </a:xfrm>
          <a:prstGeom prst="rect">
            <a:avLst/>
          </a:prstGeom>
          <a:solidFill>
            <a:schemeClr val="bg1">
              <a:lumMod val="95000"/>
            </a:schemeClr>
          </a:solidFill>
          <a:ln>
            <a:solidFill>
              <a:schemeClr val="bg2">
                <a:lumMod val="90000"/>
              </a:schemeClr>
            </a:solidFill>
          </a:ln>
        </p:spPr>
        <p:txBody>
          <a:bodyPr wrap="square">
            <a:spAutoFit/>
          </a:bodyPr>
          <a:lstStyle/>
          <a:p>
            <a:r>
              <a:rPr lang="en-US" dirty="0">
                <a:latin typeface="Aptos" panose="020B0004020202020204" pitchFamily="34" charset="0"/>
              </a:rPr>
              <a:t>Which company will be affected the most if </a:t>
            </a:r>
            <a:r>
              <a:rPr lang="en-US" b="1" dirty="0">
                <a:latin typeface="Aptos" panose="020B0004020202020204" pitchFamily="34" charset="0"/>
              </a:rPr>
              <a:t>Iron Ore </a:t>
            </a:r>
            <a:r>
              <a:rPr lang="en-US" dirty="0">
                <a:latin typeface="Aptos" panose="020B0004020202020204" pitchFamily="34" charset="0"/>
              </a:rPr>
              <a:t>prices fall by 30%?</a:t>
            </a:r>
          </a:p>
        </p:txBody>
      </p:sp>
      <p:sp>
        <p:nvSpPr>
          <p:cNvPr id="5" name="TextBox 4">
            <a:extLst>
              <a:ext uri="{FF2B5EF4-FFF2-40B4-BE49-F238E27FC236}">
                <a16:creationId xmlns:a16="http://schemas.microsoft.com/office/drawing/2014/main" id="{379EBA5C-A94A-45AD-EFA3-DAEB45A925C4}"/>
              </a:ext>
            </a:extLst>
          </p:cNvPr>
          <p:cNvSpPr txBox="1"/>
          <p:nvPr/>
        </p:nvSpPr>
        <p:spPr>
          <a:xfrm>
            <a:off x="9505710" y="4560558"/>
            <a:ext cx="2076691" cy="646331"/>
          </a:xfrm>
          <a:prstGeom prst="rect">
            <a:avLst/>
          </a:prstGeom>
          <a:solidFill>
            <a:schemeClr val="bg1">
              <a:lumMod val="95000"/>
            </a:schemeClr>
          </a:solidFill>
          <a:ln>
            <a:solidFill>
              <a:schemeClr val="bg2">
                <a:lumMod val="90000"/>
              </a:schemeClr>
            </a:solidFill>
          </a:ln>
        </p:spPr>
        <p:txBody>
          <a:bodyPr wrap="square">
            <a:spAutoFit/>
          </a:bodyPr>
          <a:lstStyle/>
          <a:p>
            <a:r>
              <a:rPr lang="en-US" dirty="0">
                <a:latin typeface="Aptos" panose="020B0004020202020204" pitchFamily="34" charset="0"/>
              </a:rPr>
              <a:t>Which company is well diversified?</a:t>
            </a:r>
          </a:p>
        </p:txBody>
      </p:sp>
    </p:spTree>
    <p:extLst>
      <p:ext uri="{BB962C8B-B14F-4D97-AF65-F5344CB8AC3E}">
        <p14:creationId xmlns:p14="http://schemas.microsoft.com/office/powerpoint/2010/main" val="4226238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How many of the 6 Storytelling Strategies have been used?</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71</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673856"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McKinsey</a:t>
            </a:r>
          </a:p>
        </p:txBody>
      </p:sp>
      <p:pic>
        <p:nvPicPr>
          <p:cNvPr id="8" name="Picture 7">
            <a:extLst>
              <a:ext uri="{FF2B5EF4-FFF2-40B4-BE49-F238E27FC236}">
                <a16:creationId xmlns:a16="http://schemas.microsoft.com/office/drawing/2014/main" id="{B875BF35-615E-00A5-A989-457E2A809E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599" y="886012"/>
            <a:ext cx="4714755" cy="5044941"/>
          </a:xfrm>
          <a:prstGeom prst="rect">
            <a:avLst/>
          </a:prstGeom>
        </p:spPr>
      </p:pic>
    </p:spTree>
    <p:extLst>
      <p:ext uri="{BB962C8B-B14F-4D97-AF65-F5344CB8AC3E}">
        <p14:creationId xmlns:p14="http://schemas.microsoft.com/office/powerpoint/2010/main" val="1796237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Parallel Side by Side Bar Charts</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72</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992853"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The Economist</a:t>
            </a:r>
          </a:p>
        </p:txBody>
      </p:sp>
      <p:pic>
        <p:nvPicPr>
          <p:cNvPr id="6" name="Picture 5">
            <a:extLst>
              <a:ext uri="{FF2B5EF4-FFF2-40B4-BE49-F238E27FC236}">
                <a16:creationId xmlns:a16="http://schemas.microsoft.com/office/drawing/2014/main" id="{602B4B0B-D46D-FA23-CA06-6BB7D1E46F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1" y="979864"/>
            <a:ext cx="8646160" cy="4863465"/>
          </a:xfrm>
          <a:prstGeom prst="rect">
            <a:avLst/>
          </a:prstGeom>
        </p:spPr>
      </p:pic>
    </p:spTree>
    <p:extLst>
      <p:ext uri="{BB962C8B-B14F-4D97-AF65-F5344CB8AC3E}">
        <p14:creationId xmlns:p14="http://schemas.microsoft.com/office/powerpoint/2010/main" val="969091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Parallel Side by Side Charts</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73</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992853"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The Economist</a:t>
            </a:r>
          </a:p>
        </p:txBody>
      </p:sp>
      <p:pic>
        <p:nvPicPr>
          <p:cNvPr id="7170" name="Picture 2">
            <a:extLst>
              <a:ext uri="{FF2B5EF4-FFF2-40B4-BE49-F238E27FC236}">
                <a16:creationId xmlns:a16="http://schemas.microsoft.com/office/drawing/2014/main" id="{36D42C7A-8C58-B028-AA52-883A849E2C5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5499"/>
          <a:stretch/>
        </p:blipFill>
        <p:spPr bwMode="auto">
          <a:xfrm>
            <a:off x="609601" y="1010661"/>
            <a:ext cx="8517799" cy="476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934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BD454-306E-8793-51A4-5F0EAEE0A700}"/>
              </a:ext>
            </a:extLst>
          </p:cNvPr>
          <p:cNvSpPr>
            <a:spLocks noGrp="1"/>
          </p:cNvSpPr>
          <p:nvPr>
            <p:ph type="sldNum" sz="quarter" idx="12"/>
          </p:nvPr>
        </p:nvSpPr>
        <p:spPr/>
        <p:txBody>
          <a:bodyPr/>
          <a:lstStyle/>
          <a:p>
            <a:fld id="{0B21AF8E-D15D-465C-BA79-CC3F302F2B01}" type="slidenum">
              <a:rPr lang="en-US" smtClean="0"/>
              <a:pPr/>
              <a:t>74</a:t>
            </a:fld>
            <a:endParaRPr lang="en-US" dirty="0"/>
          </a:p>
        </p:txBody>
      </p:sp>
      <p:sp>
        <p:nvSpPr>
          <p:cNvPr id="4" name="Title 3">
            <a:extLst>
              <a:ext uri="{FF2B5EF4-FFF2-40B4-BE49-F238E27FC236}">
                <a16:creationId xmlns:a16="http://schemas.microsoft.com/office/drawing/2014/main" id="{D1E180F8-D63C-B472-3FBB-C3C2AB610809}"/>
              </a:ext>
            </a:extLst>
          </p:cNvPr>
          <p:cNvSpPr>
            <a:spLocks noGrp="1"/>
          </p:cNvSpPr>
          <p:nvPr>
            <p:ph type="ctrTitle"/>
          </p:nvPr>
        </p:nvSpPr>
        <p:spPr/>
        <p:txBody>
          <a:bodyPr/>
          <a:lstStyle/>
          <a:p>
            <a:r>
              <a:rPr lang="en-IN" dirty="0"/>
              <a:t>Side-by-Side “Parallel” Chart – Type 2</a:t>
            </a:r>
            <a:endParaRPr lang="en-US" dirty="0"/>
          </a:p>
        </p:txBody>
      </p:sp>
    </p:spTree>
    <p:extLst>
      <p:ext uri="{BB962C8B-B14F-4D97-AF65-F5344CB8AC3E}">
        <p14:creationId xmlns:p14="http://schemas.microsoft.com/office/powerpoint/2010/main" val="2433885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0F52-182E-44CE-A65B-4831D6062F6D}"/>
              </a:ext>
            </a:extLst>
          </p:cNvPr>
          <p:cNvSpPr>
            <a:spLocks noGrp="1"/>
          </p:cNvSpPr>
          <p:nvPr>
            <p:ph type="title"/>
          </p:nvPr>
        </p:nvSpPr>
        <p:spPr/>
        <p:txBody>
          <a:bodyPr/>
          <a:lstStyle/>
          <a:p>
            <a:r>
              <a:rPr lang="en-IN" dirty="0"/>
              <a:t>Use </a:t>
            </a:r>
            <a:r>
              <a:rPr lang="en-IN" u="sng" dirty="0"/>
              <a:t>multiple perspectives</a:t>
            </a:r>
            <a:r>
              <a:rPr lang="en-IN" dirty="0"/>
              <a:t> to make a stronger argument</a:t>
            </a:r>
            <a:endParaRPr lang="en-US" dirty="0"/>
          </a:p>
        </p:txBody>
      </p:sp>
      <p:sp>
        <p:nvSpPr>
          <p:cNvPr id="4" name="Slide Number Placeholder 3">
            <a:extLst>
              <a:ext uri="{FF2B5EF4-FFF2-40B4-BE49-F238E27FC236}">
                <a16:creationId xmlns:a16="http://schemas.microsoft.com/office/drawing/2014/main" id="{D9381573-D149-4491-A842-D1E1FDBE7C9C}"/>
              </a:ext>
            </a:extLst>
          </p:cNvPr>
          <p:cNvSpPr>
            <a:spLocks noGrp="1"/>
          </p:cNvSpPr>
          <p:nvPr>
            <p:ph type="sldNum" sz="quarter" idx="12"/>
          </p:nvPr>
        </p:nvSpPr>
        <p:spPr/>
        <p:txBody>
          <a:bodyPr/>
          <a:lstStyle/>
          <a:p>
            <a:fld id="{FFD9964A-91AC-4440-9B5B-183959FD4309}" type="slidenum">
              <a:rPr lang="en-US" smtClean="0"/>
              <a:t>75</a:t>
            </a:fld>
            <a:endParaRPr lang="en-US"/>
          </a:p>
        </p:txBody>
      </p:sp>
      <p:pic>
        <p:nvPicPr>
          <p:cNvPr id="6" name="Picture 5">
            <a:extLst>
              <a:ext uri="{FF2B5EF4-FFF2-40B4-BE49-F238E27FC236}">
                <a16:creationId xmlns:a16="http://schemas.microsoft.com/office/drawing/2014/main" id="{92FF3658-D51B-4F20-BAB5-A569046F5D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1" y="905719"/>
            <a:ext cx="8674099" cy="4996950"/>
          </a:xfrm>
          <a:prstGeom prst="rect">
            <a:avLst/>
          </a:prstGeom>
        </p:spPr>
      </p:pic>
      <p:sp>
        <p:nvSpPr>
          <p:cNvPr id="3" name="TextBox 2">
            <a:extLst>
              <a:ext uri="{FF2B5EF4-FFF2-40B4-BE49-F238E27FC236}">
                <a16:creationId xmlns:a16="http://schemas.microsoft.com/office/drawing/2014/main" id="{D4D492AE-E751-2356-1312-634026B42EF6}"/>
              </a:ext>
            </a:extLst>
          </p:cNvPr>
          <p:cNvSpPr txBox="1"/>
          <p:nvPr/>
        </p:nvSpPr>
        <p:spPr>
          <a:xfrm>
            <a:off x="825500" y="5952281"/>
            <a:ext cx="1560235" cy="19531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solidFill>
                  <a:schemeClr val="bg1">
                    <a:lumMod val="50000"/>
                  </a:schemeClr>
                </a:solidFill>
              </a:rPr>
              <a:t>Source: McKinsey Report</a:t>
            </a:r>
          </a:p>
        </p:txBody>
      </p:sp>
      <p:sp>
        <p:nvSpPr>
          <p:cNvPr id="22" name="Rectangle 21">
            <a:extLst>
              <a:ext uri="{FF2B5EF4-FFF2-40B4-BE49-F238E27FC236}">
                <a16:creationId xmlns:a16="http://schemas.microsoft.com/office/drawing/2014/main" id="{A040CCC0-A955-4A09-B24A-E017B56B5850}"/>
              </a:ext>
            </a:extLst>
          </p:cNvPr>
          <p:cNvSpPr/>
          <p:nvPr/>
        </p:nvSpPr>
        <p:spPr>
          <a:xfrm>
            <a:off x="609601" y="1003300"/>
            <a:ext cx="6121399" cy="304800"/>
          </a:xfrm>
          <a:prstGeom prst="rect">
            <a:avLst/>
          </a:prstGeom>
          <a:solidFill>
            <a:srgbClr val="FFFF0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69B6D36-8906-7F20-CA18-3277D12060B6}"/>
              </a:ext>
            </a:extLst>
          </p:cNvPr>
          <p:cNvCxnSpPr>
            <a:cxnSpLocks/>
          </p:cNvCxnSpPr>
          <p:nvPr/>
        </p:nvCxnSpPr>
        <p:spPr>
          <a:xfrm flipH="1">
            <a:off x="6939280" y="1167646"/>
            <a:ext cx="2781300"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8A8C4E-A64F-4A3A-FB7F-67B092E4F64E}"/>
              </a:ext>
            </a:extLst>
          </p:cNvPr>
          <p:cNvSpPr txBox="1"/>
          <p:nvPr/>
        </p:nvSpPr>
        <p:spPr>
          <a:xfrm>
            <a:off x="9928860" y="982980"/>
            <a:ext cx="1635759" cy="369332"/>
          </a:xfrm>
          <a:prstGeom prst="rect">
            <a:avLst/>
          </a:prstGeom>
          <a:noFill/>
        </p:spPr>
        <p:txBody>
          <a:bodyPr wrap="square" rtlCol="0">
            <a:spAutoFit/>
          </a:bodyPr>
          <a:lstStyle/>
          <a:p>
            <a:r>
              <a:rPr lang="en-IN" dirty="0"/>
              <a:t>Assertion</a:t>
            </a:r>
          </a:p>
        </p:txBody>
      </p:sp>
    </p:spTree>
    <p:extLst>
      <p:ext uri="{BB962C8B-B14F-4D97-AF65-F5344CB8AC3E}">
        <p14:creationId xmlns:p14="http://schemas.microsoft.com/office/powerpoint/2010/main" val="3678367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0F52-182E-44CE-A65B-4831D6062F6D}"/>
              </a:ext>
            </a:extLst>
          </p:cNvPr>
          <p:cNvSpPr>
            <a:spLocks noGrp="1"/>
          </p:cNvSpPr>
          <p:nvPr>
            <p:ph type="title"/>
          </p:nvPr>
        </p:nvSpPr>
        <p:spPr/>
        <p:txBody>
          <a:bodyPr/>
          <a:lstStyle/>
          <a:p>
            <a:r>
              <a:rPr lang="en-IN" dirty="0"/>
              <a:t>Use </a:t>
            </a:r>
            <a:r>
              <a:rPr lang="en-IN" u="sng" dirty="0"/>
              <a:t>multiple angles</a:t>
            </a:r>
            <a:r>
              <a:rPr lang="en-IN" dirty="0"/>
              <a:t> to make your argument </a:t>
            </a:r>
            <a:r>
              <a:rPr lang="en-IN" u="sng" dirty="0"/>
              <a:t>specific</a:t>
            </a:r>
            <a:endParaRPr lang="en-US" u="sng" dirty="0"/>
          </a:p>
        </p:txBody>
      </p:sp>
      <p:sp>
        <p:nvSpPr>
          <p:cNvPr id="4" name="Slide Number Placeholder 3">
            <a:extLst>
              <a:ext uri="{FF2B5EF4-FFF2-40B4-BE49-F238E27FC236}">
                <a16:creationId xmlns:a16="http://schemas.microsoft.com/office/drawing/2014/main" id="{D9381573-D149-4491-A842-D1E1FDBE7C9C}"/>
              </a:ext>
            </a:extLst>
          </p:cNvPr>
          <p:cNvSpPr>
            <a:spLocks noGrp="1"/>
          </p:cNvSpPr>
          <p:nvPr>
            <p:ph type="sldNum" sz="quarter" idx="12"/>
          </p:nvPr>
        </p:nvSpPr>
        <p:spPr/>
        <p:txBody>
          <a:bodyPr/>
          <a:lstStyle/>
          <a:p>
            <a:fld id="{FFD9964A-91AC-4440-9B5B-183959FD4309}" type="slidenum">
              <a:rPr lang="en-US" smtClean="0"/>
              <a:t>76</a:t>
            </a:fld>
            <a:endParaRPr lang="en-US"/>
          </a:p>
        </p:txBody>
      </p:sp>
      <p:pic>
        <p:nvPicPr>
          <p:cNvPr id="5" name="Picture 4">
            <a:extLst>
              <a:ext uri="{FF2B5EF4-FFF2-40B4-BE49-F238E27FC236}">
                <a16:creationId xmlns:a16="http://schemas.microsoft.com/office/drawing/2014/main" id="{09B9C154-2AAE-4CEF-A64A-5593D12FB4D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1983"/>
          <a:stretch/>
        </p:blipFill>
        <p:spPr>
          <a:xfrm>
            <a:off x="838200" y="1090781"/>
            <a:ext cx="7889111" cy="4688542"/>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3968859A-3F28-4177-8104-7CD17778A700}"/>
              </a:ext>
            </a:extLst>
          </p:cNvPr>
          <p:cNvSpPr txBox="1"/>
          <p:nvPr/>
        </p:nvSpPr>
        <p:spPr>
          <a:xfrm>
            <a:off x="3406172" y="5397887"/>
            <a:ext cx="2346766" cy="369332"/>
          </a:xfrm>
          <a:prstGeom prst="rect">
            <a:avLst/>
          </a:prstGeom>
          <a:noFill/>
        </p:spPr>
        <p:txBody>
          <a:bodyPr wrap="square">
            <a:spAutoFit/>
          </a:bodyPr>
          <a:lstStyle/>
          <a:p>
            <a:pPr algn="ctr"/>
            <a:r>
              <a:rPr lang="en-IN" dirty="0">
                <a:solidFill>
                  <a:srgbClr val="C00000"/>
                </a:solidFill>
              </a:rPr>
              <a:t>Waterfall Chart</a:t>
            </a:r>
            <a:endParaRPr lang="en-US" dirty="0">
              <a:solidFill>
                <a:srgbClr val="C00000"/>
              </a:solidFill>
            </a:endParaRPr>
          </a:p>
        </p:txBody>
      </p:sp>
      <p:sp>
        <p:nvSpPr>
          <p:cNvPr id="3" name="Rectangle 2">
            <a:extLst>
              <a:ext uri="{FF2B5EF4-FFF2-40B4-BE49-F238E27FC236}">
                <a16:creationId xmlns:a16="http://schemas.microsoft.com/office/drawing/2014/main" id="{F5760BCE-3844-FB37-53EF-A44618A2E606}"/>
              </a:ext>
            </a:extLst>
          </p:cNvPr>
          <p:cNvSpPr/>
          <p:nvPr/>
        </p:nvSpPr>
        <p:spPr>
          <a:xfrm>
            <a:off x="838200" y="1905000"/>
            <a:ext cx="7889111" cy="304800"/>
          </a:xfrm>
          <a:prstGeom prst="rect">
            <a:avLst/>
          </a:prstGeom>
          <a:solidFill>
            <a:srgbClr val="FFFF0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B9B571-F691-9C62-FA42-6C3E874DF917}"/>
              </a:ext>
            </a:extLst>
          </p:cNvPr>
          <p:cNvSpPr txBox="1"/>
          <p:nvPr/>
        </p:nvSpPr>
        <p:spPr>
          <a:xfrm>
            <a:off x="825500" y="5952281"/>
            <a:ext cx="1560235" cy="19531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solidFill>
                  <a:schemeClr val="bg1">
                    <a:lumMod val="50000"/>
                  </a:schemeClr>
                </a:solidFill>
              </a:rPr>
              <a:t>Source: McKinsey Report</a:t>
            </a:r>
          </a:p>
        </p:txBody>
      </p:sp>
      <p:cxnSp>
        <p:nvCxnSpPr>
          <p:cNvPr id="7" name="Straight Arrow Connector 6">
            <a:extLst>
              <a:ext uri="{FF2B5EF4-FFF2-40B4-BE49-F238E27FC236}">
                <a16:creationId xmlns:a16="http://schemas.microsoft.com/office/drawing/2014/main" id="{22D243B0-3031-43E9-C9C0-48CE30467919}"/>
              </a:ext>
            </a:extLst>
          </p:cNvPr>
          <p:cNvCxnSpPr>
            <a:cxnSpLocks/>
          </p:cNvCxnSpPr>
          <p:nvPr/>
        </p:nvCxnSpPr>
        <p:spPr>
          <a:xfrm flipH="1">
            <a:off x="8615680" y="2051566"/>
            <a:ext cx="1104900"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05A1F2D-668D-5E43-7CB7-D705F55055B1}"/>
              </a:ext>
            </a:extLst>
          </p:cNvPr>
          <p:cNvSpPr txBox="1"/>
          <p:nvPr/>
        </p:nvSpPr>
        <p:spPr>
          <a:xfrm>
            <a:off x="9928860" y="1866900"/>
            <a:ext cx="1635759" cy="369332"/>
          </a:xfrm>
          <a:prstGeom prst="rect">
            <a:avLst/>
          </a:prstGeom>
          <a:noFill/>
        </p:spPr>
        <p:txBody>
          <a:bodyPr wrap="square" rtlCol="0">
            <a:spAutoFit/>
          </a:bodyPr>
          <a:lstStyle/>
          <a:p>
            <a:r>
              <a:rPr lang="en-IN" dirty="0">
                <a:latin typeface="Aptos" panose="020B0004020202020204" pitchFamily="34" charset="0"/>
              </a:rPr>
              <a:t>Assertion</a:t>
            </a:r>
          </a:p>
        </p:txBody>
      </p:sp>
    </p:spTree>
    <p:extLst>
      <p:ext uri="{BB962C8B-B14F-4D97-AF65-F5344CB8AC3E}">
        <p14:creationId xmlns:p14="http://schemas.microsoft.com/office/powerpoint/2010/main" val="15055813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D5B505-1BB3-7CCF-DDC0-C611ABF95BF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078678"/>
            <a:ext cx="8002429" cy="453848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2" name="Title 1">
            <a:extLst>
              <a:ext uri="{FF2B5EF4-FFF2-40B4-BE49-F238E27FC236}">
                <a16:creationId xmlns:a16="http://schemas.microsoft.com/office/drawing/2014/main" id="{1F400F52-182E-44CE-A65B-4831D6062F6D}"/>
              </a:ext>
            </a:extLst>
          </p:cNvPr>
          <p:cNvSpPr>
            <a:spLocks noGrp="1"/>
          </p:cNvSpPr>
          <p:nvPr>
            <p:ph type="title"/>
          </p:nvPr>
        </p:nvSpPr>
        <p:spPr/>
        <p:txBody>
          <a:bodyPr/>
          <a:lstStyle/>
          <a:p>
            <a:r>
              <a:rPr lang="en-IN" dirty="0"/>
              <a:t>Use </a:t>
            </a:r>
            <a:r>
              <a:rPr lang="en-IN" u="sng" dirty="0"/>
              <a:t>multiple angles</a:t>
            </a:r>
            <a:r>
              <a:rPr lang="en-IN" dirty="0"/>
              <a:t> to make your argument </a:t>
            </a:r>
            <a:r>
              <a:rPr lang="en-IN" u="sng" dirty="0"/>
              <a:t>specific</a:t>
            </a:r>
            <a:endParaRPr lang="en-US" u="sng" dirty="0"/>
          </a:p>
        </p:txBody>
      </p:sp>
      <p:sp>
        <p:nvSpPr>
          <p:cNvPr id="4" name="Slide Number Placeholder 3">
            <a:extLst>
              <a:ext uri="{FF2B5EF4-FFF2-40B4-BE49-F238E27FC236}">
                <a16:creationId xmlns:a16="http://schemas.microsoft.com/office/drawing/2014/main" id="{D9381573-D149-4491-A842-D1E1FDBE7C9C}"/>
              </a:ext>
            </a:extLst>
          </p:cNvPr>
          <p:cNvSpPr>
            <a:spLocks noGrp="1"/>
          </p:cNvSpPr>
          <p:nvPr>
            <p:ph type="sldNum" sz="quarter" idx="12"/>
          </p:nvPr>
        </p:nvSpPr>
        <p:spPr/>
        <p:txBody>
          <a:bodyPr/>
          <a:lstStyle/>
          <a:p>
            <a:fld id="{FFD9964A-91AC-4440-9B5B-183959FD4309}" type="slidenum">
              <a:rPr lang="en-US" smtClean="0"/>
              <a:t>77</a:t>
            </a:fld>
            <a:endParaRPr lang="en-US"/>
          </a:p>
        </p:txBody>
      </p:sp>
      <p:sp>
        <p:nvSpPr>
          <p:cNvPr id="3" name="Rectangle 2">
            <a:extLst>
              <a:ext uri="{FF2B5EF4-FFF2-40B4-BE49-F238E27FC236}">
                <a16:creationId xmlns:a16="http://schemas.microsoft.com/office/drawing/2014/main" id="{F5760BCE-3844-FB37-53EF-A44618A2E606}"/>
              </a:ext>
            </a:extLst>
          </p:cNvPr>
          <p:cNvSpPr/>
          <p:nvPr/>
        </p:nvSpPr>
        <p:spPr>
          <a:xfrm>
            <a:off x="838200" y="1215342"/>
            <a:ext cx="7889111" cy="636607"/>
          </a:xfrm>
          <a:prstGeom prst="rect">
            <a:avLst/>
          </a:prstGeom>
          <a:solidFill>
            <a:srgbClr val="FFFF00">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B9B571-F691-9C62-FA42-6C3E874DF917}"/>
              </a:ext>
            </a:extLst>
          </p:cNvPr>
          <p:cNvSpPr txBox="1"/>
          <p:nvPr/>
        </p:nvSpPr>
        <p:spPr>
          <a:xfrm>
            <a:off x="825500" y="5952281"/>
            <a:ext cx="1560235" cy="19531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solidFill>
                  <a:schemeClr val="bg1">
                    <a:lumMod val="50000"/>
                  </a:schemeClr>
                </a:solidFill>
              </a:rPr>
              <a:t>Source: McKinsey Report</a:t>
            </a:r>
          </a:p>
        </p:txBody>
      </p:sp>
      <p:cxnSp>
        <p:nvCxnSpPr>
          <p:cNvPr id="7" name="Straight Arrow Connector 6">
            <a:extLst>
              <a:ext uri="{FF2B5EF4-FFF2-40B4-BE49-F238E27FC236}">
                <a16:creationId xmlns:a16="http://schemas.microsoft.com/office/drawing/2014/main" id="{22D243B0-3031-43E9-C9C0-48CE30467919}"/>
              </a:ext>
            </a:extLst>
          </p:cNvPr>
          <p:cNvCxnSpPr>
            <a:cxnSpLocks/>
          </p:cNvCxnSpPr>
          <p:nvPr/>
        </p:nvCxnSpPr>
        <p:spPr>
          <a:xfrm flipH="1">
            <a:off x="8488359" y="1487529"/>
            <a:ext cx="1104900" cy="0"/>
          </a:xfrm>
          <a:prstGeom prst="straightConnector1">
            <a:avLst/>
          </a:prstGeom>
          <a:ln w="38100">
            <a:solidFill>
              <a:srgbClr val="C0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05A1F2D-668D-5E43-7CB7-D705F55055B1}"/>
              </a:ext>
            </a:extLst>
          </p:cNvPr>
          <p:cNvSpPr txBox="1"/>
          <p:nvPr/>
        </p:nvSpPr>
        <p:spPr>
          <a:xfrm>
            <a:off x="9801539" y="1302863"/>
            <a:ext cx="1635759" cy="369332"/>
          </a:xfrm>
          <a:prstGeom prst="rect">
            <a:avLst/>
          </a:prstGeom>
          <a:noFill/>
        </p:spPr>
        <p:txBody>
          <a:bodyPr wrap="square" rtlCol="0">
            <a:spAutoFit/>
          </a:bodyPr>
          <a:lstStyle/>
          <a:p>
            <a:r>
              <a:rPr lang="en-IN" dirty="0">
                <a:latin typeface="Aptos" panose="020B0004020202020204" pitchFamily="34" charset="0"/>
              </a:rPr>
              <a:t>Assertion</a:t>
            </a:r>
          </a:p>
        </p:txBody>
      </p:sp>
    </p:spTree>
    <p:extLst>
      <p:ext uri="{BB962C8B-B14F-4D97-AF65-F5344CB8AC3E}">
        <p14:creationId xmlns:p14="http://schemas.microsoft.com/office/powerpoint/2010/main" val="1995145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0F52-182E-44CE-A65B-4831D6062F6D}"/>
              </a:ext>
            </a:extLst>
          </p:cNvPr>
          <p:cNvSpPr>
            <a:spLocks noGrp="1"/>
          </p:cNvSpPr>
          <p:nvPr>
            <p:ph type="title"/>
          </p:nvPr>
        </p:nvSpPr>
        <p:spPr/>
        <p:txBody>
          <a:bodyPr/>
          <a:lstStyle/>
          <a:p>
            <a:r>
              <a:rPr lang="en-IN" dirty="0"/>
              <a:t>FYR - Use </a:t>
            </a:r>
            <a:r>
              <a:rPr lang="en-IN" u="sng" dirty="0"/>
              <a:t>multiple angles</a:t>
            </a:r>
            <a:r>
              <a:rPr lang="en-IN" dirty="0"/>
              <a:t> to make your argument </a:t>
            </a:r>
            <a:r>
              <a:rPr lang="en-IN" u="sng" dirty="0"/>
              <a:t>exhaustive</a:t>
            </a:r>
            <a:endParaRPr lang="en-US" u="sng" dirty="0"/>
          </a:p>
        </p:txBody>
      </p:sp>
      <p:sp>
        <p:nvSpPr>
          <p:cNvPr id="4" name="Slide Number Placeholder 3">
            <a:extLst>
              <a:ext uri="{FF2B5EF4-FFF2-40B4-BE49-F238E27FC236}">
                <a16:creationId xmlns:a16="http://schemas.microsoft.com/office/drawing/2014/main" id="{D9381573-D149-4491-A842-D1E1FDBE7C9C}"/>
              </a:ext>
            </a:extLst>
          </p:cNvPr>
          <p:cNvSpPr>
            <a:spLocks noGrp="1"/>
          </p:cNvSpPr>
          <p:nvPr>
            <p:ph type="sldNum" sz="quarter" idx="12"/>
          </p:nvPr>
        </p:nvSpPr>
        <p:spPr/>
        <p:txBody>
          <a:bodyPr/>
          <a:lstStyle/>
          <a:p>
            <a:fld id="{FFD9964A-91AC-4440-9B5B-183959FD4309}" type="slidenum">
              <a:rPr lang="en-US" smtClean="0"/>
              <a:t>78</a:t>
            </a:fld>
            <a:endParaRPr lang="en-US"/>
          </a:p>
        </p:txBody>
      </p:sp>
      <p:pic>
        <p:nvPicPr>
          <p:cNvPr id="5" name="Picture 4">
            <a:extLst>
              <a:ext uri="{FF2B5EF4-FFF2-40B4-BE49-F238E27FC236}">
                <a16:creationId xmlns:a16="http://schemas.microsoft.com/office/drawing/2014/main" id="{61F2C224-4D1B-1DBE-716E-FEBB05A1B3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1" y="1054915"/>
            <a:ext cx="6514767" cy="4748169"/>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AEC86706-E37D-D174-A0EF-87C03CBE05F5}"/>
              </a:ext>
            </a:extLst>
          </p:cNvPr>
          <p:cNvSpPr txBox="1"/>
          <p:nvPr/>
        </p:nvSpPr>
        <p:spPr>
          <a:xfrm>
            <a:off x="825500" y="5952281"/>
            <a:ext cx="1560235" cy="19531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solidFill>
                  <a:schemeClr val="bg1">
                    <a:lumMod val="50000"/>
                  </a:schemeClr>
                </a:solidFill>
              </a:rPr>
              <a:t>Source: McKinsey Report</a:t>
            </a:r>
          </a:p>
        </p:txBody>
      </p:sp>
      <p:pic>
        <p:nvPicPr>
          <p:cNvPr id="6" name="Picture 5">
            <a:extLst>
              <a:ext uri="{FF2B5EF4-FFF2-40B4-BE49-F238E27FC236}">
                <a16:creationId xmlns:a16="http://schemas.microsoft.com/office/drawing/2014/main" id="{E541A549-E9B4-5E00-D66D-9DDB117D89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28859" y="1054915"/>
            <a:ext cx="2722885" cy="42632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8D50BC60-2A39-C716-93D1-5F9D58E9DB5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28859" y="1641896"/>
            <a:ext cx="1802167" cy="415140"/>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7E6E4EDC-CB52-E9B6-69FE-3022D21927B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728859" y="2217691"/>
            <a:ext cx="2968169" cy="44850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12FBCF43-2C0C-E2B7-8DD4-0BF1EF05D24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95029" y="3125626"/>
            <a:ext cx="4123834" cy="2491403"/>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30F5D953-ACA5-FBD5-DACC-AB545CCA2357}"/>
              </a:ext>
            </a:extLst>
          </p:cNvPr>
          <p:cNvSpPr txBox="1"/>
          <p:nvPr/>
        </p:nvSpPr>
        <p:spPr>
          <a:xfrm>
            <a:off x="7395030" y="5721448"/>
            <a:ext cx="4122057" cy="461665"/>
          </a:xfrm>
          <a:prstGeom prst="rect">
            <a:avLst/>
          </a:prstGeom>
          <a:noFill/>
        </p:spPr>
        <p:txBody>
          <a:bodyPr wrap="square">
            <a:spAutoFit/>
          </a:bodyPr>
          <a:lstStyle/>
          <a:p>
            <a:r>
              <a:rPr lang="en-IN" sz="1200" dirty="0"/>
              <a:t>Using Stacked Column Chart and100% Stacked Column Chart besides Column Chart</a:t>
            </a:r>
            <a:endParaRPr lang="en-US" sz="1200" dirty="0"/>
          </a:p>
        </p:txBody>
      </p:sp>
      <p:sp>
        <p:nvSpPr>
          <p:cNvPr id="13" name="Isosceles Triangle 12">
            <a:extLst>
              <a:ext uri="{FF2B5EF4-FFF2-40B4-BE49-F238E27FC236}">
                <a16:creationId xmlns:a16="http://schemas.microsoft.com/office/drawing/2014/main" id="{516075AF-D1FD-19E1-AF7C-FE0B28DB7468}"/>
              </a:ext>
            </a:extLst>
          </p:cNvPr>
          <p:cNvSpPr/>
          <p:nvPr/>
        </p:nvSpPr>
        <p:spPr>
          <a:xfrm rot="16200000">
            <a:off x="6702050" y="1772927"/>
            <a:ext cx="1586247" cy="20029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4809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0F52-182E-44CE-A65B-4831D6062F6D}"/>
              </a:ext>
            </a:extLst>
          </p:cNvPr>
          <p:cNvSpPr>
            <a:spLocks noGrp="1"/>
          </p:cNvSpPr>
          <p:nvPr>
            <p:ph type="title"/>
          </p:nvPr>
        </p:nvSpPr>
        <p:spPr/>
        <p:txBody>
          <a:bodyPr/>
          <a:lstStyle/>
          <a:p>
            <a:r>
              <a:rPr lang="en-IN" dirty="0"/>
              <a:t>FYR - Use </a:t>
            </a:r>
            <a:r>
              <a:rPr lang="en-IN" u="sng" dirty="0"/>
              <a:t>multiple angles</a:t>
            </a:r>
            <a:r>
              <a:rPr lang="en-IN" dirty="0"/>
              <a:t> to make your argument </a:t>
            </a:r>
            <a:r>
              <a:rPr lang="en-IN" u="sng" dirty="0"/>
              <a:t>exhaustive</a:t>
            </a:r>
            <a:endParaRPr lang="en-US" u="sng" dirty="0"/>
          </a:p>
        </p:txBody>
      </p:sp>
      <p:sp>
        <p:nvSpPr>
          <p:cNvPr id="4" name="Slide Number Placeholder 3">
            <a:extLst>
              <a:ext uri="{FF2B5EF4-FFF2-40B4-BE49-F238E27FC236}">
                <a16:creationId xmlns:a16="http://schemas.microsoft.com/office/drawing/2014/main" id="{D9381573-D149-4491-A842-D1E1FDBE7C9C}"/>
              </a:ext>
            </a:extLst>
          </p:cNvPr>
          <p:cNvSpPr>
            <a:spLocks noGrp="1"/>
          </p:cNvSpPr>
          <p:nvPr>
            <p:ph type="sldNum" sz="quarter" idx="12"/>
          </p:nvPr>
        </p:nvSpPr>
        <p:spPr/>
        <p:txBody>
          <a:bodyPr/>
          <a:lstStyle/>
          <a:p>
            <a:fld id="{FFD9964A-91AC-4440-9B5B-183959FD4309}" type="slidenum">
              <a:rPr lang="en-US" smtClean="0"/>
              <a:t>79</a:t>
            </a:fld>
            <a:endParaRPr lang="en-US"/>
          </a:p>
        </p:txBody>
      </p:sp>
      <p:sp>
        <p:nvSpPr>
          <p:cNvPr id="3" name="TextBox 2">
            <a:extLst>
              <a:ext uri="{FF2B5EF4-FFF2-40B4-BE49-F238E27FC236}">
                <a16:creationId xmlns:a16="http://schemas.microsoft.com/office/drawing/2014/main" id="{AEC86706-E37D-D174-A0EF-87C03CBE05F5}"/>
              </a:ext>
            </a:extLst>
          </p:cNvPr>
          <p:cNvSpPr txBox="1"/>
          <p:nvPr/>
        </p:nvSpPr>
        <p:spPr>
          <a:xfrm>
            <a:off x="825500" y="5952281"/>
            <a:ext cx="1234184" cy="195310"/>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solidFill>
                  <a:schemeClr val="bg1">
                    <a:lumMod val="50000"/>
                  </a:schemeClr>
                </a:solidFill>
              </a:rPr>
              <a:t>Source: Bain Report</a:t>
            </a:r>
          </a:p>
        </p:txBody>
      </p:sp>
      <p:pic>
        <p:nvPicPr>
          <p:cNvPr id="12" name="Picture 11">
            <a:extLst>
              <a:ext uri="{FF2B5EF4-FFF2-40B4-BE49-F238E27FC236}">
                <a16:creationId xmlns:a16="http://schemas.microsoft.com/office/drawing/2014/main" id="{9E408036-9AAA-BFD5-9505-A2530FD771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1" y="1059918"/>
            <a:ext cx="6514767" cy="463124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144476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Practical Trick - How to learn from your </a:t>
            </a:r>
            <a:r>
              <a:rPr lang="en-IN" dirty="0">
                <a:solidFill>
                  <a:srgbClr val="C00000"/>
                </a:solidFill>
              </a:rPr>
              <a:t>competition?</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8</a:t>
            </a:fld>
            <a:endParaRPr lang="en-US"/>
          </a:p>
        </p:txBody>
      </p:sp>
      <p:sp>
        <p:nvSpPr>
          <p:cNvPr id="8" name="TextBox 7">
            <a:extLst>
              <a:ext uri="{FF2B5EF4-FFF2-40B4-BE49-F238E27FC236}">
                <a16:creationId xmlns:a16="http://schemas.microsoft.com/office/drawing/2014/main" id="{D904069F-F6AF-4764-94F0-3E819D38B574}"/>
              </a:ext>
            </a:extLst>
          </p:cNvPr>
          <p:cNvSpPr txBox="1"/>
          <p:nvPr/>
        </p:nvSpPr>
        <p:spPr>
          <a:xfrm>
            <a:off x="625952" y="1212619"/>
            <a:ext cx="4149248" cy="2862322"/>
          </a:xfrm>
          <a:prstGeom prst="rect">
            <a:avLst/>
          </a:prstGeom>
          <a:noFill/>
        </p:spPr>
        <p:txBody>
          <a:bodyPr wrap="square">
            <a:spAutoFit/>
          </a:bodyPr>
          <a:lstStyle/>
          <a:p>
            <a:r>
              <a:rPr lang="en-IN" b="1" dirty="0">
                <a:highlight>
                  <a:srgbClr val="FFFF00"/>
                </a:highlight>
                <a:latin typeface="Aptos" panose="020B0004020202020204" pitchFamily="34" charset="0"/>
              </a:rPr>
              <a:t>#1</a:t>
            </a:r>
            <a:r>
              <a:rPr lang="en-IN" b="1" dirty="0">
                <a:latin typeface="Aptos" panose="020B0004020202020204" pitchFamily="34" charset="0"/>
              </a:rPr>
              <a:t>. </a:t>
            </a:r>
            <a:r>
              <a:rPr lang="en-IN" dirty="0">
                <a:latin typeface="Aptos" panose="020B0004020202020204" pitchFamily="34" charset="0"/>
              </a:rPr>
              <a:t>Google -</a:t>
            </a:r>
            <a:endParaRPr lang="en-IN" sz="1200" dirty="0">
              <a:latin typeface="Aptos" panose="020B0004020202020204" pitchFamily="34" charset="0"/>
            </a:endParaRPr>
          </a:p>
          <a:p>
            <a:pPr marL="285750" indent="-285750">
              <a:buFont typeface="Arial" panose="020B0604020202020204" pitchFamily="34" charset="0"/>
              <a:buChar char="•"/>
            </a:pPr>
            <a:r>
              <a:rPr lang="en-US" b="1" dirty="0" err="1"/>
              <a:t>svgz</a:t>
            </a:r>
            <a:r>
              <a:rPr lang="en-US" dirty="0"/>
              <a:t> </a:t>
            </a:r>
            <a:r>
              <a:rPr lang="en-US" b="1" dirty="0" err="1">
                <a:solidFill>
                  <a:srgbClr val="0000FF"/>
                </a:solidFill>
              </a:rPr>
              <a:t>site:mckinsey.com</a:t>
            </a:r>
            <a:endParaRPr lang="en-US" b="1" dirty="0">
              <a:solidFill>
                <a:srgbClr val="0000FF"/>
              </a:solidFill>
            </a:endParaRPr>
          </a:p>
          <a:p>
            <a:pPr marL="285750" indent="-285750">
              <a:buFont typeface="Arial" panose="020B0604020202020204" pitchFamily="34" charset="0"/>
              <a:buChar char="•"/>
            </a:pPr>
            <a:r>
              <a:rPr lang="en-US" b="1" dirty="0"/>
              <a:t>gif </a:t>
            </a:r>
            <a:r>
              <a:rPr lang="en-US" b="1" dirty="0" err="1">
                <a:solidFill>
                  <a:srgbClr val="0000FF"/>
                </a:solidFill>
              </a:rPr>
              <a:t>site:bain.com</a:t>
            </a:r>
            <a:endParaRPr lang="en-US" b="1" dirty="0">
              <a:solidFill>
                <a:srgbClr val="0000FF"/>
              </a:solidFill>
            </a:endParaRPr>
          </a:p>
          <a:p>
            <a:pPr marL="285750" indent="-285750">
              <a:buFont typeface="Arial" panose="020B0604020202020204" pitchFamily="34" charset="0"/>
              <a:buChar char="•"/>
            </a:pPr>
            <a:r>
              <a:rPr lang="en-US" b="1" dirty="0"/>
              <a:t>chart</a:t>
            </a:r>
            <a:r>
              <a:rPr lang="en-US" b="1" dirty="0">
                <a:solidFill>
                  <a:srgbClr val="0000FF"/>
                </a:solidFill>
              </a:rPr>
              <a:t> site: economist.com</a:t>
            </a:r>
          </a:p>
          <a:p>
            <a:pPr marL="285750" indent="-285750">
              <a:buFont typeface="Arial" panose="020B0604020202020204" pitchFamily="34" charset="0"/>
              <a:buChar char="•"/>
            </a:pPr>
            <a:endParaRPr lang="en-US" b="1" dirty="0">
              <a:solidFill>
                <a:srgbClr val="0000FF"/>
              </a:solidFill>
            </a:endParaRPr>
          </a:p>
          <a:p>
            <a:r>
              <a:rPr lang="en-US" b="1" dirty="0">
                <a:highlight>
                  <a:srgbClr val="FFFF00"/>
                </a:highlight>
              </a:rPr>
              <a:t>#2</a:t>
            </a:r>
            <a:r>
              <a:rPr lang="en-US" b="1" dirty="0"/>
              <a:t>. </a:t>
            </a:r>
            <a:r>
              <a:rPr lang="en-US" dirty="0"/>
              <a:t>Click on</a:t>
            </a:r>
            <a:r>
              <a:rPr lang="en-IN" dirty="0"/>
              <a:t> </a:t>
            </a:r>
            <a:r>
              <a:rPr lang="en-IN" dirty="0">
                <a:latin typeface="Aptos" panose="020B0004020202020204" pitchFamily="34" charset="0"/>
              </a:rPr>
              <a:t>the </a:t>
            </a:r>
            <a:r>
              <a:rPr lang="en-IN" b="1" dirty="0">
                <a:latin typeface="Aptos" panose="020B0004020202020204" pitchFamily="34" charset="0"/>
              </a:rPr>
              <a:t>Images</a:t>
            </a:r>
            <a:r>
              <a:rPr lang="en-IN" dirty="0">
                <a:latin typeface="Aptos" panose="020B0004020202020204" pitchFamily="34" charset="0"/>
              </a:rPr>
              <a:t> tab</a:t>
            </a:r>
          </a:p>
          <a:p>
            <a:endParaRPr lang="en-IN" dirty="0">
              <a:latin typeface="Aptos" panose="020B0004020202020204" pitchFamily="34" charset="0"/>
            </a:endParaRPr>
          </a:p>
          <a:p>
            <a:r>
              <a:rPr lang="en-IN" b="1" dirty="0">
                <a:highlight>
                  <a:srgbClr val="FFFF00"/>
                </a:highlight>
                <a:latin typeface="Aptos" panose="020B0004020202020204" pitchFamily="34" charset="0"/>
              </a:rPr>
              <a:t>#3</a:t>
            </a:r>
            <a:r>
              <a:rPr lang="en-IN" b="1" dirty="0">
                <a:latin typeface="Aptos" panose="020B0004020202020204" pitchFamily="34" charset="0"/>
              </a:rPr>
              <a:t>. </a:t>
            </a:r>
            <a:r>
              <a:rPr lang="en-IN" dirty="0">
                <a:latin typeface="Aptos" panose="020B0004020202020204" pitchFamily="34" charset="0"/>
              </a:rPr>
              <a:t>Add the </a:t>
            </a:r>
            <a:r>
              <a:rPr lang="en-IN" b="1" dirty="0">
                <a:latin typeface="Aptos" panose="020B0004020202020204" pitchFamily="34" charset="0"/>
              </a:rPr>
              <a:t>keyword</a:t>
            </a:r>
            <a:r>
              <a:rPr lang="en-IN" dirty="0">
                <a:latin typeface="Aptos" panose="020B0004020202020204" pitchFamily="34" charset="0"/>
              </a:rPr>
              <a:t> of industry or topic name – e.g., logistics, fintech, </a:t>
            </a:r>
            <a:r>
              <a:rPr lang="en-IN" dirty="0" err="1">
                <a:latin typeface="Aptos" panose="020B0004020202020204" pitchFamily="34" charset="0"/>
              </a:rPr>
              <a:t>upi</a:t>
            </a:r>
            <a:endParaRPr lang="en-US" dirty="0">
              <a:latin typeface="Aptos" panose="020B0004020202020204" pitchFamily="34" charset="0"/>
            </a:endParaRPr>
          </a:p>
          <a:p>
            <a:endParaRPr lang="en-US" b="1" dirty="0">
              <a:solidFill>
                <a:srgbClr val="0000FF"/>
              </a:solidFill>
            </a:endParaRPr>
          </a:p>
        </p:txBody>
      </p:sp>
      <p:sp>
        <p:nvSpPr>
          <p:cNvPr id="9" name="TextBox 8">
            <a:extLst>
              <a:ext uri="{FF2B5EF4-FFF2-40B4-BE49-F238E27FC236}">
                <a16:creationId xmlns:a16="http://schemas.microsoft.com/office/drawing/2014/main" id="{65A68E20-CCE4-4CD9-BF0D-B1BA79D8A822}"/>
              </a:ext>
            </a:extLst>
          </p:cNvPr>
          <p:cNvSpPr txBox="1"/>
          <p:nvPr/>
        </p:nvSpPr>
        <p:spPr>
          <a:xfrm>
            <a:off x="8372475" y="5975308"/>
            <a:ext cx="3286126" cy="261610"/>
          </a:xfrm>
          <a:prstGeom prst="rect">
            <a:avLst/>
          </a:prstGeom>
          <a:noFill/>
        </p:spPr>
        <p:txBody>
          <a:bodyPr wrap="square">
            <a:spAutoFit/>
          </a:bodyPr>
          <a:lstStyle/>
          <a:p>
            <a:pPr algn="r"/>
            <a:r>
              <a:rPr lang="en-US" sz="1100" i="1" dirty="0">
                <a:highlight>
                  <a:srgbClr val="FFFF00"/>
                </a:highlight>
                <a:latin typeface="Aptos" panose="020B0004020202020204" pitchFamily="34" charset="0"/>
              </a:rPr>
              <a:t>Video Recording: </a:t>
            </a:r>
            <a:r>
              <a:rPr lang="en-US" sz="1100" i="1" u="sng" dirty="0">
                <a:highlight>
                  <a:srgbClr val="FFFF00"/>
                </a:highlight>
                <a:latin typeface="Aptos" panose="020B0004020202020204" pitchFamily="34" charset="0"/>
              </a:rPr>
              <a:t>https://youtu.be/fogzhLpZq1Y</a:t>
            </a:r>
          </a:p>
        </p:txBody>
      </p:sp>
      <p:grpSp>
        <p:nvGrpSpPr>
          <p:cNvPr id="31" name="Group 30">
            <a:extLst>
              <a:ext uri="{FF2B5EF4-FFF2-40B4-BE49-F238E27FC236}">
                <a16:creationId xmlns:a16="http://schemas.microsoft.com/office/drawing/2014/main" id="{DBEED916-3737-CC00-8A52-D5B4D65B9795}"/>
              </a:ext>
            </a:extLst>
          </p:cNvPr>
          <p:cNvGrpSpPr/>
          <p:nvPr/>
        </p:nvGrpSpPr>
        <p:grpSpPr>
          <a:xfrm>
            <a:off x="5366548" y="1137789"/>
            <a:ext cx="6168548" cy="4267827"/>
            <a:chOff x="4625647" y="938551"/>
            <a:chExt cx="6940401" cy="4801849"/>
          </a:xfrm>
        </p:grpSpPr>
        <p:pic>
          <p:nvPicPr>
            <p:cNvPr id="15" name="Picture 14">
              <a:extLst>
                <a:ext uri="{FF2B5EF4-FFF2-40B4-BE49-F238E27FC236}">
                  <a16:creationId xmlns:a16="http://schemas.microsoft.com/office/drawing/2014/main" id="{7CFB0BB2-C941-B16B-4BD5-71FB510D5224}"/>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7000"/>
                      </a14:imgEffect>
                    </a14:imgLayer>
                  </a14:imgProps>
                </a:ext>
                <a:ext uri="{28A0092B-C50C-407E-A947-70E740481C1C}">
                  <a14:useLocalDpi xmlns:a14="http://schemas.microsoft.com/office/drawing/2010/main"/>
                </a:ext>
              </a:extLst>
            </a:blip>
            <a:stretch>
              <a:fillRect/>
            </a:stretch>
          </p:blipFill>
          <p:spPr>
            <a:xfrm>
              <a:off x="4625647" y="1004134"/>
              <a:ext cx="6940401" cy="4736266"/>
            </a:xfrm>
            <a:prstGeom prst="rect">
              <a:avLst/>
            </a:prstGeom>
            <a:ln>
              <a:solidFill>
                <a:schemeClr val="bg2"/>
              </a:solidFill>
            </a:ln>
            <a:effectLst>
              <a:outerShdw blurRad="63500" sx="102000" sy="102000" algn="ctr" rotWithShape="0">
                <a:prstClr val="black">
                  <a:alpha val="40000"/>
                </a:prstClr>
              </a:outerShdw>
            </a:effectLst>
          </p:spPr>
        </p:pic>
        <p:pic>
          <p:nvPicPr>
            <p:cNvPr id="17" name="Picture 16">
              <a:extLst>
                <a:ext uri="{FF2B5EF4-FFF2-40B4-BE49-F238E27FC236}">
                  <a16:creationId xmlns:a16="http://schemas.microsoft.com/office/drawing/2014/main" id="{1F4A031B-8FEE-6D42-30D2-977BCF70303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60000"/>
                      </a14:imgEffect>
                    </a14:imgLayer>
                  </a14:imgProps>
                </a:ext>
              </a:extLst>
            </a:blip>
            <a:stretch>
              <a:fillRect/>
            </a:stretch>
          </p:blipFill>
          <p:spPr>
            <a:xfrm>
              <a:off x="5668331" y="938551"/>
              <a:ext cx="2427516" cy="354900"/>
            </a:xfrm>
            <a:prstGeom prst="roundRect">
              <a:avLst/>
            </a:prstGeom>
            <a:ln>
              <a:solidFill>
                <a:schemeClr val="tx1">
                  <a:lumMod val="50000"/>
                  <a:lumOff val="50000"/>
                </a:schemeClr>
              </a:solidFill>
            </a:ln>
            <a:effectLst>
              <a:outerShdw blurRad="63500" sx="102000" sy="102000" algn="ctr" rotWithShape="0">
                <a:prstClr val="black">
                  <a:alpha val="40000"/>
                </a:prstClr>
              </a:outerShdw>
            </a:effectLst>
          </p:spPr>
        </p:pic>
      </p:grpSp>
      <p:pic>
        <p:nvPicPr>
          <p:cNvPr id="19" name="Picture 18">
            <a:extLst>
              <a:ext uri="{FF2B5EF4-FFF2-40B4-BE49-F238E27FC236}">
                <a16:creationId xmlns:a16="http://schemas.microsoft.com/office/drawing/2014/main" id="{7D22AE44-2FF4-C42C-96D2-4E8CD24A73E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2008689" y="3907326"/>
            <a:ext cx="2581275" cy="335230"/>
          </a:xfrm>
          <a:prstGeom prst="roundRect">
            <a:avLst/>
          </a:prstGeom>
          <a:ln>
            <a:solidFill>
              <a:schemeClr val="tx1">
                <a:lumMod val="50000"/>
                <a:lumOff val="50000"/>
              </a:schemeClr>
            </a:solidFill>
          </a:ln>
          <a:effectLst>
            <a:outerShdw blurRad="63500" sx="102000" sy="102000" algn="ctr" rotWithShape="0">
              <a:prstClr val="black">
                <a:alpha val="40000"/>
              </a:prstClr>
            </a:outerShdw>
          </a:effectLst>
        </p:spPr>
      </p:pic>
      <p:sp>
        <p:nvSpPr>
          <p:cNvPr id="20" name="TextBox 19">
            <a:extLst>
              <a:ext uri="{FF2B5EF4-FFF2-40B4-BE49-F238E27FC236}">
                <a16:creationId xmlns:a16="http://schemas.microsoft.com/office/drawing/2014/main" id="{FAB1A176-14CE-9011-CAB5-6225D8DC3015}"/>
              </a:ext>
            </a:extLst>
          </p:cNvPr>
          <p:cNvSpPr txBox="1"/>
          <p:nvPr/>
        </p:nvSpPr>
        <p:spPr>
          <a:xfrm>
            <a:off x="625952" y="5312302"/>
            <a:ext cx="3759201" cy="461665"/>
          </a:xfrm>
          <a:prstGeom prst="rect">
            <a:avLst/>
          </a:prstGeom>
          <a:noFill/>
        </p:spPr>
        <p:txBody>
          <a:bodyPr wrap="square">
            <a:spAutoFit/>
          </a:bodyPr>
          <a:lstStyle/>
          <a:p>
            <a:r>
              <a:rPr lang="en-IN" sz="1200" b="1" i="1" dirty="0">
                <a:latin typeface="Aptos" panose="020B0004020202020204" pitchFamily="34" charset="0"/>
              </a:rPr>
              <a:t>FAQ: </a:t>
            </a:r>
            <a:r>
              <a:rPr lang="en-IN" sz="1200" i="1" dirty="0">
                <a:latin typeface="Aptos" panose="020B0004020202020204" pitchFamily="34" charset="0"/>
              </a:rPr>
              <a:t>Right-click on a website’s image to “Save As”  </a:t>
            </a:r>
            <a:r>
              <a:rPr lang="en-US" sz="1200" b="0" i="1" dirty="0">
                <a:solidFill>
                  <a:srgbClr val="1F1F1F"/>
                </a:solidFill>
                <a:effectLst/>
                <a:latin typeface="Aptos" panose="020B0004020202020204" pitchFamily="34" charset="0"/>
              </a:rPr>
              <a:t>→ </a:t>
            </a:r>
            <a:r>
              <a:rPr lang="en-IN" sz="1200" b="0" i="1" dirty="0">
                <a:solidFill>
                  <a:srgbClr val="1F1F1F"/>
                </a:solidFill>
                <a:effectLst/>
                <a:latin typeface="Aptos" panose="020B0004020202020204" pitchFamily="34" charset="0"/>
              </a:rPr>
              <a:t>to find out the image format (jpg, </a:t>
            </a:r>
            <a:r>
              <a:rPr lang="en-IN" sz="1200" b="0" i="1" dirty="0" err="1">
                <a:solidFill>
                  <a:srgbClr val="1F1F1F"/>
                </a:solidFill>
                <a:effectLst/>
                <a:latin typeface="Aptos" panose="020B0004020202020204" pitchFamily="34" charset="0"/>
              </a:rPr>
              <a:t>png</a:t>
            </a:r>
            <a:r>
              <a:rPr lang="en-IN" sz="1200" b="0" i="1" dirty="0">
                <a:solidFill>
                  <a:srgbClr val="1F1F1F"/>
                </a:solidFill>
                <a:effectLst/>
                <a:latin typeface="Aptos" panose="020B0004020202020204" pitchFamily="34" charset="0"/>
              </a:rPr>
              <a:t>, </a:t>
            </a:r>
            <a:r>
              <a:rPr lang="en-IN" sz="1200" b="0" i="1" dirty="0" err="1">
                <a:solidFill>
                  <a:srgbClr val="1F1F1F"/>
                </a:solidFill>
                <a:effectLst/>
                <a:latin typeface="Aptos" panose="020B0004020202020204" pitchFamily="34" charset="0"/>
              </a:rPr>
              <a:t>svgz</a:t>
            </a:r>
            <a:r>
              <a:rPr lang="en-IN" sz="1200" b="0" i="1" dirty="0">
                <a:solidFill>
                  <a:srgbClr val="1F1F1F"/>
                </a:solidFill>
                <a:effectLst/>
                <a:latin typeface="Aptos" panose="020B0004020202020204" pitchFamily="34" charset="0"/>
              </a:rPr>
              <a:t>, gif).</a:t>
            </a:r>
            <a:endParaRPr lang="en-US" sz="1200" i="1" dirty="0">
              <a:latin typeface="Aptos" panose="020B0004020202020204" pitchFamily="34" charset="0"/>
            </a:endParaRPr>
          </a:p>
        </p:txBody>
      </p:sp>
      <p:pic>
        <p:nvPicPr>
          <p:cNvPr id="22" name="Picture 21">
            <a:extLst>
              <a:ext uri="{FF2B5EF4-FFF2-40B4-BE49-F238E27FC236}">
                <a16:creationId xmlns:a16="http://schemas.microsoft.com/office/drawing/2014/main" id="{8E2E189D-68C7-AD67-B56C-1B64185EBF57}"/>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a:ext>
            </a:extLst>
          </a:blip>
          <a:srcRect l="7731" t="15727" r="5822" b="16416"/>
          <a:stretch/>
        </p:blipFill>
        <p:spPr>
          <a:xfrm>
            <a:off x="3560416" y="2582691"/>
            <a:ext cx="716594" cy="332080"/>
          </a:xfrm>
          <a:prstGeom prst="roundRect">
            <a:avLst>
              <a:gd name="adj" fmla="val 50000"/>
            </a:avLst>
          </a:prstGeom>
          <a:ln>
            <a:solidFill>
              <a:schemeClr val="tx1">
                <a:lumMod val="50000"/>
                <a:lumOff val="50000"/>
              </a:schemeClr>
            </a:solidFill>
          </a:ln>
          <a:effectLst>
            <a:outerShdw blurRad="63500" sx="102000" sy="102000" algn="ctr" rotWithShape="0">
              <a:prstClr val="black">
                <a:alpha val="40000"/>
              </a:prstClr>
            </a:outerShdw>
          </a:effectLst>
        </p:spPr>
      </p:pic>
      <p:cxnSp>
        <p:nvCxnSpPr>
          <p:cNvPr id="24" name="Straight Connector 23">
            <a:extLst>
              <a:ext uri="{FF2B5EF4-FFF2-40B4-BE49-F238E27FC236}">
                <a16:creationId xmlns:a16="http://schemas.microsoft.com/office/drawing/2014/main" id="{7A5A9F7A-93DA-F422-7346-7EF69C565EDD}"/>
              </a:ext>
            </a:extLst>
          </p:cNvPr>
          <p:cNvCxnSpPr>
            <a:cxnSpLocks/>
          </p:cNvCxnSpPr>
          <p:nvPr/>
        </p:nvCxnSpPr>
        <p:spPr>
          <a:xfrm>
            <a:off x="656904" y="5200650"/>
            <a:ext cx="37282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7125F0C-EE57-521D-8E8E-D1DEAA2DC6C4}"/>
              </a:ext>
            </a:extLst>
          </p:cNvPr>
          <p:cNvSpPr txBox="1"/>
          <p:nvPr/>
        </p:nvSpPr>
        <p:spPr>
          <a:xfrm>
            <a:off x="609599" y="5978053"/>
            <a:ext cx="7334823" cy="276999"/>
          </a:xfrm>
          <a:prstGeom prst="rect">
            <a:avLst/>
          </a:prstGeom>
          <a:noFill/>
        </p:spPr>
        <p:txBody>
          <a:bodyPr wrap="square">
            <a:spAutoFit/>
          </a:bodyPr>
          <a:lstStyle/>
          <a:p>
            <a:r>
              <a:rPr lang="en-IN" sz="1200" b="1" i="1" dirty="0">
                <a:solidFill>
                  <a:srgbClr val="0000FF"/>
                </a:solidFill>
              </a:rPr>
              <a:t>Disclaimer: </a:t>
            </a:r>
            <a:r>
              <a:rPr lang="en-US" sz="1200" i="1" dirty="0">
                <a:solidFill>
                  <a:srgbClr val="0000FF"/>
                </a:solidFill>
              </a:rPr>
              <a:t>This technique doesn’t work when a website doesn’t use image format standards consistently.</a:t>
            </a:r>
          </a:p>
        </p:txBody>
      </p:sp>
    </p:spTree>
    <p:extLst>
      <p:ext uri="{BB962C8B-B14F-4D97-AF65-F5344CB8AC3E}">
        <p14:creationId xmlns:p14="http://schemas.microsoft.com/office/powerpoint/2010/main" val="38475297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Storytelling with Column &amp; Line Chart</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80</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992853"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The Economist</a:t>
            </a:r>
          </a:p>
        </p:txBody>
      </p:sp>
      <p:pic>
        <p:nvPicPr>
          <p:cNvPr id="2050" name="Picture 2">
            <a:extLst>
              <a:ext uri="{FF2B5EF4-FFF2-40B4-BE49-F238E27FC236}">
                <a16:creationId xmlns:a16="http://schemas.microsoft.com/office/drawing/2014/main" id="{3D7DD501-3E08-659E-35FD-31B24B399D2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4368"/>
          <a:stretch/>
        </p:blipFill>
        <p:spPr bwMode="auto">
          <a:xfrm>
            <a:off x="609601" y="937036"/>
            <a:ext cx="6746239" cy="478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30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BD454-306E-8793-51A4-5F0EAEE0A700}"/>
              </a:ext>
            </a:extLst>
          </p:cNvPr>
          <p:cNvSpPr>
            <a:spLocks noGrp="1"/>
          </p:cNvSpPr>
          <p:nvPr>
            <p:ph type="sldNum" sz="quarter" idx="12"/>
          </p:nvPr>
        </p:nvSpPr>
        <p:spPr/>
        <p:txBody>
          <a:bodyPr/>
          <a:lstStyle/>
          <a:p>
            <a:fld id="{0B21AF8E-D15D-465C-BA79-CC3F302F2B01}" type="slidenum">
              <a:rPr lang="en-US" smtClean="0"/>
              <a:pPr/>
              <a:t>81</a:t>
            </a:fld>
            <a:endParaRPr lang="en-US" dirty="0"/>
          </a:p>
        </p:txBody>
      </p:sp>
      <p:sp>
        <p:nvSpPr>
          <p:cNvPr id="4" name="Title 3">
            <a:extLst>
              <a:ext uri="{FF2B5EF4-FFF2-40B4-BE49-F238E27FC236}">
                <a16:creationId xmlns:a16="http://schemas.microsoft.com/office/drawing/2014/main" id="{D1E180F8-D63C-B472-3FBB-C3C2AB610809}"/>
              </a:ext>
            </a:extLst>
          </p:cNvPr>
          <p:cNvSpPr>
            <a:spLocks noGrp="1"/>
          </p:cNvSpPr>
          <p:nvPr>
            <p:ph type="ctrTitle"/>
          </p:nvPr>
        </p:nvSpPr>
        <p:spPr/>
        <p:txBody>
          <a:bodyPr/>
          <a:lstStyle/>
          <a:p>
            <a:r>
              <a:rPr lang="en-IN" dirty="0"/>
              <a:t>Side-by-Side “Parallel” Chart – Type 3</a:t>
            </a:r>
            <a:endParaRPr lang="en-US" dirty="0"/>
          </a:p>
        </p:txBody>
      </p:sp>
    </p:spTree>
    <p:extLst>
      <p:ext uri="{BB962C8B-B14F-4D97-AF65-F5344CB8AC3E}">
        <p14:creationId xmlns:p14="http://schemas.microsoft.com/office/powerpoint/2010/main" val="4031274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322-2A7E-49ED-A840-7F37887CED4C}"/>
              </a:ext>
            </a:extLst>
          </p:cNvPr>
          <p:cNvSpPr>
            <a:spLocks noGrp="1"/>
          </p:cNvSpPr>
          <p:nvPr>
            <p:ph type="title"/>
          </p:nvPr>
        </p:nvSpPr>
        <p:spPr/>
        <p:txBody>
          <a:bodyPr/>
          <a:lstStyle/>
          <a:p>
            <a:r>
              <a:rPr lang="en-US" dirty="0"/>
              <a:t>Trellis layout for Line Charts (aka Small Multiples)</a:t>
            </a:r>
          </a:p>
        </p:txBody>
      </p:sp>
      <p:sp>
        <p:nvSpPr>
          <p:cNvPr id="3" name="Slide Number Placeholder 2">
            <a:extLst>
              <a:ext uri="{FF2B5EF4-FFF2-40B4-BE49-F238E27FC236}">
                <a16:creationId xmlns:a16="http://schemas.microsoft.com/office/drawing/2014/main" id="{E79B61D4-3FD0-4F5B-8762-D6F2CC9B43E4}"/>
              </a:ext>
            </a:extLst>
          </p:cNvPr>
          <p:cNvSpPr>
            <a:spLocks noGrp="1"/>
          </p:cNvSpPr>
          <p:nvPr>
            <p:ph type="sldNum" sz="quarter" idx="12"/>
          </p:nvPr>
        </p:nvSpPr>
        <p:spPr/>
        <p:txBody>
          <a:bodyPr/>
          <a:lstStyle/>
          <a:p>
            <a:fld id="{0B21AF8E-D15D-465C-BA79-CC3F302F2B01}" type="slidenum">
              <a:rPr lang="en-US" smtClean="0"/>
              <a:pPr/>
              <a:t>82</a:t>
            </a:fld>
            <a:endParaRPr lang="en-US" dirty="0"/>
          </a:p>
        </p:txBody>
      </p:sp>
      <p:sp>
        <p:nvSpPr>
          <p:cNvPr id="7" name="TextBox 6">
            <a:extLst>
              <a:ext uri="{FF2B5EF4-FFF2-40B4-BE49-F238E27FC236}">
                <a16:creationId xmlns:a16="http://schemas.microsoft.com/office/drawing/2014/main" id="{DE5022C8-CB37-4BE9-8766-26D157746ADA}"/>
              </a:ext>
            </a:extLst>
          </p:cNvPr>
          <p:cNvSpPr txBox="1"/>
          <p:nvPr/>
        </p:nvSpPr>
        <p:spPr>
          <a:xfrm>
            <a:off x="707501" y="5879860"/>
            <a:ext cx="1691169" cy="197151"/>
          </a:xfrm>
          <a:prstGeom prst="rect">
            <a:avLst/>
          </a:prstGeom>
          <a:noFill/>
        </p:spPr>
        <p:txBody>
          <a:bodyPr wrap="none" lIns="0" tIns="36557" rIns="0" bIns="0" rtlCol="0">
            <a:spAutoFit/>
          </a:bodyPr>
          <a:lstStyle/>
          <a:p>
            <a:pPr>
              <a:lnSpc>
                <a:spcPct val="85000"/>
              </a:lnSpc>
              <a:spcAft>
                <a:spcPts val="600"/>
              </a:spcAft>
              <a:buClr>
                <a:schemeClr val="accent2"/>
              </a:buClr>
              <a:buSzPct val="70000"/>
            </a:pPr>
            <a:r>
              <a:rPr lang="en-US" sz="1199" dirty="0">
                <a:solidFill>
                  <a:srgbClr val="646464"/>
                </a:solidFill>
                <a:latin typeface="Aptos" panose="020B0004020202020204" pitchFamily="34" charset="0"/>
              </a:rPr>
              <a:t>Source: YellowFinBI.com </a:t>
            </a:r>
          </a:p>
        </p:txBody>
      </p:sp>
      <p:pic>
        <p:nvPicPr>
          <p:cNvPr id="8" name="Picture 7">
            <a:extLst>
              <a:ext uri="{FF2B5EF4-FFF2-40B4-BE49-F238E27FC236}">
                <a16:creationId xmlns:a16="http://schemas.microsoft.com/office/drawing/2014/main" id="{4479C4EB-2220-4E53-8287-1F40CFE52730}"/>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tretch>
            <a:fillRect/>
          </a:stretch>
        </p:blipFill>
        <p:spPr>
          <a:xfrm>
            <a:off x="838200" y="1185245"/>
            <a:ext cx="7956832" cy="2150496"/>
          </a:xfrm>
          <a:prstGeom prst="rect">
            <a:avLst/>
          </a:prstGeom>
        </p:spPr>
      </p:pic>
      <p:pic>
        <p:nvPicPr>
          <p:cNvPr id="10" name="Picture 9">
            <a:extLst>
              <a:ext uri="{FF2B5EF4-FFF2-40B4-BE49-F238E27FC236}">
                <a16:creationId xmlns:a16="http://schemas.microsoft.com/office/drawing/2014/main" id="{2BCEAC49-DBF5-41E9-A298-98E976AFF956}"/>
              </a:ext>
            </a:extLst>
          </p:cNvPr>
          <p:cNvPicPr>
            <a:picLocks noChangeAspect="1"/>
          </p:cNvPicPr>
          <p:nvPr/>
        </p:nvPicPr>
        <p:blipFill>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tretch>
            <a:fillRect/>
          </a:stretch>
        </p:blipFill>
        <p:spPr>
          <a:xfrm>
            <a:off x="838200" y="3522260"/>
            <a:ext cx="8057414" cy="1648275"/>
          </a:xfrm>
          <a:prstGeom prst="rect">
            <a:avLst/>
          </a:prstGeom>
        </p:spPr>
      </p:pic>
    </p:spTree>
    <p:extLst>
      <p:ext uri="{BB962C8B-B14F-4D97-AF65-F5344CB8AC3E}">
        <p14:creationId xmlns:p14="http://schemas.microsoft.com/office/powerpoint/2010/main" val="11779393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solidFill>
                  <a:srgbClr val="C00000"/>
                </a:solidFill>
              </a:rPr>
              <a:t>Trellis</a:t>
            </a:r>
            <a:r>
              <a:rPr lang="en-IN" dirty="0"/>
              <a:t> helps compare trends on different scales</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83</a:t>
            </a:fld>
            <a:endParaRPr lang="en-US"/>
          </a:p>
        </p:txBody>
      </p:sp>
      <p:sp>
        <p:nvSpPr>
          <p:cNvPr id="9" name="TextBox 8">
            <a:extLst>
              <a:ext uri="{FF2B5EF4-FFF2-40B4-BE49-F238E27FC236}">
                <a16:creationId xmlns:a16="http://schemas.microsoft.com/office/drawing/2014/main" id="{BDA9C3EF-E5DB-4917-9097-656138063833}"/>
              </a:ext>
            </a:extLst>
          </p:cNvPr>
          <p:cNvSpPr txBox="1"/>
          <p:nvPr/>
        </p:nvSpPr>
        <p:spPr>
          <a:xfrm>
            <a:off x="838200" y="1155402"/>
            <a:ext cx="6096000" cy="369332"/>
          </a:xfrm>
          <a:prstGeom prst="rect">
            <a:avLst/>
          </a:prstGeom>
          <a:noFill/>
        </p:spPr>
        <p:txBody>
          <a:bodyPr wrap="square">
            <a:spAutoFit/>
          </a:bodyPr>
          <a:lstStyle/>
          <a:p>
            <a:r>
              <a:rPr lang="en-US" dirty="0">
                <a:latin typeface="Aptos" panose="020B0004020202020204" pitchFamily="34" charset="0"/>
              </a:rPr>
              <a:t>Hospitalizations Per Capita Due to Covid-19</a:t>
            </a:r>
          </a:p>
        </p:txBody>
      </p:sp>
      <p:pic>
        <p:nvPicPr>
          <p:cNvPr id="10" name="Picture 9">
            <a:extLst>
              <a:ext uri="{FF2B5EF4-FFF2-40B4-BE49-F238E27FC236}">
                <a16:creationId xmlns:a16="http://schemas.microsoft.com/office/drawing/2014/main" id="{3D89CB60-697D-4C8A-B0D3-9E4A8396138C}"/>
              </a:ext>
            </a:extLst>
          </p:cNvPr>
          <p:cNvPicPr>
            <a:picLocks noChangeAspect="1"/>
          </p:cNvPicPr>
          <p:nvPr/>
        </p:nvPicPr>
        <p:blipFill>
          <a:blip r:embed="rId3"/>
          <a:stretch>
            <a:fillRect/>
          </a:stretch>
        </p:blipFill>
        <p:spPr>
          <a:xfrm>
            <a:off x="838200" y="1712472"/>
            <a:ext cx="7761203" cy="3448107"/>
          </a:xfrm>
          <a:prstGeom prst="rect">
            <a:avLst/>
          </a:prstGeom>
        </p:spPr>
      </p:pic>
      <p:sp>
        <p:nvSpPr>
          <p:cNvPr id="7" name="TextBox 6">
            <a:extLst>
              <a:ext uri="{FF2B5EF4-FFF2-40B4-BE49-F238E27FC236}">
                <a16:creationId xmlns:a16="http://schemas.microsoft.com/office/drawing/2014/main" id="{26AFEA7D-45F0-4678-8FC1-FAD606D3AD86}"/>
              </a:ext>
            </a:extLst>
          </p:cNvPr>
          <p:cNvSpPr txBox="1"/>
          <p:nvPr/>
        </p:nvSpPr>
        <p:spPr>
          <a:xfrm>
            <a:off x="838199" y="5240933"/>
            <a:ext cx="7761203" cy="1015663"/>
          </a:xfrm>
          <a:prstGeom prst="rect">
            <a:avLst/>
          </a:prstGeom>
          <a:noFill/>
        </p:spPr>
        <p:txBody>
          <a:bodyPr wrap="square" rtlCol="0">
            <a:spAutoFit/>
          </a:bodyPr>
          <a:lstStyle/>
          <a:p>
            <a:r>
              <a:rPr lang="en-IN" sz="1200" b="1" dirty="0">
                <a:latin typeface="Aptos" panose="020B0004020202020204" pitchFamily="34" charset="0"/>
              </a:rPr>
              <a:t>Power BI - equivalent:  </a:t>
            </a:r>
          </a:p>
          <a:p>
            <a:r>
              <a:rPr lang="en-IN" sz="1200" dirty="0">
                <a:latin typeface="Aptos" panose="020B0004020202020204" pitchFamily="34" charset="0"/>
              </a:rPr>
              <a:t>Custom Visuals (</a:t>
            </a:r>
            <a:r>
              <a:rPr lang="en-IN" sz="1200" i="1" dirty="0">
                <a:latin typeface="Aptos" panose="020B0004020202020204" pitchFamily="34" charset="0"/>
              </a:rPr>
              <a:t>Infographic Designer</a:t>
            </a:r>
            <a:r>
              <a:rPr lang="en-IN" sz="1200" dirty="0">
                <a:latin typeface="Aptos" panose="020B0004020202020204" pitchFamily="34" charset="0"/>
              </a:rPr>
              <a:t>) or New Visual settings introduced in Dec 2020, called –”</a:t>
            </a:r>
            <a:r>
              <a:rPr lang="en-IN" sz="1200" i="1" dirty="0">
                <a:latin typeface="Aptos" panose="020B0004020202020204" pitchFamily="34" charset="0"/>
              </a:rPr>
              <a:t>Small Multiples</a:t>
            </a:r>
            <a:r>
              <a:rPr lang="en-IN" sz="1200" dirty="0">
                <a:latin typeface="Aptos" panose="020B0004020202020204" pitchFamily="34" charset="0"/>
              </a:rPr>
              <a:t>”</a:t>
            </a:r>
          </a:p>
          <a:p>
            <a:r>
              <a:rPr lang="en-IN" sz="1200" dirty="0">
                <a:latin typeface="Aptos" panose="020B0004020202020204" pitchFamily="34" charset="0"/>
                <a:hlinkClick r:id="rId4"/>
              </a:rPr>
              <a:t>https://youtu.be/8bBqbpAgCqI</a:t>
            </a:r>
            <a:endParaRPr lang="en-IN" sz="1200" dirty="0">
              <a:latin typeface="Aptos" panose="020B0004020202020204" pitchFamily="34" charset="0"/>
            </a:endParaRPr>
          </a:p>
          <a:p>
            <a:endParaRPr lang="en-IN" sz="1200" dirty="0">
              <a:latin typeface="Aptos" panose="020B0004020202020204" pitchFamily="34" charset="0"/>
            </a:endParaRPr>
          </a:p>
          <a:p>
            <a:r>
              <a:rPr lang="en-IN" sz="1200" dirty="0">
                <a:latin typeface="Aptos" panose="020B0004020202020204" pitchFamily="34" charset="0"/>
              </a:rPr>
              <a:t>Sometimes referred as “Panel Charts”</a:t>
            </a:r>
            <a:endParaRPr lang="en-US" sz="1200" dirty="0">
              <a:latin typeface="Aptos" panose="020B0004020202020204" pitchFamily="34" charset="0"/>
            </a:endParaRPr>
          </a:p>
        </p:txBody>
      </p:sp>
      <p:pic>
        <p:nvPicPr>
          <p:cNvPr id="12" name="Picture 11">
            <a:extLst>
              <a:ext uri="{FF2B5EF4-FFF2-40B4-BE49-F238E27FC236}">
                <a16:creationId xmlns:a16="http://schemas.microsoft.com/office/drawing/2014/main" id="{E3960AB0-10B9-41B4-9175-C3273BB59D37}"/>
              </a:ext>
            </a:extLst>
          </p:cNvPr>
          <p:cNvPicPr>
            <a:picLocks noChangeAspect="1"/>
          </p:cNvPicPr>
          <p:nvPr/>
        </p:nvPicPr>
        <p:blipFill rotWithShape="1">
          <a:blip r:embed="rId5" cstate="screen">
            <a:clrChange>
              <a:clrFrom>
                <a:srgbClr val="FFF5C6"/>
              </a:clrFrom>
              <a:clrTo>
                <a:srgbClr val="FFF5C6">
                  <a:alpha val="0"/>
                </a:srgbClr>
              </a:clrTo>
            </a:clrChange>
            <a:extLst>
              <a:ext uri="{28A0092B-C50C-407E-A947-70E740481C1C}">
                <a14:useLocalDpi xmlns:a14="http://schemas.microsoft.com/office/drawing/2010/main"/>
              </a:ext>
            </a:extLst>
          </a:blip>
          <a:srcRect/>
          <a:stretch/>
        </p:blipFill>
        <p:spPr>
          <a:xfrm>
            <a:off x="9672287" y="2770503"/>
            <a:ext cx="1794076" cy="1104900"/>
          </a:xfrm>
          <a:prstGeom prst="rect">
            <a:avLst/>
          </a:prstGeom>
          <a:ln>
            <a:solidFill>
              <a:schemeClr val="bg2"/>
            </a:solidFill>
          </a:ln>
        </p:spPr>
      </p:pic>
      <p:pic>
        <p:nvPicPr>
          <p:cNvPr id="13" name="Picture 12">
            <a:extLst>
              <a:ext uri="{FF2B5EF4-FFF2-40B4-BE49-F238E27FC236}">
                <a16:creationId xmlns:a16="http://schemas.microsoft.com/office/drawing/2014/main" id="{85D66722-56AB-4E18-A2BC-60C48C9F8904}"/>
              </a:ext>
            </a:extLst>
          </p:cNvPr>
          <p:cNvPicPr>
            <a:picLocks noChangeAspect="1"/>
          </p:cNvPicPr>
          <p:nvPr/>
        </p:nvPicPr>
        <p:blipFill rotWithShape="1">
          <a:blip r:embed="rId6" cstate="screen">
            <a:clrChange>
              <a:clrFrom>
                <a:srgbClr val="FFF5C6"/>
              </a:clrFrom>
              <a:clrTo>
                <a:srgbClr val="FFF5C6">
                  <a:alpha val="0"/>
                </a:srgbClr>
              </a:clrTo>
            </a:clrChange>
            <a:extLst>
              <a:ext uri="{28A0092B-C50C-407E-A947-70E740481C1C}">
                <a14:useLocalDpi xmlns:a14="http://schemas.microsoft.com/office/drawing/2010/main"/>
              </a:ext>
            </a:extLst>
          </a:blip>
          <a:srcRect/>
          <a:stretch/>
        </p:blipFill>
        <p:spPr>
          <a:xfrm>
            <a:off x="9672287" y="2770503"/>
            <a:ext cx="1794076" cy="1104900"/>
          </a:xfrm>
          <a:prstGeom prst="rect">
            <a:avLst/>
          </a:prstGeom>
          <a:ln>
            <a:solidFill>
              <a:schemeClr val="bg2"/>
            </a:solidFill>
          </a:ln>
        </p:spPr>
      </p:pic>
      <p:pic>
        <p:nvPicPr>
          <p:cNvPr id="14" name="Picture 13">
            <a:extLst>
              <a:ext uri="{FF2B5EF4-FFF2-40B4-BE49-F238E27FC236}">
                <a16:creationId xmlns:a16="http://schemas.microsoft.com/office/drawing/2014/main" id="{02EC3DF9-F756-4DBE-834E-CA376F4CB49D}"/>
              </a:ext>
            </a:extLst>
          </p:cNvPr>
          <p:cNvPicPr>
            <a:picLocks noChangeAspect="1"/>
          </p:cNvPicPr>
          <p:nvPr/>
        </p:nvPicPr>
        <p:blipFill rotWithShape="1">
          <a:blip r:embed="rId7" cstate="screen">
            <a:clrChange>
              <a:clrFrom>
                <a:srgbClr val="FFF5C6"/>
              </a:clrFrom>
              <a:clrTo>
                <a:srgbClr val="FFF5C6">
                  <a:alpha val="0"/>
                </a:srgbClr>
              </a:clrTo>
            </a:clrChange>
            <a:extLst>
              <a:ext uri="{28A0092B-C50C-407E-A947-70E740481C1C}">
                <a14:useLocalDpi xmlns:a14="http://schemas.microsoft.com/office/drawing/2010/main"/>
              </a:ext>
            </a:extLst>
          </a:blip>
          <a:srcRect/>
          <a:stretch/>
        </p:blipFill>
        <p:spPr>
          <a:xfrm>
            <a:off x="9672287" y="2770503"/>
            <a:ext cx="1794076" cy="1104900"/>
          </a:xfrm>
          <a:prstGeom prst="rect">
            <a:avLst/>
          </a:prstGeom>
          <a:ln>
            <a:solidFill>
              <a:schemeClr val="bg2"/>
            </a:solidFill>
          </a:ln>
        </p:spPr>
      </p:pic>
      <p:pic>
        <p:nvPicPr>
          <p:cNvPr id="15" name="Picture 14">
            <a:extLst>
              <a:ext uri="{FF2B5EF4-FFF2-40B4-BE49-F238E27FC236}">
                <a16:creationId xmlns:a16="http://schemas.microsoft.com/office/drawing/2014/main" id="{EE0D8570-AC77-4522-8113-D0CF45AD7CD9}"/>
              </a:ext>
            </a:extLst>
          </p:cNvPr>
          <p:cNvPicPr>
            <a:picLocks noChangeAspect="1"/>
          </p:cNvPicPr>
          <p:nvPr/>
        </p:nvPicPr>
        <p:blipFill rotWithShape="1">
          <a:blip r:embed="rId8" cstate="screen">
            <a:clrChange>
              <a:clrFrom>
                <a:srgbClr val="FFCCA8"/>
              </a:clrFrom>
              <a:clrTo>
                <a:srgbClr val="FFCCA8">
                  <a:alpha val="0"/>
                </a:srgbClr>
              </a:clrTo>
            </a:clrChange>
            <a:extLst>
              <a:ext uri="{28A0092B-C50C-407E-A947-70E740481C1C}">
                <a14:useLocalDpi xmlns:a14="http://schemas.microsoft.com/office/drawing/2010/main"/>
              </a:ext>
            </a:extLst>
          </a:blip>
          <a:srcRect/>
          <a:stretch/>
        </p:blipFill>
        <p:spPr>
          <a:xfrm>
            <a:off x="9672287" y="2770503"/>
            <a:ext cx="1794076" cy="1104900"/>
          </a:xfrm>
          <a:prstGeom prst="rect">
            <a:avLst/>
          </a:prstGeom>
          <a:ln>
            <a:solidFill>
              <a:schemeClr val="bg2"/>
            </a:solidFill>
          </a:ln>
        </p:spPr>
      </p:pic>
      <p:pic>
        <p:nvPicPr>
          <p:cNvPr id="16" name="Picture 15">
            <a:extLst>
              <a:ext uri="{FF2B5EF4-FFF2-40B4-BE49-F238E27FC236}">
                <a16:creationId xmlns:a16="http://schemas.microsoft.com/office/drawing/2014/main" id="{1D817F81-9A58-4953-8137-38B8819EC15B}"/>
              </a:ext>
            </a:extLst>
          </p:cNvPr>
          <p:cNvPicPr>
            <a:picLocks noChangeAspect="1"/>
          </p:cNvPicPr>
          <p:nvPr/>
        </p:nvPicPr>
        <p:blipFill rotWithShape="1">
          <a:blip r:embed="rId9" cstate="screen">
            <a:clrChange>
              <a:clrFrom>
                <a:srgbClr val="FFCCA8"/>
              </a:clrFrom>
              <a:clrTo>
                <a:srgbClr val="FFCCA8">
                  <a:alpha val="0"/>
                </a:srgbClr>
              </a:clrTo>
            </a:clrChange>
            <a:extLst>
              <a:ext uri="{28A0092B-C50C-407E-A947-70E740481C1C}">
                <a14:useLocalDpi xmlns:a14="http://schemas.microsoft.com/office/drawing/2010/main"/>
              </a:ext>
            </a:extLst>
          </a:blip>
          <a:srcRect/>
          <a:stretch/>
        </p:blipFill>
        <p:spPr>
          <a:xfrm>
            <a:off x="9672287" y="2770503"/>
            <a:ext cx="1794076" cy="1104900"/>
          </a:xfrm>
          <a:prstGeom prst="rect">
            <a:avLst/>
          </a:prstGeom>
          <a:ln>
            <a:solidFill>
              <a:schemeClr val="bg2"/>
            </a:solidFill>
          </a:ln>
        </p:spPr>
      </p:pic>
      <p:pic>
        <p:nvPicPr>
          <p:cNvPr id="17" name="Picture 16">
            <a:extLst>
              <a:ext uri="{FF2B5EF4-FFF2-40B4-BE49-F238E27FC236}">
                <a16:creationId xmlns:a16="http://schemas.microsoft.com/office/drawing/2014/main" id="{33AF680F-D3DB-4C89-A4AF-2AC6DE44212D}"/>
              </a:ext>
            </a:extLst>
          </p:cNvPr>
          <p:cNvPicPr>
            <a:picLocks noChangeAspect="1"/>
          </p:cNvPicPr>
          <p:nvPr/>
        </p:nvPicPr>
        <p:blipFill rotWithShape="1">
          <a:blip r:embed="rId10" cstate="screen">
            <a:clrChange>
              <a:clrFrom>
                <a:srgbClr val="FFCCA8"/>
              </a:clrFrom>
              <a:clrTo>
                <a:srgbClr val="FFCCA8">
                  <a:alpha val="0"/>
                </a:srgbClr>
              </a:clrTo>
            </a:clrChange>
            <a:extLst>
              <a:ext uri="{28A0092B-C50C-407E-A947-70E740481C1C}">
                <a14:useLocalDpi xmlns:a14="http://schemas.microsoft.com/office/drawing/2010/main"/>
              </a:ext>
            </a:extLst>
          </a:blip>
          <a:srcRect/>
          <a:stretch/>
        </p:blipFill>
        <p:spPr>
          <a:xfrm>
            <a:off x="9672287" y="2770503"/>
            <a:ext cx="1794076" cy="1104900"/>
          </a:xfrm>
          <a:prstGeom prst="rect">
            <a:avLst/>
          </a:prstGeom>
          <a:ln>
            <a:solidFill>
              <a:schemeClr val="bg2"/>
            </a:solidFill>
          </a:ln>
        </p:spPr>
      </p:pic>
      <p:pic>
        <p:nvPicPr>
          <p:cNvPr id="18" name="Picture 17">
            <a:extLst>
              <a:ext uri="{FF2B5EF4-FFF2-40B4-BE49-F238E27FC236}">
                <a16:creationId xmlns:a16="http://schemas.microsoft.com/office/drawing/2014/main" id="{05E7EDD0-D817-4F0A-80C9-7ECF5F7A1491}"/>
              </a:ext>
            </a:extLst>
          </p:cNvPr>
          <p:cNvPicPr>
            <a:picLocks noChangeAspect="1"/>
          </p:cNvPicPr>
          <p:nvPr/>
        </p:nvPicPr>
        <p:blipFill rotWithShape="1">
          <a:blip r:embed="rId11" cstate="screen">
            <a:clrChange>
              <a:clrFrom>
                <a:srgbClr val="EFEFEF"/>
              </a:clrFrom>
              <a:clrTo>
                <a:srgbClr val="EFEFEF">
                  <a:alpha val="0"/>
                </a:srgbClr>
              </a:clrTo>
            </a:clrChange>
            <a:extLst>
              <a:ext uri="{28A0092B-C50C-407E-A947-70E740481C1C}">
                <a14:useLocalDpi xmlns:a14="http://schemas.microsoft.com/office/drawing/2010/main"/>
              </a:ext>
            </a:extLst>
          </a:blip>
          <a:srcRect/>
          <a:stretch/>
        </p:blipFill>
        <p:spPr>
          <a:xfrm>
            <a:off x="9672287" y="2770503"/>
            <a:ext cx="1794076" cy="1104900"/>
          </a:xfrm>
          <a:prstGeom prst="rect">
            <a:avLst/>
          </a:prstGeom>
          <a:ln>
            <a:solidFill>
              <a:schemeClr val="bg2"/>
            </a:solidFill>
          </a:ln>
        </p:spPr>
      </p:pic>
      <p:pic>
        <p:nvPicPr>
          <p:cNvPr id="19" name="Picture 18">
            <a:extLst>
              <a:ext uri="{FF2B5EF4-FFF2-40B4-BE49-F238E27FC236}">
                <a16:creationId xmlns:a16="http://schemas.microsoft.com/office/drawing/2014/main" id="{C46516AE-56F0-4564-8CE4-00DD21BC85BB}"/>
              </a:ext>
            </a:extLst>
          </p:cNvPr>
          <p:cNvPicPr>
            <a:picLocks noChangeAspect="1"/>
          </p:cNvPicPr>
          <p:nvPr/>
        </p:nvPicPr>
        <p:blipFill rotWithShape="1">
          <a:blip r:embed="rId12" cstate="screen">
            <a:clrChange>
              <a:clrFrom>
                <a:srgbClr val="EFEFEF"/>
              </a:clrFrom>
              <a:clrTo>
                <a:srgbClr val="EFEFEF">
                  <a:alpha val="0"/>
                </a:srgbClr>
              </a:clrTo>
            </a:clrChange>
            <a:extLst>
              <a:ext uri="{28A0092B-C50C-407E-A947-70E740481C1C}">
                <a14:useLocalDpi xmlns:a14="http://schemas.microsoft.com/office/drawing/2010/main"/>
              </a:ext>
            </a:extLst>
          </a:blip>
          <a:srcRect/>
          <a:stretch/>
        </p:blipFill>
        <p:spPr>
          <a:xfrm>
            <a:off x="9672287" y="2770503"/>
            <a:ext cx="1794076" cy="1104900"/>
          </a:xfrm>
          <a:prstGeom prst="rect">
            <a:avLst/>
          </a:prstGeom>
          <a:ln>
            <a:solidFill>
              <a:schemeClr val="bg2"/>
            </a:solidFill>
          </a:ln>
        </p:spPr>
      </p:pic>
      <p:cxnSp>
        <p:nvCxnSpPr>
          <p:cNvPr id="6" name="Straight Connector 5">
            <a:extLst>
              <a:ext uri="{FF2B5EF4-FFF2-40B4-BE49-F238E27FC236}">
                <a16:creationId xmlns:a16="http://schemas.microsoft.com/office/drawing/2014/main" id="{C5760C1E-17FC-430C-A39C-14DD8EEA4306}"/>
              </a:ext>
            </a:extLst>
          </p:cNvPr>
          <p:cNvCxnSpPr/>
          <p:nvPr/>
        </p:nvCxnSpPr>
        <p:spPr>
          <a:xfrm>
            <a:off x="9086127" y="1368597"/>
            <a:ext cx="0" cy="44130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5911F82F-EA00-AC01-4DD4-60AA59F49751}"/>
              </a:ext>
            </a:extLst>
          </p:cNvPr>
          <p:cNvSpPr/>
          <p:nvPr/>
        </p:nvSpPr>
        <p:spPr>
          <a:xfrm>
            <a:off x="8778164" y="3184456"/>
            <a:ext cx="615925" cy="615925"/>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vs</a:t>
            </a:r>
            <a:endParaRPr lang="en-US" b="1" dirty="0">
              <a:solidFill>
                <a:schemeClr val="tx1"/>
              </a:solidFill>
            </a:endParaRPr>
          </a:p>
        </p:txBody>
      </p:sp>
    </p:spTree>
    <p:extLst>
      <p:ext uri="{BB962C8B-B14F-4D97-AF65-F5344CB8AC3E}">
        <p14:creationId xmlns:p14="http://schemas.microsoft.com/office/powerpoint/2010/main" val="32279881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Trellis</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84</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992853"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The Economist</a:t>
            </a:r>
          </a:p>
        </p:txBody>
      </p:sp>
      <p:pic>
        <p:nvPicPr>
          <p:cNvPr id="4098" name="Picture 2">
            <a:extLst>
              <a:ext uri="{FF2B5EF4-FFF2-40B4-BE49-F238E27FC236}">
                <a16:creationId xmlns:a16="http://schemas.microsoft.com/office/drawing/2014/main" id="{631EB639-F748-62B6-6D54-DE923233F80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3019"/>
          <a:stretch/>
        </p:blipFill>
        <p:spPr bwMode="auto">
          <a:xfrm>
            <a:off x="609600" y="975361"/>
            <a:ext cx="4927600" cy="493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591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solidFill>
                  <a:srgbClr val="C00000"/>
                </a:solidFill>
              </a:rPr>
              <a:t>Trellis</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85</a:t>
            </a:fld>
            <a:endParaRPr lang="en-US"/>
          </a:p>
        </p:txBody>
      </p:sp>
      <p:sp>
        <p:nvSpPr>
          <p:cNvPr id="3" name="TextBox 2">
            <a:extLst>
              <a:ext uri="{FF2B5EF4-FFF2-40B4-BE49-F238E27FC236}">
                <a16:creationId xmlns:a16="http://schemas.microsoft.com/office/drawing/2014/main" id="{6F3F5FFD-300E-51D3-D75E-44F645701FA8}"/>
              </a:ext>
            </a:extLst>
          </p:cNvPr>
          <p:cNvSpPr txBox="1"/>
          <p:nvPr/>
        </p:nvSpPr>
        <p:spPr>
          <a:xfrm>
            <a:off x="825500" y="5952281"/>
            <a:ext cx="1661673"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t>Source: McKinsey Report</a:t>
            </a:r>
          </a:p>
        </p:txBody>
      </p:sp>
      <p:pic>
        <p:nvPicPr>
          <p:cNvPr id="5" name="Picture 4">
            <a:extLst>
              <a:ext uri="{FF2B5EF4-FFF2-40B4-BE49-F238E27FC236}">
                <a16:creationId xmlns:a16="http://schemas.microsoft.com/office/drawing/2014/main" id="{C420772E-7F00-CFD8-E360-5AD41FB8D8DF}"/>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609601" y="1002597"/>
            <a:ext cx="5775730" cy="4852805"/>
          </a:xfrm>
          <a:prstGeom prst="rect">
            <a:avLst/>
          </a:prstGeom>
        </p:spPr>
      </p:pic>
    </p:spTree>
    <p:extLst>
      <p:ext uri="{BB962C8B-B14F-4D97-AF65-F5344CB8AC3E}">
        <p14:creationId xmlns:p14="http://schemas.microsoft.com/office/powerpoint/2010/main" val="3231956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AAC216-23F8-4260-15D5-09053842A0ED}"/>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609601" y="1002597"/>
            <a:ext cx="5775730" cy="4852805"/>
          </a:xfrm>
          <a:prstGeom prst="rect">
            <a:avLst/>
          </a:prstGeom>
        </p:spPr>
      </p:pic>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Trellis</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86</a:t>
            </a:fld>
            <a:endParaRPr lang="en-US"/>
          </a:p>
        </p:txBody>
      </p:sp>
      <p:pic>
        <p:nvPicPr>
          <p:cNvPr id="8" name="Picture 7">
            <a:extLst>
              <a:ext uri="{FF2B5EF4-FFF2-40B4-BE49-F238E27FC236}">
                <a16:creationId xmlns:a16="http://schemas.microsoft.com/office/drawing/2014/main" id="{8FF33762-F343-B7BF-1367-563EDF336B0D}"/>
              </a:ext>
            </a:extLst>
          </p:cNvPr>
          <p:cNvPicPr>
            <a:picLocks noChangeAspect="1"/>
          </p:cNvPicPr>
          <p:nvPr/>
        </p:nvPicPr>
        <p:blipFill>
          <a:blip r:embed="rId5" cstate="emai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tretch>
            <a:fillRect/>
          </a:stretch>
        </p:blipFill>
        <p:spPr>
          <a:xfrm>
            <a:off x="6385331" y="1002597"/>
            <a:ext cx="5197068" cy="3578584"/>
          </a:xfrm>
          <a:prstGeom prst="rect">
            <a:avLst/>
          </a:prstGeom>
        </p:spPr>
      </p:pic>
      <p:sp>
        <p:nvSpPr>
          <p:cNvPr id="3" name="TextBox 2">
            <a:extLst>
              <a:ext uri="{FF2B5EF4-FFF2-40B4-BE49-F238E27FC236}">
                <a16:creationId xmlns:a16="http://schemas.microsoft.com/office/drawing/2014/main" id="{E1E06EE2-506A-38E8-DDC5-EFDC20A2E638}"/>
              </a:ext>
            </a:extLst>
          </p:cNvPr>
          <p:cNvSpPr txBox="1"/>
          <p:nvPr/>
        </p:nvSpPr>
        <p:spPr>
          <a:xfrm>
            <a:off x="825500" y="5952281"/>
            <a:ext cx="1661673"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t>Source: McKinsey Report</a:t>
            </a:r>
          </a:p>
        </p:txBody>
      </p:sp>
      <p:sp>
        <p:nvSpPr>
          <p:cNvPr id="5" name="TextBox 4">
            <a:extLst>
              <a:ext uri="{FF2B5EF4-FFF2-40B4-BE49-F238E27FC236}">
                <a16:creationId xmlns:a16="http://schemas.microsoft.com/office/drawing/2014/main" id="{1E570C1C-DF2A-9F83-AAD6-9F5FDC17EF05}"/>
              </a:ext>
            </a:extLst>
          </p:cNvPr>
          <p:cNvSpPr txBox="1"/>
          <p:nvPr/>
        </p:nvSpPr>
        <p:spPr>
          <a:xfrm>
            <a:off x="6769619" y="5537141"/>
            <a:ext cx="4672332" cy="56579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2000" dirty="0">
                <a:latin typeface="Aptos" panose="020B0004020202020204" pitchFamily="34" charset="0"/>
              </a:rPr>
              <a:t>Using </a:t>
            </a:r>
            <a:r>
              <a:rPr lang="en-US" sz="2000" b="1" dirty="0">
                <a:latin typeface="Aptos" panose="020B0004020202020204" pitchFamily="34" charset="0"/>
              </a:rPr>
              <a:t>Chart of Chart </a:t>
            </a:r>
            <a:r>
              <a:rPr lang="en-US" sz="2000" dirty="0">
                <a:latin typeface="Aptos" panose="020B0004020202020204" pitchFamily="34" charset="0"/>
              </a:rPr>
              <a:t>technique to enhance the story flow</a:t>
            </a:r>
          </a:p>
        </p:txBody>
      </p:sp>
      <p:cxnSp>
        <p:nvCxnSpPr>
          <p:cNvPr id="7" name="Straight Connector 6">
            <a:extLst>
              <a:ext uri="{FF2B5EF4-FFF2-40B4-BE49-F238E27FC236}">
                <a16:creationId xmlns:a16="http://schemas.microsoft.com/office/drawing/2014/main" id="{4CD4F4A2-C798-B399-1D46-6B046C06FC6F}"/>
              </a:ext>
            </a:extLst>
          </p:cNvPr>
          <p:cNvCxnSpPr>
            <a:cxnSpLocks/>
          </p:cNvCxnSpPr>
          <p:nvPr/>
        </p:nvCxnSpPr>
        <p:spPr>
          <a:xfrm>
            <a:off x="6292127" y="1002597"/>
            <a:ext cx="0" cy="514691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9AD6F74C-BDCE-768D-33A9-E19018C07F08}"/>
              </a:ext>
            </a:extLst>
          </p:cNvPr>
          <p:cNvSpPr/>
          <p:nvPr/>
        </p:nvSpPr>
        <p:spPr>
          <a:xfrm>
            <a:off x="6109481" y="5548600"/>
            <a:ext cx="551699" cy="554337"/>
          </a:xfrm>
          <a:prstGeom prst="right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963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Bonus tip: Idea for Chart of Charts</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87</a:t>
            </a:fld>
            <a:endParaRPr lang="en-US"/>
          </a:p>
        </p:txBody>
      </p:sp>
      <p:sp>
        <p:nvSpPr>
          <p:cNvPr id="7" name="TextBox 6">
            <a:extLst>
              <a:ext uri="{FF2B5EF4-FFF2-40B4-BE49-F238E27FC236}">
                <a16:creationId xmlns:a16="http://schemas.microsoft.com/office/drawing/2014/main" id="{54D6F8CC-7EA1-4D17-A6E7-A372FC50F024}"/>
              </a:ext>
            </a:extLst>
          </p:cNvPr>
          <p:cNvSpPr txBox="1"/>
          <p:nvPr/>
        </p:nvSpPr>
        <p:spPr>
          <a:xfrm>
            <a:off x="609601" y="5971396"/>
            <a:ext cx="1594988" cy="183896"/>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100" dirty="0">
                <a:latin typeface="Aptos" panose="020B0004020202020204" pitchFamily="34" charset="0"/>
              </a:rPr>
              <a:t>Source: J.P. Morgan report</a:t>
            </a:r>
          </a:p>
        </p:txBody>
      </p:sp>
      <p:pic>
        <p:nvPicPr>
          <p:cNvPr id="9" name="Picture 8">
            <a:extLst>
              <a:ext uri="{FF2B5EF4-FFF2-40B4-BE49-F238E27FC236}">
                <a16:creationId xmlns:a16="http://schemas.microsoft.com/office/drawing/2014/main" id="{FEDE3B1A-87D9-4440-BC76-F3FC35220E6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8000"/>
                    </a14:imgEffect>
                  </a14:imgLayer>
                </a14:imgProps>
              </a:ext>
            </a:extLst>
          </a:blip>
          <a:stretch>
            <a:fillRect/>
          </a:stretch>
        </p:blipFill>
        <p:spPr>
          <a:xfrm>
            <a:off x="609601" y="1011712"/>
            <a:ext cx="9918206" cy="4738847"/>
          </a:xfrm>
          <a:prstGeom prst="rect">
            <a:avLst/>
          </a:prstGeom>
          <a:ln>
            <a:solidFill>
              <a:schemeClr val="bg1">
                <a:lumMod val="75000"/>
              </a:schemeClr>
            </a:solidFill>
          </a:ln>
        </p:spPr>
      </p:pic>
    </p:spTree>
    <p:extLst>
      <p:ext uri="{BB962C8B-B14F-4D97-AF65-F5344CB8AC3E}">
        <p14:creationId xmlns:p14="http://schemas.microsoft.com/office/powerpoint/2010/main" val="2256919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BD454-306E-8793-51A4-5F0EAEE0A700}"/>
              </a:ext>
            </a:extLst>
          </p:cNvPr>
          <p:cNvSpPr>
            <a:spLocks noGrp="1"/>
          </p:cNvSpPr>
          <p:nvPr>
            <p:ph type="sldNum" sz="quarter" idx="12"/>
          </p:nvPr>
        </p:nvSpPr>
        <p:spPr/>
        <p:txBody>
          <a:bodyPr/>
          <a:lstStyle/>
          <a:p>
            <a:fld id="{0B21AF8E-D15D-465C-BA79-CC3F302F2B01}" type="slidenum">
              <a:rPr lang="en-US" smtClean="0"/>
              <a:pPr/>
              <a:t>88</a:t>
            </a:fld>
            <a:endParaRPr lang="en-US" dirty="0"/>
          </a:p>
        </p:txBody>
      </p:sp>
      <p:sp>
        <p:nvSpPr>
          <p:cNvPr id="4" name="Title 3">
            <a:extLst>
              <a:ext uri="{FF2B5EF4-FFF2-40B4-BE49-F238E27FC236}">
                <a16:creationId xmlns:a16="http://schemas.microsoft.com/office/drawing/2014/main" id="{D1E180F8-D63C-B472-3FBB-C3C2AB610809}"/>
              </a:ext>
            </a:extLst>
          </p:cNvPr>
          <p:cNvSpPr>
            <a:spLocks noGrp="1"/>
          </p:cNvSpPr>
          <p:nvPr>
            <p:ph type="ctrTitle"/>
          </p:nvPr>
        </p:nvSpPr>
        <p:spPr/>
        <p:txBody>
          <a:bodyPr/>
          <a:lstStyle/>
          <a:p>
            <a:r>
              <a:rPr lang="en-IN" dirty="0"/>
              <a:t>Rebasing to 100</a:t>
            </a:r>
            <a:endParaRPr lang="en-US" dirty="0"/>
          </a:p>
        </p:txBody>
      </p:sp>
      <p:pic>
        <p:nvPicPr>
          <p:cNvPr id="3" name="Picture 2" descr="A row of colored pencils&#10;&#10;Description automatically generated">
            <a:extLst>
              <a:ext uri="{FF2B5EF4-FFF2-40B4-BE49-F238E27FC236}">
                <a16:creationId xmlns:a16="http://schemas.microsoft.com/office/drawing/2014/main" id="{BDF553B5-03E0-D770-E920-849E6837D8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398" y="3195778"/>
            <a:ext cx="2741772" cy="3662221"/>
          </a:xfrm>
          <a:prstGeom prst="rect">
            <a:avLst/>
          </a:prstGeom>
        </p:spPr>
      </p:pic>
    </p:spTree>
    <p:extLst>
      <p:ext uri="{BB962C8B-B14F-4D97-AF65-F5344CB8AC3E}">
        <p14:creationId xmlns:p14="http://schemas.microsoft.com/office/powerpoint/2010/main" val="27655243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2453-3F1D-4F98-A69E-7C1C7F3F72D1}"/>
              </a:ext>
            </a:extLst>
          </p:cNvPr>
          <p:cNvSpPr>
            <a:spLocks noGrp="1"/>
          </p:cNvSpPr>
          <p:nvPr>
            <p:ph type="title"/>
          </p:nvPr>
        </p:nvSpPr>
        <p:spPr/>
        <p:txBody>
          <a:bodyPr>
            <a:normAutofit/>
          </a:bodyPr>
          <a:lstStyle/>
          <a:p>
            <a:r>
              <a:rPr lang="en-IN" dirty="0"/>
              <a:t>Line Chart with starting base as [100 or 1 or 0]</a:t>
            </a:r>
            <a:endParaRPr lang="en-US" dirty="0"/>
          </a:p>
        </p:txBody>
      </p:sp>
      <p:sp>
        <p:nvSpPr>
          <p:cNvPr id="4" name="Slide Number Placeholder 3">
            <a:extLst>
              <a:ext uri="{FF2B5EF4-FFF2-40B4-BE49-F238E27FC236}">
                <a16:creationId xmlns:a16="http://schemas.microsoft.com/office/drawing/2014/main" id="{D16C2B02-56D6-468B-83FF-A9D22C513450}"/>
              </a:ext>
            </a:extLst>
          </p:cNvPr>
          <p:cNvSpPr>
            <a:spLocks noGrp="1"/>
          </p:cNvSpPr>
          <p:nvPr>
            <p:ph type="sldNum" sz="quarter" idx="12"/>
          </p:nvPr>
        </p:nvSpPr>
        <p:spPr/>
        <p:txBody>
          <a:bodyPr/>
          <a:lstStyle/>
          <a:p>
            <a:fld id="{FFD9964A-91AC-4440-9B5B-183959FD4309}" type="slidenum">
              <a:rPr lang="en-US" smtClean="0"/>
              <a:pPr/>
              <a:t>89</a:t>
            </a:fld>
            <a:endParaRPr lang="en-US"/>
          </a:p>
        </p:txBody>
      </p:sp>
      <p:pic>
        <p:nvPicPr>
          <p:cNvPr id="7" name="Picture 6">
            <a:extLst>
              <a:ext uri="{FF2B5EF4-FFF2-40B4-BE49-F238E27FC236}">
                <a16:creationId xmlns:a16="http://schemas.microsoft.com/office/drawing/2014/main" id="{65935B1E-1A77-4B3C-8D00-9636356028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1" y="1056640"/>
            <a:ext cx="7987344" cy="4897119"/>
          </a:xfrm>
          <a:prstGeom prst="rect">
            <a:avLst/>
          </a:prstGeom>
        </p:spPr>
      </p:pic>
      <p:sp>
        <p:nvSpPr>
          <p:cNvPr id="3" name="TextBox 2">
            <a:extLst>
              <a:ext uri="{FF2B5EF4-FFF2-40B4-BE49-F238E27FC236}">
                <a16:creationId xmlns:a16="http://schemas.microsoft.com/office/drawing/2014/main" id="{48C84C43-A230-5E55-1B97-7804E01CA33B}"/>
              </a:ext>
            </a:extLst>
          </p:cNvPr>
          <p:cNvSpPr txBox="1"/>
          <p:nvPr/>
        </p:nvSpPr>
        <p:spPr>
          <a:xfrm>
            <a:off x="825500" y="5952281"/>
            <a:ext cx="1661673"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t>Source: McKinsey Report</a:t>
            </a:r>
          </a:p>
        </p:txBody>
      </p:sp>
    </p:spTree>
    <p:extLst>
      <p:ext uri="{BB962C8B-B14F-4D97-AF65-F5344CB8AC3E}">
        <p14:creationId xmlns:p14="http://schemas.microsoft.com/office/powerpoint/2010/main" val="3882572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FFF8-7EFB-41D4-8E91-50D542DC47EF}"/>
              </a:ext>
            </a:extLst>
          </p:cNvPr>
          <p:cNvSpPr>
            <a:spLocks noGrp="1"/>
          </p:cNvSpPr>
          <p:nvPr>
            <p:ph type="title"/>
          </p:nvPr>
        </p:nvSpPr>
        <p:spPr/>
        <p:txBody>
          <a:bodyPr/>
          <a:lstStyle/>
          <a:p>
            <a:r>
              <a:rPr lang="en-IN" dirty="0"/>
              <a:t>Practical Trick - How to learn from your </a:t>
            </a:r>
            <a:r>
              <a:rPr lang="en-IN" dirty="0">
                <a:solidFill>
                  <a:srgbClr val="C00000"/>
                </a:solidFill>
              </a:rPr>
              <a:t>competition?</a:t>
            </a:r>
            <a:endParaRPr lang="en-US" dirty="0"/>
          </a:p>
        </p:txBody>
      </p:sp>
      <p:sp>
        <p:nvSpPr>
          <p:cNvPr id="4" name="Slide Number Placeholder 3">
            <a:extLst>
              <a:ext uri="{FF2B5EF4-FFF2-40B4-BE49-F238E27FC236}">
                <a16:creationId xmlns:a16="http://schemas.microsoft.com/office/drawing/2014/main" id="{053720DB-CBA1-4783-B388-C0FB42C9271A}"/>
              </a:ext>
            </a:extLst>
          </p:cNvPr>
          <p:cNvSpPr>
            <a:spLocks noGrp="1"/>
          </p:cNvSpPr>
          <p:nvPr>
            <p:ph type="sldNum" sz="quarter" idx="12"/>
          </p:nvPr>
        </p:nvSpPr>
        <p:spPr/>
        <p:txBody>
          <a:bodyPr/>
          <a:lstStyle/>
          <a:p>
            <a:fld id="{FFD9964A-91AC-4440-9B5B-183959FD4309}" type="slidenum">
              <a:rPr lang="en-US" smtClean="0"/>
              <a:t>9</a:t>
            </a:fld>
            <a:endParaRPr lang="en-US"/>
          </a:p>
        </p:txBody>
      </p:sp>
      <p:sp>
        <p:nvSpPr>
          <p:cNvPr id="8" name="TextBox 7">
            <a:extLst>
              <a:ext uri="{FF2B5EF4-FFF2-40B4-BE49-F238E27FC236}">
                <a16:creationId xmlns:a16="http://schemas.microsoft.com/office/drawing/2014/main" id="{D904069F-F6AF-4764-94F0-3E819D38B574}"/>
              </a:ext>
            </a:extLst>
          </p:cNvPr>
          <p:cNvSpPr txBox="1"/>
          <p:nvPr/>
        </p:nvSpPr>
        <p:spPr>
          <a:xfrm>
            <a:off x="625952" y="1212619"/>
            <a:ext cx="4149248" cy="2585323"/>
          </a:xfrm>
          <a:prstGeom prst="rect">
            <a:avLst/>
          </a:prstGeom>
          <a:noFill/>
        </p:spPr>
        <p:txBody>
          <a:bodyPr wrap="square">
            <a:spAutoFit/>
          </a:bodyPr>
          <a:lstStyle/>
          <a:p>
            <a:r>
              <a:rPr lang="en-IN" b="1" dirty="0">
                <a:highlight>
                  <a:srgbClr val="FFFF00"/>
                </a:highlight>
                <a:latin typeface="Aptos" panose="020B0004020202020204" pitchFamily="34" charset="0"/>
              </a:rPr>
              <a:t>#1</a:t>
            </a:r>
            <a:r>
              <a:rPr lang="en-IN" b="1" dirty="0">
                <a:latin typeface="Aptos" panose="020B0004020202020204" pitchFamily="34" charset="0"/>
              </a:rPr>
              <a:t>. </a:t>
            </a:r>
            <a:r>
              <a:rPr lang="en-IN" dirty="0">
                <a:latin typeface="Aptos" panose="020B0004020202020204" pitchFamily="34" charset="0"/>
              </a:rPr>
              <a:t>Google -</a:t>
            </a:r>
            <a:endParaRPr lang="en-IN" sz="1200" dirty="0">
              <a:latin typeface="Aptos" panose="020B0004020202020204" pitchFamily="34" charset="0"/>
            </a:endParaRPr>
          </a:p>
          <a:p>
            <a:pPr marL="285750" indent="-285750">
              <a:buFont typeface="Arial" panose="020B0604020202020204" pitchFamily="34" charset="0"/>
              <a:buChar char="•"/>
            </a:pPr>
            <a:r>
              <a:rPr lang="en-US" b="1" dirty="0" err="1"/>
              <a:t>svgz</a:t>
            </a:r>
            <a:r>
              <a:rPr lang="en-US" dirty="0"/>
              <a:t> </a:t>
            </a:r>
            <a:r>
              <a:rPr lang="en-US" b="1" dirty="0" err="1">
                <a:solidFill>
                  <a:srgbClr val="0000FF"/>
                </a:solidFill>
              </a:rPr>
              <a:t>site:mckinsey.com</a:t>
            </a:r>
            <a:endParaRPr lang="en-US" b="1" dirty="0">
              <a:solidFill>
                <a:srgbClr val="0000FF"/>
              </a:solidFill>
            </a:endParaRPr>
          </a:p>
          <a:p>
            <a:pPr marL="285750" indent="-285750">
              <a:buFont typeface="Arial" panose="020B0604020202020204" pitchFamily="34" charset="0"/>
              <a:buChar char="•"/>
            </a:pPr>
            <a:r>
              <a:rPr lang="en-US" b="1" dirty="0"/>
              <a:t>gif </a:t>
            </a:r>
            <a:r>
              <a:rPr lang="en-US" b="1" dirty="0" err="1">
                <a:solidFill>
                  <a:srgbClr val="0000FF"/>
                </a:solidFill>
              </a:rPr>
              <a:t>site:bain.com</a:t>
            </a:r>
            <a:endParaRPr lang="en-US" b="1" dirty="0">
              <a:solidFill>
                <a:srgbClr val="0000FF"/>
              </a:solidFill>
            </a:endParaRPr>
          </a:p>
          <a:p>
            <a:pPr marL="285750" indent="-285750">
              <a:buFont typeface="Arial" panose="020B0604020202020204" pitchFamily="34" charset="0"/>
              <a:buChar char="•"/>
            </a:pPr>
            <a:endParaRPr lang="en-US" b="1" dirty="0">
              <a:solidFill>
                <a:srgbClr val="0000FF"/>
              </a:solidFill>
            </a:endParaRPr>
          </a:p>
          <a:p>
            <a:r>
              <a:rPr lang="en-US" b="1" dirty="0">
                <a:highlight>
                  <a:srgbClr val="FFFF00"/>
                </a:highlight>
              </a:rPr>
              <a:t>#2</a:t>
            </a:r>
            <a:r>
              <a:rPr lang="en-US" b="1" dirty="0"/>
              <a:t>. </a:t>
            </a:r>
            <a:r>
              <a:rPr lang="en-US" dirty="0"/>
              <a:t>Click on</a:t>
            </a:r>
            <a:r>
              <a:rPr lang="en-IN" dirty="0"/>
              <a:t> </a:t>
            </a:r>
            <a:r>
              <a:rPr lang="en-IN" dirty="0">
                <a:latin typeface="Aptos" panose="020B0004020202020204" pitchFamily="34" charset="0"/>
              </a:rPr>
              <a:t>the </a:t>
            </a:r>
            <a:r>
              <a:rPr lang="en-IN" b="1" dirty="0">
                <a:latin typeface="Aptos" panose="020B0004020202020204" pitchFamily="34" charset="0"/>
              </a:rPr>
              <a:t>Images</a:t>
            </a:r>
            <a:r>
              <a:rPr lang="en-IN" dirty="0">
                <a:latin typeface="Aptos" panose="020B0004020202020204" pitchFamily="34" charset="0"/>
              </a:rPr>
              <a:t> tab</a:t>
            </a:r>
          </a:p>
          <a:p>
            <a:endParaRPr lang="en-IN" dirty="0">
              <a:latin typeface="Aptos" panose="020B0004020202020204" pitchFamily="34" charset="0"/>
            </a:endParaRPr>
          </a:p>
          <a:p>
            <a:r>
              <a:rPr lang="en-IN" b="1" dirty="0">
                <a:highlight>
                  <a:srgbClr val="FFFF00"/>
                </a:highlight>
                <a:latin typeface="Aptos" panose="020B0004020202020204" pitchFamily="34" charset="0"/>
              </a:rPr>
              <a:t>#3</a:t>
            </a:r>
            <a:r>
              <a:rPr lang="en-IN" b="1" dirty="0">
                <a:latin typeface="Aptos" panose="020B0004020202020204" pitchFamily="34" charset="0"/>
              </a:rPr>
              <a:t>. </a:t>
            </a:r>
            <a:r>
              <a:rPr lang="en-IN" dirty="0">
                <a:latin typeface="Aptos" panose="020B0004020202020204" pitchFamily="34" charset="0"/>
              </a:rPr>
              <a:t>Add the </a:t>
            </a:r>
            <a:r>
              <a:rPr lang="en-IN" b="1" dirty="0">
                <a:latin typeface="Aptos" panose="020B0004020202020204" pitchFamily="34" charset="0"/>
              </a:rPr>
              <a:t>keyword</a:t>
            </a:r>
            <a:r>
              <a:rPr lang="en-IN" dirty="0">
                <a:latin typeface="Aptos" panose="020B0004020202020204" pitchFamily="34" charset="0"/>
              </a:rPr>
              <a:t> of industry or topic name – e.g., logistics, fintech, </a:t>
            </a:r>
            <a:r>
              <a:rPr lang="en-IN" dirty="0" err="1">
                <a:latin typeface="Aptos" panose="020B0004020202020204" pitchFamily="34" charset="0"/>
              </a:rPr>
              <a:t>upi</a:t>
            </a:r>
            <a:endParaRPr lang="en-US" dirty="0">
              <a:latin typeface="Aptos" panose="020B0004020202020204" pitchFamily="34" charset="0"/>
            </a:endParaRPr>
          </a:p>
          <a:p>
            <a:endParaRPr lang="en-US" b="1" dirty="0">
              <a:solidFill>
                <a:srgbClr val="0000FF"/>
              </a:solidFill>
            </a:endParaRPr>
          </a:p>
        </p:txBody>
      </p:sp>
      <p:sp>
        <p:nvSpPr>
          <p:cNvPr id="9" name="TextBox 8">
            <a:extLst>
              <a:ext uri="{FF2B5EF4-FFF2-40B4-BE49-F238E27FC236}">
                <a16:creationId xmlns:a16="http://schemas.microsoft.com/office/drawing/2014/main" id="{65A68E20-CCE4-4CD9-BF0D-B1BA79D8A822}"/>
              </a:ext>
            </a:extLst>
          </p:cNvPr>
          <p:cNvSpPr txBox="1"/>
          <p:nvPr/>
        </p:nvSpPr>
        <p:spPr>
          <a:xfrm>
            <a:off x="8372475" y="5975308"/>
            <a:ext cx="3286126" cy="261610"/>
          </a:xfrm>
          <a:prstGeom prst="rect">
            <a:avLst/>
          </a:prstGeom>
          <a:noFill/>
        </p:spPr>
        <p:txBody>
          <a:bodyPr wrap="square">
            <a:spAutoFit/>
          </a:bodyPr>
          <a:lstStyle/>
          <a:p>
            <a:pPr algn="r"/>
            <a:r>
              <a:rPr lang="en-US" sz="1100" i="1" dirty="0">
                <a:highlight>
                  <a:srgbClr val="FFFF00"/>
                </a:highlight>
                <a:latin typeface="Aptos" panose="020B0004020202020204" pitchFamily="34" charset="0"/>
              </a:rPr>
              <a:t>Video Recording: </a:t>
            </a:r>
            <a:r>
              <a:rPr lang="en-US" sz="1100" i="1" u="sng" dirty="0">
                <a:highlight>
                  <a:srgbClr val="FFFF00"/>
                </a:highlight>
                <a:latin typeface="Aptos" panose="020B0004020202020204" pitchFamily="34" charset="0"/>
              </a:rPr>
              <a:t>https://youtu.be/fogzhLpZq1Y</a:t>
            </a:r>
          </a:p>
        </p:txBody>
      </p:sp>
      <p:grpSp>
        <p:nvGrpSpPr>
          <p:cNvPr id="31" name="Group 30">
            <a:extLst>
              <a:ext uri="{FF2B5EF4-FFF2-40B4-BE49-F238E27FC236}">
                <a16:creationId xmlns:a16="http://schemas.microsoft.com/office/drawing/2014/main" id="{DBEED916-3737-CC00-8A52-D5B4D65B9795}"/>
              </a:ext>
            </a:extLst>
          </p:cNvPr>
          <p:cNvGrpSpPr/>
          <p:nvPr/>
        </p:nvGrpSpPr>
        <p:grpSpPr>
          <a:xfrm>
            <a:off x="5366548" y="1137789"/>
            <a:ext cx="6168548" cy="4267827"/>
            <a:chOff x="4625647" y="938551"/>
            <a:chExt cx="6940401" cy="4801849"/>
          </a:xfrm>
        </p:grpSpPr>
        <p:pic>
          <p:nvPicPr>
            <p:cNvPr id="15" name="Picture 14">
              <a:extLst>
                <a:ext uri="{FF2B5EF4-FFF2-40B4-BE49-F238E27FC236}">
                  <a16:creationId xmlns:a16="http://schemas.microsoft.com/office/drawing/2014/main" id="{7CFB0BB2-C941-B16B-4BD5-71FB510D5224}"/>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7000"/>
                      </a14:imgEffect>
                    </a14:imgLayer>
                  </a14:imgProps>
                </a:ext>
                <a:ext uri="{28A0092B-C50C-407E-A947-70E740481C1C}">
                  <a14:useLocalDpi xmlns:a14="http://schemas.microsoft.com/office/drawing/2010/main"/>
                </a:ext>
              </a:extLst>
            </a:blip>
            <a:stretch>
              <a:fillRect/>
            </a:stretch>
          </p:blipFill>
          <p:spPr>
            <a:xfrm>
              <a:off x="4625647" y="1004134"/>
              <a:ext cx="6940401" cy="4736266"/>
            </a:xfrm>
            <a:prstGeom prst="rect">
              <a:avLst/>
            </a:prstGeom>
            <a:ln>
              <a:solidFill>
                <a:schemeClr val="bg2"/>
              </a:solidFill>
            </a:ln>
            <a:effectLst>
              <a:outerShdw blurRad="63500" sx="102000" sy="102000" algn="ctr" rotWithShape="0">
                <a:prstClr val="black">
                  <a:alpha val="40000"/>
                </a:prstClr>
              </a:outerShdw>
            </a:effectLst>
          </p:spPr>
        </p:pic>
        <p:pic>
          <p:nvPicPr>
            <p:cNvPr id="17" name="Picture 16">
              <a:extLst>
                <a:ext uri="{FF2B5EF4-FFF2-40B4-BE49-F238E27FC236}">
                  <a16:creationId xmlns:a16="http://schemas.microsoft.com/office/drawing/2014/main" id="{1F4A031B-8FEE-6D42-30D2-977BCF70303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60000"/>
                      </a14:imgEffect>
                    </a14:imgLayer>
                  </a14:imgProps>
                </a:ext>
              </a:extLst>
            </a:blip>
            <a:stretch>
              <a:fillRect/>
            </a:stretch>
          </p:blipFill>
          <p:spPr>
            <a:xfrm>
              <a:off x="5668331" y="938551"/>
              <a:ext cx="2427516" cy="354900"/>
            </a:xfrm>
            <a:prstGeom prst="roundRect">
              <a:avLst/>
            </a:prstGeom>
            <a:ln>
              <a:solidFill>
                <a:schemeClr val="tx1">
                  <a:lumMod val="50000"/>
                  <a:lumOff val="50000"/>
                </a:schemeClr>
              </a:solidFill>
            </a:ln>
            <a:effectLst>
              <a:outerShdw blurRad="63500" sx="102000" sy="102000" algn="ctr" rotWithShape="0">
                <a:prstClr val="black">
                  <a:alpha val="40000"/>
                </a:prstClr>
              </a:outerShdw>
            </a:effectLst>
          </p:spPr>
        </p:pic>
      </p:grpSp>
      <p:pic>
        <p:nvPicPr>
          <p:cNvPr id="19" name="Picture 18">
            <a:extLst>
              <a:ext uri="{FF2B5EF4-FFF2-40B4-BE49-F238E27FC236}">
                <a16:creationId xmlns:a16="http://schemas.microsoft.com/office/drawing/2014/main" id="{7D22AE44-2FF4-C42C-96D2-4E8CD24A73E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1638299" y="3684493"/>
            <a:ext cx="2581275" cy="335230"/>
          </a:xfrm>
          <a:prstGeom prst="roundRect">
            <a:avLst/>
          </a:prstGeom>
          <a:ln>
            <a:solidFill>
              <a:schemeClr val="tx1">
                <a:lumMod val="50000"/>
                <a:lumOff val="50000"/>
              </a:schemeClr>
            </a:solidFill>
          </a:ln>
          <a:effectLst>
            <a:outerShdw blurRad="63500" sx="102000" sy="102000" algn="ctr" rotWithShape="0">
              <a:prstClr val="black">
                <a:alpha val="40000"/>
              </a:prstClr>
            </a:outerShdw>
          </a:effectLst>
        </p:spPr>
      </p:pic>
      <p:sp>
        <p:nvSpPr>
          <p:cNvPr id="20" name="TextBox 19">
            <a:extLst>
              <a:ext uri="{FF2B5EF4-FFF2-40B4-BE49-F238E27FC236}">
                <a16:creationId xmlns:a16="http://schemas.microsoft.com/office/drawing/2014/main" id="{FAB1A176-14CE-9011-CAB5-6225D8DC3015}"/>
              </a:ext>
            </a:extLst>
          </p:cNvPr>
          <p:cNvSpPr txBox="1"/>
          <p:nvPr/>
        </p:nvSpPr>
        <p:spPr>
          <a:xfrm>
            <a:off x="625952" y="5312302"/>
            <a:ext cx="3759201" cy="461665"/>
          </a:xfrm>
          <a:prstGeom prst="rect">
            <a:avLst/>
          </a:prstGeom>
          <a:noFill/>
        </p:spPr>
        <p:txBody>
          <a:bodyPr wrap="square">
            <a:spAutoFit/>
          </a:bodyPr>
          <a:lstStyle/>
          <a:p>
            <a:r>
              <a:rPr lang="en-IN" sz="1200" b="1" i="1" dirty="0">
                <a:latin typeface="Aptos" panose="020B0004020202020204" pitchFamily="34" charset="0"/>
              </a:rPr>
              <a:t>FAQ: </a:t>
            </a:r>
            <a:r>
              <a:rPr lang="en-IN" sz="1200" i="1" dirty="0">
                <a:latin typeface="Aptos" panose="020B0004020202020204" pitchFamily="34" charset="0"/>
              </a:rPr>
              <a:t>Right-click on a website’s image to “Save As”  </a:t>
            </a:r>
            <a:r>
              <a:rPr lang="en-US" sz="1200" b="0" i="1" dirty="0">
                <a:solidFill>
                  <a:srgbClr val="1F1F1F"/>
                </a:solidFill>
                <a:effectLst/>
                <a:latin typeface="Aptos" panose="020B0004020202020204" pitchFamily="34" charset="0"/>
              </a:rPr>
              <a:t>→ </a:t>
            </a:r>
            <a:r>
              <a:rPr lang="en-IN" sz="1200" b="0" i="1" dirty="0">
                <a:solidFill>
                  <a:srgbClr val="1F1F1F"/>
                </a:solidFill>
                <a:effectLst/>
                <a:latin typeface="Aptos" panose="020B0004020202020204" pitchFamily="34" charset="0"/>
              </a:rPr>
              <a:t>to find out the image format (jpg, </a:t>
            </a:r>
            <a:r>
              <a:rPr lang="en-IN" sz="1200" b="0" i="1" dirty="0" err="1">
                <a:solidFill>
                  <a:srgbClr val="1F1F1F"/>
                </a:solidFill>
                <a:effectLst/>
                <a:latin typeface="Aptos" panose="020B0004020202020204" pitchFamily="34" charset="0"/>
              </a:rPr>
              <a:t>png</a:t>
            </a:r>
            <a:r>
              <a:rPr lang="en-IN" sz="1200" b="0" i="1" dirty="0">
                <a:solidFill>
                  <a:srgbClr val="1F1F1F"/>
                </a:solidFill>
                <a:effectLst/>
                <a:latin typeface="Aptos" panose="020B0004020202020204" pitchFamily="34" charset="0"/>
              </a:rPr>
              <a:t>, </a:t>
            </a:r>
            <a:r>
              <a:rPr lang="en-IN" sz="1200" b="0" i="1" dirty="0" err="1">
                <a:solidFill>
                  <a:srgbClr val="1F1F1F"/>
                </a:solidFill>
                <a:effectLst/>
                <a:latin typeface="Aptos" panose="020B0004020202020204" pitchFamily="34" charset="0"/>
              </a:rPr>
              <a:t>svgz</a:t>
            </a:r>
            <a:r>
              <a:rPr lang="en-IN" sz="1200" b="0" i="1" dirty="0">
                <a:solidFill>
                  <a:srgbClr val="1F1F1F"/>
                </a:solidFill>
                <a:effectLst/>
                <a:latin typeface="Aptos" panose="020B0004020202020204" pitchFamily="34" charset="0"/>
              </a:rPr>
              <a:t>, gif).</a:t>
            </a:r>
            <a:endParaRPr lang="en-US" sz="1200" i="1" dirty="0">
              <a:latin typeface="Aptos" panose="020B0004020202020204" pitchFamily="34" charset="0"/>
            </a:endParaRPr>
          </a:p>
        </p:txBody>
      </p:sp>
      <p:pic>
        <p:nvPicPr>
          <p:cNvPr id="22" name="Picture 21">
            <a:extLst>
              <a:ext uri="{FF2B5EF4-FFF2-40B4-BE49-F238E27FC236}">
                <a16:creationId xmlns:a16="http://schemas.microsoft.com/office/drawing/2014/main" id="{8E2E189D-68C7-AD67-B56C-1B64185EBF57}"/>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a:ext>
            </a:extLst>
          </a:blip>
          <a:srcRect l="7731" t="15727" r="5822" b="16416"/>
          <a:stretch/>
        </p:blipFill>
        <p:spPr>
          <a:xfrm>
            <a:off x="3560416" y="2337526"/>
            <a:ext cx="716594" cy="332080"/>
          </a:xfrm>
          <a:prstGeom prst="roundRect">
            <a:avLst>
              <a:gd name="adj" fmla="val 50000"/>
            </a:avLst>
          </a:prstGeom>
          <a:ln>
            <a:solidFill>
              <a:schemeClr val="tx1">
                <a:lumMod val="50000"/>
                <a:lumOff val="50000"/>
              </a:schemeClr>
            </a:solidFill>
          </a:ln>
          <a:effectLst>
            <a:outerShdw blurRad="63500" sx="102000" sy="102000" algn="ctr" rotWithShape="0">
              <a:prstClr val="black">
                <a:alpha val="40000"/>
              </a:prstClr>
            </a:outerShdw>
          </a:effectLst>
        </p:spPr>
      </p:pic>
      <p:cxnSp>
        <p:nvCxnSpPr>
          <p:cNvPr id="24" name="Straight Connector 23">
            <a:extLst>
              <a:ext uri="{FF2B5EF4-FFF2-40B4-BE49-F238E27FC236}">
                <a16:creationId xmlns:a16="http://schemas.microsoft.com/office/drawing/2014/main" id="{7A5A9F7A-93DA-F422-7346-7EF69C565EDD}"/>
              </a:ext>
            </a:extLst>
          </p:cNvPr>
          <p:cNvCxnSpPr>
            <a:cxnSpLocks/>
          </p:cNvCxnSpPr>
          <p:nvPr/>
        </p:nvCxnSpPr>
        <p:spPr>
          <a:xfrm>
            <a:off x="656904" y="5200650"/>
            <a:ext cx="37282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7125F0C-EE57-521D-8E8E-D1DEAA2DC6C4}"/>
              </a:ext>
            </a:extLst>
          </p:cNvPr>
          <p:cNvSpPr txBox="1"/>
          <p:nvPr/>
        </p:nvSpPr>
        <p:spPr>
          <a:xfrm>
            <a:off x="609599" y="5978053"/>
            <a:ext cx="7334823" cy="276999"/>
          </a:xfrm>
          <a:prstGeom prst="rect">
            <a:avLst/>
          </a:prstGeom>
          <a:noFill/>
        </p:spPr>
        <p:txBody>
          <a:bodyPr wrap="square">
            <a:spAutoFit/>
          </a:bodyPr>
          <a:lstStyle/>
          <a:p>
            <a:r>
              <a:rPr lang="en-IN" sz="1200" b="1" i="1" dirty="0">
                <a:solidFill>
                  <a:srgbClr val="0000FF"/>
                </a:solidFill>
              </a:rPr>
              <a:t>Disclaimer: </a:t>
            </a:r>
            <a:r>
              <a:rPr lang="en-US" sz="1200" i="1" dirty="0">
                <a:solidFill>
                  <a:srgbClr val="0000FF"/>
                </a:solidFill>
              </a:rPr>
              <a:t>This technique doesn’t work when a website doesn’t use image format standards consistently.</a:t>
            </a:r>
          </a:p>
        </p:txBody>
      </p:sp>
      <p:sp>
        <p:nvSpPr>
          <p:cNvPr id="3" name="Rectangle 2">
            <a:extLst>
              <a:ext uri="{FF2B5EF4-FFF2-40B4-BE49-F238E27FC236}">
                <a16:creationId xmlns:a16="http://schemas.microsoft.com/office/drawing/2014/main" id="{C5EB3492-5E36-D65A-7B65-A37E532F4D10}"/>
              </a:ext>
            </a:extLst>
          </p:cNvPr>
          <p:cNvSpPr/>
          <p:nvPr/>
        </p:nvSpPr>
        <p:spPr>
          <a:xfrm>
            <a:off x="609599" y="938552"/>
            <a:ext cx="3990976" cy="4966948"/>
          </a:xfrm>
          <a:prstGeom prst="rect">
            <a:avLst/>
          </a:prstGeom>
          <a:solidFill>
            <a:schemeClr val="bg1">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C931E65-465B-E8BF-8FF2-F5F81B193BC8}"/>
              </a:ext>
            </a:extLst>
          </p:cNvPr>
          <p:cNvSpPr/>
          <p:nvPr/>
        </p:nvSpPr>
        <p:spPr>
          <a:xfrm>
            <a:off x="4600575" y="938552"/>
            <a:ext cx="7058025" cy="4966948"/>
          </a:xfrm>
          <a:prstGeom prst="rect">
            <a:avLst/>
          </a:prstGeom>
          <a:solidFill>
            <a:schemeClr val="bg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A4BD488-27FC-737B-A240-73EB7E0C309D}"/>
              </a:ext>
            </a:extLst>
          </p:cNvPr>
          <p:cNvSpPr txBox="1"/>
          <p:nvPr/>
        </p:nvSpPr>
        <p:spPr>
          <a:xfrm>
            <a:off x="660177" y="2371635"/>
            <a:ext cx="3889820" cy="1015663"/>
          </a:xfrm>
          <a:prstGeom prst="rect">
            <a:avLst/>
          </a:prstGeom>
          <a:solidFill>
            <a:schemeClr val="bg2"/>
          </a:solidFill>
        </p:spPr>
        <p:txBody>
          <a:bodyPr wrap="square" rtlCol="0">
            <a:spAutoFit/>
          </a:bodyPr>
          <a:lstStyle/>
          <a:p>
            <a:r>
              <a:rPr lang="en-IN" sz="2000" b="1" dirty="0"/>
              <a:t>How to look at data using topic-specific perspectives, KPIs, Metrics, etc.</a:t>
            </a:r>
            <a:endParaRPr lang="en-US" sz="2000" b="1" dirty="0"/>
          </a:p>
        </p:txBody>
      </p:sp>
    </p:spTree>
    <p:extLst>
      <p:ext uri="{BB962C8B-B14F-4D97-AF65-F5344CB8AC3E}">
        <p14:creationId xmlns:p14="http://schemas.microsoft.com/office/powerpoint/2010/main" val="34032816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Storytelling with rebasing the start point</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90</a:t>
            </a:fld>
            <a:endParaRPr lang="en-US"/>
          </a:p>
        </p:txBody>
      </p:sp>
      <p:pic>
        <p:nvPicPr>
          <p:cNvPr id="1026" name="Picture 2">
            <a:extLst>
              <a:ext uri="{FF2B5EF4-FFF2-40B4-BE49-F238E27FC236}">
                <a16:creationId xmlns:a16="http://schemas.microsoft.com/office/drawing/2014/main" id="{E9C7BE12-3E5D-C987-F52B-B734ED41CB2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1" y="1156122"/>
            <a:ext cx="3683952" cy="44149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498C95-C8F0-00A9-FF89-649172AD303C}"/>
              </a:ext>
            </a:extLst>
          </p:cNvPr>
          <p:cNvSpPr txBox="1"/>
          <p:nvPr/>
        </p:nvSpPr>
        <p:spPr>
          <a:xfrm>
            <a:off x="4850449" y="1156122"/>
            <a:ext cx="6096000" cy="1200329"/>
          </a:xfrm>
          <a:prstGeom prst="rect">
            <a:avLst/>
          </a:prstGeom>
          <a:noFill/>
        </p:spPr>
        <p:txBody>
          <a:bodyPr wrap="square">
            <a:spAutoFit/>
          </a:bodyPr>
          <a:lstStyle/>
          <a:p>
            <a:r>
              <a:rPr lang="en-IN" b="1" i="0" dirty="0">
                <a:solidFill>
                  <a:srgbClr val="334155"/>
                </a:solidFill>
                <a:effectLst/>
                <a:latin typeface="Aptos" panose="020B0004020202020204" pitchFamily="34" charset="0"/>
              </a:rPr>
              <a:t>Price per Troy Ounce</a:t>
            </a:r>
          </a:p>
          <a:p>
            <a:pPr marL="342900" indent="-342900">
              <a:buFont typeface="Arial" panose="020B0604020202020204" pitchFamily="34" charset="0"/>
              <a:buChar char="•"/>
            </a:pPr>
            <a:r>
              <a:rPr lang="en-IN" i="0" dirty="0">
                <a:solidFill>
                  <a:srgbClr val="334155"/>
                </a:solidFill>
                <a:effectLst/>
                <a:latin typeface="Aptos" panose="020B0004020202020204" pitchFamily="34" charset="0"/>
              </a:rPr>
              <a:t>Rhodium </a:t>
            </a:r>
            <a:r>
              <a:rPr lang="en-IN" dirty="0">
                <a:solidFill>
                  <a:srgbClr val="334155"/>
                </a:solidFill>
                <a:latin typeface="Aptos" panose="020B0004020202020204" pitchFamily="34" charset="0"/>
              </a:rPr>
              <a:t>–</a:t>
            </a:r>
            <a:r>
              <a:rPr lang="en-IN" i="0" dirty="0">
                <a:solidFill>
                  <a:srgbClr val="334155"/>
                </a:solidFill>
                <a:effectLst/>
                <a:latin typeface="Aptos" panose="020B0004020202020204" pitchFamily="34" charset="0"/>
              </a:rPr>
              <a:t> 	$4750</a:t>
            </a:r>
          </a:p>
          <a:p>
            <a:pPr marL="342900" indent="-342900">
              <a:buFont typeface="Arial" panose="020B0604020202020204" pitchFamily="34" charset="0"/>
              <a:buChar char="•"/>
            </a:pPr>
            <a:r>
              <a:rPr lang="en-IN" dirty="0">
                <a:solidFill>
                  <a:srgbClr val="334155"/>
                </a:solidFill>
                <a:latin typeface="Aptos" panose="020B0004020202020204" pitchFamily="34" charset="0"/>
              </a:rPr>
              <a:t>Palladium – 	$902</a:t>
            </a:r>
          </a:p>
          <a:p>
            <a:pPr marL="342900" indent="-342900">
              <a:buFont typeface="Arial" panose="020B0604020202020204" pitchFamily="34" charset="0"/>
              <a:buChar char="•"/>
            </a:pPr>
            <a:r>
              <a:rPr lang="en-IN" dirty="0">
                <a:solidFill>
                  <a:srgbClr val="334155"/>
                </a:solidFill>
                <a:latin typeface="Aptos" panose="020B0004020202020204" pitchFamily="34" charset="0"/>
              </a:rPr>
              <a:t>Platinum – 	$939</a:t>
            </a:r>
            <a:endParaRPr lang="en-IN" dirty="0">
              <a:latin typeface="Aptos" panose="020B0004020202020204" pitchFamily="34" charset="0"/>
            </a:endParaRPr>
          </a:p>
        </p:txBody>
      </p:sp>
    </p:spTree>
    <p:extLst>
      <p:ext uri="{BB962C8B-B14F-4D97-AF65-F5344CB8AC3E}">
        <p14:creationId xmlns:p14="http://schemas.microsoft.com/office/powerpoint/2010/main" val="13056815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F64FC54-D302-4712-BE7B-730124EF11CC}"/>
              </a:ext>
            </a:extLst>
          </p:cNvPr>
          <p:cNvSpPr>
            <a:spLocks noGrp="1"/>
          </p:cNvSpPr>
          <p:nvPr>
            <p:ph type="title"/>
          </p:nvPr>
        </p:nvSpPr>
        <p:spPr/>
        <p:txBody>
          <a:bodyPr/>
          <a:lstStyle/>
          <a:p>
            <a:r>
              <a:rPr lang="en-IN" dirty="0"/>
              <a:t>Line Chart with starting base as 100</a:t>
            </a:r>
            <a:endParaRPr lang="en-US" dirty="0"/>
          </a:p>
        </p:txBody>
      </p:sp>
      <p:sp>
        <p:nvSpPr>
          <p:cNvPr id="4" name="Slide Number Placeholder 3">
            <a:extLst>
              <a:ext uri="{FF2B5EF4-FFF2-40B4-BE49-F238E27FC236}">
                <a16:creationId xmlns:a16="http://schemas.microsoft.com/office/drawing/2014/main" id="{D16C2B02-56D6-468B-83FF-A9D22C513450}"/>
              </a:ext>
            </a:extLst>
          </p:cNvPr>
          <p:cNvSpPr>
            <a:spLocks noGrp="1"/>
          </p:cNvSpPr>
          <p:nvPr>
            <p:ph type="sldNum" sz="quarter" idx="12"/>
          </p:nvPr>
        </p:nvSpPr>
        <p:spPr/>
        <p:txBody>
          <a:bodyPr/>
          <a:lstStyle/>
          <a:p>
            <a:fld id="{FFD9964A-91AC-4440-9B5B-183959FD4309}" type="slidenum">
              <a:rPr lang="en-US" smtClean="0"/>
              <a:pPr/>
              <a:t>91</a:t>
            </a:fld>
            <a:endParaRPr lang="en-US"/>
          </a:p>
        </p:txBody>
      </p:sp>
      <p:grpSp>
        <p:nvGrpSpPr>
          <p:cNvPr id="12" name="Group 11">
            <a:extLst>
              <a:ext uri="{FF2B5EF4-FFF2-40B4-BE49-F238E27FC236}">
                <a16:creationId xmlns:a16="http://schemas.microsoft.com/office/drawing/2014/main" id="{DD00699D-07C0-A807-3876-5E44136C0C38}"/>
              </a:ext>
            </a:extLst>
          </p:cNvPr>
          <p:cNvGrpSpPr/>
          <p:nvPr/>
        </p:nvGrpSpPr>
        <p:grpSpPr>
          <a:xfrm>
            <a:off x="768485" y="1037213"/>
            <a:ext cx="5571355" cy="4916095"/>
            <a:chOff x="768485" y="1037213"/>
            <a:chExt cx="6089516" cy="5373314"/>
          </a:xfrm>
        </p:grpSpPr>
        <p:pic>
          <p:nvPicPr>
            <p:cNvPr id="5" name="Picture 4">
              <a:extLst>
                <a:ext uri="{FF2B5EF4-FFF2-40B4-BE49-F238E27FC236}">
                  <a16:creationId xmlns:a16="http://schemas.microsoft.com/office/drawing/2014/main" id="{C38F9C4A-45AB-D504-17FA-7344CDF271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037213"/>
              <a:ext cx="5990617" cy="3820480"/>
            </a:xfrm>
            <a:prstGeom prst="rect">
              <a:avLst/>
            </a:prstGeom>
          </p:spPr>
        </p:pic>
        <p:pic>
          <p:nvPicPr>
            <p:cNvPr id="7" name="Picture 6">
              <a:extLst>
                <a:ext uri="{FF2B5EF4-FFF2-40B4-BE49-F238E27FC236}">
                  <a16:creationId xmlns:a16="http://schemas.microsoft.com/office/drawing/2014/main" id="{6AE29CAE-2D63-C2F7-169C-6385FC73EA6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485" y="4834417"/>
              <a:ext cx="6089516" cy="1576110"/>
            </a:xfrm>
            <a:prstGeom prst="rect">
              <a:avLst/>
            </a:prstGeom>
          </p:spPr>
        </p:pic>
      </p:grpSp>
      <p:sp>
        <p:nvSpPr>
          <p:cNvPr id="11" name="TextBox 10">
            <a:extLst>
              <a:ext uri="{FF2B5EF4-FFF2-40B4-BE49-F238E27FC236}">
                <a16:creationId xmlns:a16="http://schemas.microsoft.com/office/drawing/2014/main" id="{C59A52BE-22ED-46DC-34C6-22C6C55CE9D9}"/>
              </a:ext>
            </a:extLst>
          </p:cNvPr>
          <p:cNvSpPr txBox="1"/>
          <p:nvPr/>
        </p:nvSpPr>
        <p:spPr>
          <a:xfrm>
            <a:off x="768485" y="6005249"/>
            <a:ext cx="1661673"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Source: McKinsey Report</a:t>
            </a:r>
          </a:p>
        </p:txBody>
      </p:sp>
    </p:spTree>
    <p:extLst>
      <p:ext uri="{BB962C8B-B14F-4D97-AF65-F5344CB8AC3E}">
        <p14:creationId xmlns:p14="http://schemas.microsoft.com/office/powerpoint/2010/main" val="2431704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2453-3F1D-4F98-A69E-7C1C7F3F72D1}"/>
              </a:ext>
            </a:extLst>
          </p:cNvPr>
          <p:cNvSpPr>
            <a:spLocks noGrp="1"/>
          </p:cNvSpPr>
          <p:nvPr>
            <p:ph type="title"/>
          </p:nvPr>
        </p:nvSpPr>
        <p:spPr/>
        <p:txBody>
          <a:bodyPr/>
          <a:lstStyle/>
          <a:p>
            <a:r>
              <a:rPr lang="en-IN" dirty="0"/>
              <a:t>Line Chart with starting base as 100</a:t>
            </a:r>
            <a:endParaRPr lang="en-US" dirty="0"/>
          </a:p>
        </p:txBody>
      </p:sp>
      <p:sp>
        <p:nvSpPr>
          <p:cNvPr id="4" name="Slide Number Placeholder 3">
            <a:extLst>
              <a:ext uri="{FF2B5EF4-FFF2-40B4-BE49-F238E27FC236}">
                <a16:creationId xmlns:a16="http://schemas.microsoft.com/office/drawing/2014/main" id="{D16C2B02-56D6-468B-83FF-A9D22C513450}"/>
              </a:ext>
            </a:extLst>
          </p:cNvPr>
          <p:cNvSpPr>
            <a:spLocks noGrp="1"/>
          </p:cNvSpPr>
          <p:nvPr>
            <p:ph type="sldNum" sz="quarter" idx="12"/>
          </p:nvPr>
        </p:nvSpPr>
        <p:spPr/>
        <p:txBody>
          <a:bodyPr/>
          <a:lstStyle/>
          <a:p>
            <a:fld id="{FFD9964A-91AC-4440-9B5B-183959FD4309}" type="slidenum">
              <a:rPr lang="en-US" smtClean="0"/>
              <a:pPr/>
              <a:t>92</a:t>
            </a:fld>
            <a:endParaRPr lang="en-US"/>
          </a:p>
        </p:txBody>
      </p:sp>
      <p:pic>
        <p:nvPicPr>
          <p:cNvPr id="11" name="Picture 10">
            <a:extLst>
              <a:ext uri="{FF2B5EF4-FFF2-40B4-BE49-F238E27FC236}">
                <a16:creationId xmlns:a16="http://schemas.microsoft.com/office/drawing/2014/main" id="{5BFC3054-A17A-4381-AA15-9C3368F78512}"/>
              </a:ext>
            </a:extLst>
          </p:cNvPr>
          <p:cNvPicPr>
            <a:picLocks noChangeAspect="1"/>
          </p:cNvPicPr>
          <p:nvPr/>
        </p:nvPicPr>
        <p:blipFill>
          <a:blip r:embed="rId2"/>
          <a:stretch>
            <a:fillRect/>
          </a:stretch>
        </p:blipFill>
        <p:spPr>
          <a:xfrm>
            <a:off x="838200" y="1133257"/>
            <a:ext cx="5049807" cy="4832143"/>
          </a:xfrm>
          <a:prstGeom prst="rect">
            <a:avLst/>
          </a:prstGeom>
        </p:spPr>
      </p:pic>
      <p:sp>
        <p:nvSpPr>
          <p:cNvPr id="12" name="TextBox 11">
            <a:extLst>
              <a:ext uri="{FF2B5EF4-FFF2-40B4-BE49-F238E27FC236}">
                <a16:creationId xmlns:a16="http://schemas.microsoft.com/office/drawing/2014/main" id="{85BD2F31-BCC5-4233-AE5F-61EF0AF126AE}"/>
              </a:ext>
            </a:extLst>
          </p:cNvPr>
          <p:cNvSpPr txBox="1"/>
          <p:nvPr/>
        </p:nvSpPr>
        <p:spPr>
          <a:xfrm>
            <a:off x="1181619" y="6113235"/>
            <a:ext cx="1669431"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Source: Bain &amp; Co. report</a:t>
            </a:r>
          </a:p>
        </p:txBody>
      </p:sp>
      <p:sp>
        <p:nvSpPr>
          <p:cNvPr id="13" name="TextBox 12">
            <a:extLst>
              <a:ext uri="{FF2B5EF4-FFF2-40B4-BE49-F238E27FC236}">
                <a16:creationId xmlns:a16="http://schemas.microsoft.com/office/drawing/2014/main" id="{F2600413-F855-4442-821F-EBCB0A6F4DB9}"/>
              </a:ext>
            </a:extLst>
          </p:cNvPr>
          <p:cNvSpPr txBox="1"/>
          <p:nvPr/>
        </p:nvSpPr>
        <p:spPr>
          <a:xfrm>
            <a:off x="5888007" y="3661149"/>
            <a:ext cx="3522036" cy="923330"/>
          </a:xfrm>
          <a:prstGeom prst="rect">
            <a:avLst/>
          </a:prstGeom>
          <a:noFill/>
        </p:spPr>
        <p:txBody>
          <a:bodyPr wrap="square">
            <a:spAutoFit/>
          </a:bodyPr>
          <a:lstStyle/>
          <a:p>
            <a:r>
              <a:rPr lang="en-US" sz="1800" b="0" dirty="0">
                <a:latin typeface="Aptos" panose="020B0004020202020204" pitchFamily="34" charset="0"/>
              </a:rPr>
              <a:t>Indian rupee appreciated vs. US dollar due to expectations of higher fiscal deficits</a:t>
            </a:r>
            <a:endParaRPr lang="en-US" dirty="0">
              <a:latin typeface="Aptos" panose="020B0004020202020204" pitchFamily="34" charset="0"/>
            </a:endParaRPr>
          </a:p>
        </p:txBody>
      </p:sp>
      <p:cxnSp>
        <p:nvCxnSpPr>
          <p:cNvPr id="10" name="Straight Arrow Connector 9">
            <a:extLst>
              <a:ext uri="{FF2B5EF4-FFF2-40B4-BE49-F238E27FC236}">
                <a16:creationId xmlns:a16="http://schemas.microsoft.com/office/drawing/2014/main" id="{D2F67387-1F83-4FDF-9F78-80155C5FB220}"/>
              </a:ext>
            </a:extLst>
          </p:cNvPr>
          <p:cNvCxnSpPr>
            <a:cxnSpLocks/>
          </p:cNvCxnSpPr>
          <p:nvPr/>
        </p:nvCxnSpPr>
        <p:spPr>
          <a:xfrm>
            <a:off x="419193" y="2372589"/>
            <a:ext cx="419007" cy="283270"/>
          </a:xfrm>
          <a:prstGeom prst="straightConnector1">
            <a:avLst/>
          </a:prstGeom>
          <a:ln w="76200">
            <a:solidFill>
              <a:srgbClr val="CC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608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99DEA9-038D-4121-839E-219D0ECBFAEF}"/>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b="10216"/>
          <a:stretch/>
        </p:blipFill>
        <p:spPr>
          <a:xfrm>
            <a:off x="580611" y="981314"/>
            <a:ext cx="5981075" cy="4895371"/>
          </a:xfrm>
          <a:prstGeom prst="rect">
            <a:avLst/>
          </a:prstGeom>
        </p:spPr>
      </p:pic>
      <p:sp>
        <p:nvSpPr>
          <p:cNvPr id="9" name="Title 8">
            <a:extLst>
              <a:ext uri="{FF2B5EF4-FFF2-40B4-BE49-F238E27FC236}">
                <a16:creationId xmlns:a16="http://schemas.microsoft.com/office/drawing/2014/main" id="{7F64FC54-D302-4712-BE7B-730124EF11CC}"/>
              </a:ext>
            </a:extLst>
          </p:cNvPr>
          <p:cNvSpPr>
            <a:spLocks noGrp="1"/>
          </p:cNvSpPr>
          <p:nvPr>
            <p:ph type="title"/>
          </p:nvPr>
        </p:nvSpPr>
        <p:spPr/>
        <p:txBody>
          <a:bodyPr/>
          <a:lstStyle/>
          <a:p>
            <a:r>
              <a:rPr lang="en-IN" dirty="0"/>
              <a:t>Line Chart with starting base as 0%</a:t>
            </a:r>
            <a:endParaRPr lang="en-US" dirty="0"/>
          </a:p>
        </p:txBody>
      </p:sp>
      <p:sp>
        <p:nvSpPr>
          <p:cNvPr id="4" name="Slide Number Placeholder 3">
            <a:extLst>
              <a:ext uri="{FF2B5EF4-FFF2-40B4-BE49-F238E27FC236}">
                <a16:creationId xmlns:a16="http://schemas.microsoft.com/office/drawing/2014/main" id="{D16C2B02-56D6-468B-83FF-A9D22C513450}"/>
              </a:ext>
            </a:extLst>
          </p:cNvPr>
          <p:cNvSpPr>
            <a:spLocks noGrp="1"/>
          </p:cNvSpPr>
          <p:nvPr>
            <p:ph type="sldNum" sz="quarter" idx="12"/>
          </p:nvPr>
        </p:nvSpPr>
        <p:spPr/>
        <p:txBody>
          <a:bodyPr/>
          <a:lstStyle/>
          <a:p>
            <a:fld id="{FFD9964A-91AC-4440-9B5B-183959FD4309}" type="slidenum">
              <a:rPr lang="en-US" smtClean="0"/>
              <a:pPr/>
              <a:t>93</a:t>
            </a:fld>
            <a:endParaRPr lang="en-US"/>
          </a:p>
        </p:txBody>
      </p:sp>
      <p:cxnSp>
        <p:nvCxnSpPr>
          <p:cNvPr id="10" name="Straight Arrow Connector 9">
            <a:extLst>
              <a:ext uri="{FF2B5EF4-FFF2-40B4-BE49-F238E27FC236}">
                <a16:creationId xmlns:a16="http://schemas.microsoft.com/office/drawing/2014/main" id="{D2F67387-1F83-4FDF-9F78-80155C5FB220}"/>
              </a:ext>
            </a:extLst>
          </p:cNvPr>
          <p:cNvCxnSpPr>
            <a:cxnSpLocks/>
          </p:cNvCxnSpPr>
          <p:nvPr/>
        </p:nvCxnSpPr>
        <p:spPr>
          <a:xfrm>
            <a:off x="371108" y="3612472"/>
            <a:ext cx="419007" cy="283270"/>
          </a:xfrm>
          <a:prstGeom prst="straightConnector1">
            <a:avLst/>
          </a:prstGeom>
          <a:ln w="76200">
            <a:solidFill>
              <a:srgbClr val="CC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35B6A7-539B-6853-0180-97C67A7545B8}"/>
              </a:ext>
            </a:extLst>
          </p:cNvPr>
          <p:cNvSpPr txBox="1"/>
          <p:nvPr/>
        </p:nvSpPr>
        <p:spPr>
          <a:xfrm>
            <a:off x="768485" y="6005249"/>
            <a:ext cx="1661673"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Source: McKinsey Report</a:t>
            </a:r>
          </a:p>
        </p:txBody>
      </p:sp>
    </p:spTree>
    <p:extLst>
      <p:ext uri="{BB962C8B-B14F-4D97-AF65-F5344CB8AC3E}">
        <p14:creationId xmlns:p14="http://schemas.microsoft.com/office/powerpoint/2010/main" val="17860294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BD454-306E-8793-51A4-5F0EAEE0A700}"/>
              </a:ext>
            </a:extLst>
          </p:cNvPr>
          <p:cNvSpPr>
            <a:spLocks noGrp="1"/>
          </p:cNvSpPr>
          <p:nvPr>
            <p:ph type="sldNum" sz="quarter" idx="12"/>
          </p:nvPr>
        </p:nvSpPr>
        <p:spPr/>
        <p:txBody>
          <a:bodyPr/>
          <a:lstStyle/>
          <a:p>
            <a:fld id="{0B21AF8E-D15D-465C-BA79-CC3F302F2B01}" type="slidenum">
              <a:rPr lang="en-US" smtClean="0"/>
              <a:pPr/>
              <a:t>94</a:t>
            </a:fld>
            <a:endParaRPr lang="en-US" dirty="0"/>
          </a:p>
        </p:txBody>
      </p:sp>
      <p:sp>
        <p:nvSpPr>
          <p:cNvPr id="4" name="Title 3">
            <a:extLst>
              <a:ext uri="{FF2B5EF4-FFF2-40B4-BE49-F238E27FC236}">
                <a16:creationId xmlns:a16="http://schemas.microsoft.com/office/drawing/2014/main" id="{D1E180F8-D63C-B472-3FBB-C3C2AB610809}"/>
              </a:ext>
            </a:extLst>
          </p:cNvPr>
          <p:cNvSpPr>
            <a:spLocks noGrp="1"/>
          </p:cNvSpPr>
          <p:nvPr>
            <p:ph type="ctrTitle"/>
          </p:nvPr>
        </p:nvSpPr>
        <p:spPr/>
        <p:txBody>
          <a:bodyPr/>
          <a:lstStyle/>
          <a:p>
            <a:r>
              <a:rPr lang="en-IN" dirty="0"/>
              <a:t>Heatmap (Excel to PowerPoint)</a:t>
            </a:r>
            <a:endParaRPr lang="en-US" dirty="0"/>
          </a:p>
        </p:txBody>
      </p:sp>
    </p:spTree>
    <p:extLst>
      <p:ext uri="{BB962C8B-B14F-4D97-AF65-F5344CB8AC3E}">
        <p14:creationId xmlns:p14="http://schemas.microsoft.com/office/powerpoint/2010/main" val="1306532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Storytelling with 100% Stacked Bar Chart</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95</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992853"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The Economist</a:t>
            </a:r>
          </a:p>
        </p:txBody>
      </p:sp>
      <p:pic>
        <p:nvPicPr>
          <p:cNvPr id="3074" name="Picture 2">
            <a:extLst>
              <a:ext uri="{FF2B5EF4-FFF2-40B4-BE49-F238E27FC236}">
                <a16:creationId xmlns:a16="http://schemas.microsoft.com/office/drawing/2014/main" id="{10CC6D54-9D7B-9966-A028-1DDFEF8E11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1" y="992702"/>
            <a:ext cx="8638646" cy="4798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052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1438-FE9E-477D-93DF-FEF213D48F2C}"/>
              </a:ext>
            </a:extLst>
          </p:cNvPr>
          <p:cNvSpPr>
            <a:spLocks noGrp="1"/>
          </p:cNvSpPr>
          <p:nvPr>
            <p:ph type="title"/>
          </p:nvPr>
        </p:nvSpPr>
        <p:spPr/>
        <p:txBody>
          <a:bodyPr>
            <a:normAutofit/>
          </a:bodyPr>
          <a:lstStyle/>
          <a:p>
            <a:r>
              <a:rPr lang="en-IN" dirty="0">
                <a:solidFill>
                  <a:srgbClr val="C00000"/>
                </a:solidFill>
              </a:rPr>
              <a:t>Storytelling with Heatmap</a:t>
            </a:r>
            <a:endParaRPr lang="en-US" dirty="0"/>
          </a:p>
        </p:txBody>
      </p:sp>
      <p:sp>
        <p:nvSpPr>
          <p:cNvPr id="4" name="Slide Number Placeholder 3">
            <a:extLst>
              <a:ext uri="{FF2B5EF4-FFF2-40B4-BE49-F238E27FC236}">
                <a16:creationId xmlns:a16="http://schemas.microsoft.com/office/drawing/2014/main" id="{9356F473-53D4-4923-AE3C-F140753C2EF2}"/>
              </a:ext>
            </a:extLst>
          </p:cNvPr>
          <p:cNvSpPr>
            <a:spLocks noGrp="1"/>
          </p:cNvSpPr>
          <p:nvPr>
            <p:ph type="sldNum" sz="quarter" idx="12"/>
          </p:nvPr>
        </p:nvSpPr>
        <p:spPr/>
        <p:txBody>
          <a:bodyPr/>
          <a:lstStyle/>
          <a:p>
            <a:fld id="{FFD9964A-91AC-4440-9B5B-183959FD4309}" type="slidenum">
              <a:rPr lang="en-US" smtClean="0"/>
              <a:pPr/>
              <a:t>96</a:t>
            </a:fld>
            <a:endParaRPr lang="en-US"/>
          </a:p>
        </p:txBody>
      </p:sp>
      <p:sp>
        <p:nvSpPr>
          <p:cNvPr id="7" name="TextBox 6">
            <a:extLst>
              <a:ext uri="{FF2B5EF4-FFF2-40B4-BE49-F238E27FC236}">
                <a16:creationId xmlns:a16="http://schemas.microsoft.com/office/drawing/2014/main" id="{EEEF4675-4868-6B4C-C7D6-F66A0C86A489}"/>
              </a:ext>
            </a:extLst>
          </p:cNvPr>
          <p:cNvSpPr txBox="1"/>
          <p:nvPr/>
        </p:nvSpPr>
        <p:spPr>
          <a:xfrm>
            <a:off x="508000" y="5909669"/>
            <a:ext cx="1992853" cy="261610"/>
          </a:xfrm>
          <a:prstGeom prst="rect">
            <a:avLst/>
          </a:prstGeom>
          <a:noFill/>
        </p:spPr>
        <p:txBody>
          <a:bodyPr wrap="none" rtlCol="0">
            <a:spAutoFit/>
          </a:bodyPr>
          <a:lstStyle/>
          <a:p>
            <a:r>
              <a:rPr lang="en-IN" sz="1100" dirty="0">
                <a:solidFill>
                  <a:schemeClr val="bg1">
                    <a:lumMod val="50000"/>
                  </a:schemeClr>
                </a:solidFill>
                <a:latin typeface="Aptos" panose="020B0004020202020204" pitchFamily="34" charset="0"/>
              </a:rPr>
              <a:t>Image Source: The Economist</a:t>
            </a:r>
          </a:p>
        </p:txBody>
      </p:sp>
      <p:pic>
        <p:nvPicPr>
          <p:cNvPr id="3074" name="Picture 2">
            <a:extLst>
              <a:ext uri="{FF2B5EF4-FFF2-40B4-BE49-F238E27FC236}">
                <a16:creationId xmlns:a16="http://schemas.microsoft.com/office/drawing/2014/main" id="{10CC6D54-9D7B-9966-A028-1DDFEF8E11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1" y="992702"/>
            <a:ext cx="8638646" cy="47984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9FB3B39-5922-2121-0BF6-86E6D64411E8}"/>
              </a:ext>
            </a:extLst>
          </p:cNvPr>
          <p:cNvSpPr/>
          <p:nvPr/>
        </p:nvSpPr>
        <p:spPr>
          <a:xfrm>
            <a:off x="690880" y="2987040"/>
            <a:ext cx="2011680" cy="2133600"/>
          </a:xfrm>
          <a:prstGeom prst="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700" dirty="0">
                <a:solidFill>
                  <a:schemeClr val="tx1"/>
                </a:solidFill>
                <a:latin typeface="Aptos" panose="020B0004020202020204" pitchFamily="34" charset="0"/>
              </a:rPr>
              <a:t>City 1</a:t>
            </a:r>
          </a:p>
          <a:p>
            <a:pPr algn="ctr"/>
            <a:r>
              <a:rPr lang="en-IN" sz="1700" dirty="0">
                <a:solidFill>
                  <a:schemeClr val="tx1"/>
                </a:solidFill>
                <a:latin typeface="Aptos" panose="020B0004020202020204" pitchFamily="34" charset="0"/>
              </a:rPr>
              <a:t>City 2</a:t>
            </a:r>
          </a:p>
          <a:p>
            <a:pPr algn="ctr"/>
            <a:r>
              <a:rPr lang="en-IN" sz="1700" dirty="0">
                <a:solidFill>
                  <a:schemeClr val="tx1"/>
                </a:solidFill>
                <a:latin typeface="Aptos" panose="020B0004020202020204" pitchFamily="34" charset="0"/>
              </a:rPr>
              <a:t>City 3</a:t>
            </a:r>
          </a:p>
          <a:p>
            <a:pPr algn="ctr"/>
            <a:r>
              <a:rPr lang="en-IN" sz="1700" dirty="0">
                <a:solidFill>
                  <a:schemeClr val="tx1"/>
                </a:solidFill>
                <a:latin typeface="Aptos" panose="020B0004020202020204" pitchFamily="34" charset="0"/>
              </a:rPr>
              <a:t>City 4</a:t>
            </a:r>
          </a:p>
          <a:p>
            <a:pPr algn="ctr"/>
            <a:r>
              <a:rPr lang="en-IN" sz="1700" dirty="0">
                <a:solidFill>
                  <a:schemeClr val="tx1"/>
                </a:solidFill>
                <a:latin typeface="Aptos" panose="020B0004020202020204" pitchFamily="34" charset="0"/>
              </a:rPr>
              <a:t>City 5</a:t>
            </a:r>
          </a:p>
          <a:p>
            <a:pPr algn="ctr"/>
            <a:r>
              <a:rPr lang="en-IN" sz="1700" dirty="0">
                <a:solidFill>
                  <a:schemeClr val="tx1"/>
                </a:solidFill>
                <a:latin typeface="Aptos" panose="020B0004020202020204" pitchFamily="34" charset="0"/>
              </a:rPr>
              <a:t>City 6</a:t>
            </a:r>
          </a:p>
          <a:p>
            <a:pPr algn="ctr"/>
            <a:r>
              <a:rPr lang="en-IN" sz="1700" dirty="0">
                <a:solidFill>
                  <a:schemeClr val="tx1"/>
                </a:solidFill>
                <a:latin typeface="Aptos" panose="020B0004020202020204" pitchFamily="34" charset="0"/>
              </a:rPr>
              <a:t>City 7</a:t>
            </a:r>
          </a:p>
          <a:p>
            <a:pPr algn="ctr"/>
            <a:r>
              <a:rPr lang="en-IN" sz="1700" dirty="0">
                <a:solidFill>
                  <a:schemeClr val="tx1"/>
                </a:solidFill>
                <a:latin typeface="Aptos" panose="020B0004020202020204" pitchFamily="34" charset="0"/>
              </a:rPr>
              <a:t>City 8</a:t>
            </a:r>
          </a:p>
        </p:txBody>
      </p:sp>
      <p:sp>
        <p:nvSpPr>
          <p:cNvPr id="5" name="Rectangle 4">
            <a:extLst>
              <a:ext uri="{FF2B5EF4-FFF2-40B4-BE49-F238E27FC236}">
                <a16:creationId xmlns:a16="http://schemas.microsoft.com/office/drawing/2014/main" id="{29A04038-0BE0-7506-C27E-3E4613ECEAF8}"/>
              </a:ext>
            </a:extLst>
          </p:cNvPr>
          <p:cNvSpPr/>
          <p:nvPr/>
        </p:nvSpPr>
        <p:spPr>
          <a:xfrm rot="16200000">
            <a:off x="5410199" y="-645161"/>
            <a:ext cx="1005840" cy="6258561"/>
          </a:xfrm>
          <a:prstGeom prst="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Aptos" panose="020B0004020202020204" pitchFamily="34" charset="0"/>
              </a:rPr>
              <a:t>Tech Cons</a:t>
            </a:r>
          </a:p>
          <a:p>
            <a:pPr algn="ctr"/>
            <a:r>
              <a:rPr lang="en-IN" sz="1200" dirty="0">
                <a:solidFill>
                  <a:schemeClr val="tx1"/>
                </a:solidFill>
                <a:latin typeface="Aptos" panose="020B0004020202020204" pitchFamily="34" charset="0"/>
              </a:rPr>
              <a:t>Analytics</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a:p>
            <a:pPr algn="ctr"/>
            <a:r>
              <a:rPr lang="en-IN" sz="1200" dirty="0">
                <a:solidFill>
                  <a:schemeClr val="tx1"/>
                </a:solidFill>
                <a:latin typeface="Aptos" panose="020B0004020202020204" pitchFamily="34" charset="0"/>
              </a:rPr>
              <a:t>Div</a:t>
            </a:r>
          </a:p>
        </p:txBody>
      </p:sp>
      <p:sp>
        <p:nvSpPr>
          <p:cNvPr id="6" name="TextBox 5">
            <a:extLst>
              <a:ext uri="{FF2B5EF4-FFF2-40B4-BE49-F238E27FC236}">
                <a16:creationId xmlns:a16="http://schemas.microsoft.com/office/drawing/2014/main" id="{3057EAB8-EED3-D563-80BC-A4BB62B975BD}"/>
              </a:ext>
            </a:extLst>
          </p:cNvPr>
          <p:cNvSpPr txBox="1"/>
          <p:nvPr/>
        </p:nvSpPr>
        <p:spPr>
          <a:xfrm>
            <a:off x="9469120" y="2644170"/>
            <a:ext cx="2230482" cy="1569660"/>
          </a:xfrm>
          <a:prstGeom prst="rect">
            <a:avLst/>
          </a:prstGeom>
          <a:noFill/>
        </p:spPr>
        <p:txBody>
          <a:bodyPr wrap="none" rtlCol="0">
            <a:spAutoFit/>
          </a:bodyPr>
          <a:lstStyle/>
          <a:p>
            <a:r>
              <a:rPr lang="en-IN" sz="1600" b="1" dirty="0">
                <a:solidFill>
                  <a:schemeClr val="bg1">
                    <a:lumMod val="50000"/>
                  </a:schemeClr>
                </a:solidFill>
                <a:latin typeface="Aptos" panose="020B0004020202020204" pitchFamily="34" charset="0"/>
              </a:rPr>
              <a:t>Excel Tricks:</a:t>
            </a:r>
          </a:p>
          <a:p>
            <a:endParaRPr lang="en-IN" sz="1600" dirty="0">
              <a:solidFill>
                <a:schemeClr val="bg1">
                  <a:lumMod val="50000"/>
                </a:schemeClr>
              </a:solidFill>
              <a:latin typeface="Aptos" panose="020B0004020202020204" pitchFamily="34" charset="0"/>
            </a:endParaRPr>
          </a:p>
          <a:p>
            <a:r>
              <a:rPr lang="en-IN" sz="1600" dirty="0">
                <a:solidFill>
                  <a:schemeClr val="bg1">
                    <a:lumMod val="50000"/>
                  </a:schemeClr>
                </a:solidFill>
                <a:latin typeface="Aptos" panose="020B0004020202020204" pitchFamily="34" charset="0"/>
              </a:rPr>
              <a:t>COUNTIFS, SUMIFS</a:t>
            </a:r>
          </a:p>
          <a:p>
            <a:r>
              <a:rPr lang="en-IN" sz="1600" dirty="0">
                <a:solidFill>
                  <a:schemeClr val="bg1">
                    <a:lumMod val="50000"/>
                  </a:schemeClr>
                </a:solidFill>
                <a:latin typeface="Aptos" panose="020B0004020202020204" pitchFamily="34" charset="0"/>
              </a:rPr>
              <a:t>Conditional Formatting</a:t>
            </a:r>
          </a:p>
          <a:p>
            <a:r>
              <a:rPr lang="en-IN" sz="1600" dirty="0">
                <a:solidFill>
                  <a:schemeClr val="bg1">
                    <a:lumMod val="50000"/>
                  </a:schemeClr>
                </a:solidFill>
                <a:latin typeface="Aptos" panose="020B0004020202020204" pitchFamily="34" charset="0"/>
              </a:rPr>
              <a:t>Cell Border </a:t>
            </a:r>
            <a:r>
              <a:rPr lang="en-IN" sz="1600" dirty="0" err="1">
                <a:solidFill>
                  <a:schemeClr val="bg1">
                    <a:lumMod val="50000"/>
                  </a:schemeClr>
                </a:solidFill>
                <a:latin typeface="Aptos" panose="020B0004020202020204" pitchFamily="34" charset="0"/>
              </a:rPr>
              <a:t>Color</a:t>
            </a:r>
            <a:endParaRPr lang="en-IN" sz="1600" dirty="0">
              <a:solidFill>
                <a:schemeClr val="bg1">
                  <a:lumMod val="50000"/>
                </a:schemeClr>
              </a:solidFill>
              <a:latin typeface="Aptos" panose="020B0004020202020204" pitchFamily="34" charset="0"/>
            </a:endParaRPr>
          </a:p>
          <a:p>
            <a:r>
              <a:rPr lang="en-IN" sz="1600" dirty="0">
                <a:solidFill>
                  <a:schemeClr val="bg1">
                    <a:lumMod val="50000"/>
                  </a:schemeClr>
                </a:solidFill>
                <a:latin typeface="Aptos" panose="020B0004020202020204" pitchFamily="34" charset="0"/>
              </a:rPr>
              <a:t>Paste Special </a:t>
            </a:r>
          </a:p>
        </p:txBody>
      </p:sp>
      <p:sp>
        <p:nvSpPr>
          <p:cNvPr id="8" name="TextBox 7">
            <a:extLst>
              <a:ext uri="{FF2B5EF4-FFF2-40B4-BE49-F238E27FC236}">
                <a16:creationId xmlns:a16="http://schemas.microsoft.com/office/drawing/2014/main" id="{A7F0D596-5207-4BD8-C37D-7E5E3814F123}"/>
              </a:ext>
            </a:extLst>
          </p:cNvPr>
          <p:cNvSpPr txBox="1"/>
          <p:nvPr/>
        </p:nvSpPr>
        <p:spPr>
          <a:xfrm>
            <a:off x="9469120" y="4515687"/>
            <a:ext cx="2230482" cy="1077218"/>
          </a:xfrm>
          <a:prstGeom prst="rect">
            <a:avLst/>
          </a:prstGeom>
          <a:noFill/>
        </p:spPr>
        <p:txBody>
          <a:bodyPr wrap="none" rtlCol="0">
            <a:spAutoFit/>
          </a:bodyPr>
          <a:lstStyle/>
          <a:p>
            <a:r>
              <a:rPr lang="en-IN" sz="1600" b="1" dirty="0">
                <a:solidFill>
                  <a:schemeClr val="bg1">
                    <a:lumMod val="50000"/>
                  </a:schemeClr>
                </a:solidFill>
                <a:latin typeface="Aptos" panose="020B0004020202020204" pitchFamily="34" charset="0"/>
              </a:rPr>
              <a:t>Power BI Tricks:</a:t>
            </a:r>
          </a:p>
          <a:p>
            <a:endParaRPr lang="en-IN" sz="1600" dirty="0">
              <a:solidFill>
                <a:schemeClr val="bg1">
                  <a:lumMod val="50000"/>
                </a:schemeClr>
              </a:solidFill>
              <a:latin typeface="Aptos" panose="020B0004020202020204" pitchFamily="34" charset="0"/>
            </a:endParaRPr>
          </a:p>
          <a:p>
            <a:r>
              <a:rPr lang="en-IN" sz="1600" dirty="0">
                <a:solidFill>
                  <a:schemeClr val="bg1">
                    <a:lumMod val="50000"/>
                  </a:schemeClr>
                </a:solidFill>
                <a:latin typeface="Aptos" panose="020B0004020202020204" pitchFamily="34" charset="0"/>
              </a:rPr>
              <a:t>Matrix</a:t>
            </a:r>
          </a:p>
          <a:p>
            <a:r>
              <a:rPr lang="en-IN" sz="1600" dirty="0">
                <a:solidFill>
                  <a:schemeClr val="bg1">
                    <a:lumMod val="50000"/>
                  </a:schemeClr>
                </a:solidFill>
                <a:latin typeface="Aptos" panose="020B0004020202020204" pitchFamily="34" charset="0"/>
              </a:rPr>
              <a:t>Conditional Formatting</a:t>
            </a:r>
          </a:p>
        </p:txBody>
      </p:sp>
      <p:sp>
        <p:nvSpPr>
          <p:cNvPr id="9" name="TextBox 8">
            <a:extLst>
              <a:ext uri="{FF2B5EF4-FFF2-40B4-BE49-F238E27FC236}">
                <a16:creationId xmlns:a16="http://schemas.microsoft.com/office/drawing/2014/main" id="{AE001293-E7C2-3E95-B130-AF19381F3225}"/>
              </a:ext>
            </a:extLst>
          </p:cNvPr>
          <p:cNvSpPr txBox="1"/>
          <p:nvPr/>
        </p:nvSpPr>
        <p:spPr>
          <a:xfrm>
            <a:off x="9469120" y="992702"/>
            <a:ext cx="1532920" cy="1323439"/>
          </a:xfrm>
          <a:prstGeom prst="rect">
            <a:avLst/>
          </a:prstGeom>
          <a:noFill/>
        </p:spPr>
        <p:txBody>
          <a:bodyPr wrap="none" rtlCol="0">
            <a:spAutoFit/>
          </a:bodyPr>
          <a:lstStyle/>
          <a:p>
            <a:r>
              <a:rPr lang="en-IN" sz="1600" b="1" dirty="0">
                <a:solidFill>
                  <a:schemeClr val="bg1">
                    <a:lumMod val="50000"/>
                  </a:schemeClr>
                </a:solidFill>
                <a:latin typeface="Aptos" panose="020B0004020202020204" pitchFamily="34" charset="0"/>
              </a:rPr>
              <a:t>Numbers:</a:t>
            </a:r>
          </a:p>
          <a:p>
            <a:r>
              <a:rPr lang="en-IN" sz="1600" dirty="0">
                <a:solidFill>
                  <a:schemeClr val="bg1">
                    <a:lumMod val="50000"/>
                  </a:schemeClr>
                </a:solidFill>
                <a:latin typeface="Aptos" panose="020B0004020202020204" pitchFamily="34" charset="0"/>
              </a:rPr>
              <a:t>Learning Hours</a:t>
            </a:r>
          </a:p>
          <a:p>
            <a:r>
              <a:rPr lang="en-IN" sz="1600" dirty="0">
                <a:solidFill>
                  <a:schemeClr val="bg1">
                    <a:lumMod val="50000"/>
                  </a:schemeClr>
                </a:solidFill>
                <a:latin typeface="Aptos" panose="020B0004020202020204" pitchFamily="34" charset="0"/>
              </a:rPr>
              <a:t>Count</a:t>
            </a:r>
          </a:p>
          <a:p>
            <a:r>
              <a:rPr lang="en-IN" sz="1600" dirty="0">
                <a:solidFill>
                  <a:schemeClr val="bg1">
                    <a:lumMod val="50000"/>
                  </a:schemeClr>
                </a:solidFill>
                <a:latin typeface="Aptos" panose="020B0004020202020204" pitchFamily="34" charset="0"/>
              </a:rPr>
              <a:t>Average Tenure</a:t>
            </a:r>
          </a:p>
          <a:p>
            <a:r>
              <a:rPr lang="en-IN" sz="1600" dirty="0">
                <a:solidFill>
                  <a:schemeClr val="bg1">
                    <a:lumMod val="50000"/>
                  </a:schemeClr>
                </a:solidFill>
                <a:latin typeface="Aptos" panose="020B0004020202020204" pitchFamily="34" charset="0"/>
              </a:rPr>
              <a:t>Billability (%)</a:t>
            </a:r>
          </a:p>
        </p:txBody>
      </p:sp>
    </p:spTree>
    <p:extLst>
      <p:ext uri="{BB962C8B-B14F-4D97-AF65-F5344CB8AC3E}">
        <p14:creationId xmlns:p14="http://schemas.microsoft.com/office/powerpoint/2010/main" val="1337331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631AAE-E40E-43FB-8BD0-F14E68602F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 y="955152"/>
            <a:ext cx="5984239" cy="5006768"/>
          </a:xfrm>
          <a:prstGeom prst="rect">
            <a:avLst/>
          </a:prstGeom>
        </p:spPr>
      </p:pic>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Heatmap</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97</a:t>
            </a:fld>
            <a:endParaRPr lang="en-US"/>
          </a:p>
        </p:txBody>
      </p:sp>
      <p:grpSp>
        <p:nvGrpSpPr>
          <p:cNvPr id="14" name="Group 13">
            <a:extLst>
              <a:ext uri="{FF2B5EF4-FFF2-40B4-BE49-F238E27FC236}">
                <a16:creationId xmlns:a16="http://schemas.microsoft.com/office/drawing/2014/main" id="{843231A1-C317-49FE-ACFD-49078804B69A}"/>
              </a:ext>
            </a:extLst>
          </p:cNvPr>
          <p:cNvGrpSpPr/>
          <p:nvPr/>
        </p:nvGrpSpPr>
        <p:grpSpPr>
          <a:xfrm>
            <a:off x="7531100" y="1435502"/>
            <a:ext cx="2324100" cy="2638220"/>
            <a:chOff x="7363283" y="3115117"/>
            <a:chExt cx="1882140" cy="2136526"/>
          </a:xfrm>
        </p:grpSpPr>
        <p:pic>
          <p:nvPicPr>
            <p:cNvPr id="12" name="Picture 11">
              <a:extLst>
                <a:ext uri="{FF2B5EF4-FFF2-40B4-BE49-F238E27FC236}">
                  <a16:creationId xmlns:a16="http://schemas.microsoft.com/office/drawing/2014/main" id="{16A362D9-779E-4691-9A7E-AFD657D096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3283" y="3742883"/>
              <a:ext cx="1882140" cy="1508760"/>
            </a:xfrm>
            <a:prstGeom prst="rect">
              <a:avLst/>
            </a:prstGeom>
          </p:spPr>
        </p:pic>
        <p:sp>
          <p:nvSpPr>
            <p:cNvPr id="13" name="TextBox 12">
              <a:extLst>
                <a:ext uri="{FF2B5EF4-FFF2-40B4-BE49-F238E27FC236}">
                  <a16:creationId xmlns:a16="http://schemas.microsoft.com/office/drawing/2014/main" id="{0614FD50-896D-4CED-8C55-4C81B0C40494}"/>
                </a:ext>
              </a:extLst>
            </p:cNvPr>
            <p:cNvSpPr txBox="1"/>
            <p:nvPr/>
          </p:nvSpPr>
          <p:spPr>
            <a:xfrm>
              <a:off x="7363283" y="3115117"/>
              <a:ext cx="1882140" cy="473572"/>
            </a:xfrm>
            <a:prstGeom prst="rect">
              <a:avLst/>
            </a:prstGeom>
            <a:noFill/>
          </p:spPr>
          <p:txBody>
            <a:bodyPr wrap="square" rtlCol="0">
              <a:spAutoFit/>
            </a:bodyPr>
            <a:lstStyle/>
            <a:p>
              <a:r>
                <a:rPr lang="en-IN" sz="1600" dirty="0"/>
                <a:t>Made in Excel and then pasted in PowerPoint</a:t>
              </a:r>
              <a:endParaRPr lang="en-US" sz="1600" dirty="0"/>
            </a:p>
          </p:txBody>
        </p:sp>
      </p:grpSp>
      <p:sp>
        <p:nvSpPr>
          <p:cNvPr id="3" name="TextBox 2">
            <a:extLst>
              <a:ext uri="{FF2B5EF4-FFF2-40B4-BE49-F238E27FC236}">
                <a16:creationId xmlns:a16="http://schemas.microsoft.com/office/drawing/2014/main" id="{FB57D519-9F33-2082-30F2-90C0E19D99A7}"/>
              </a:ext>
            </a:extLst>
          </p:cNvPr>
          <p:cNvSpPr txBox="1"/>
          <p:nvPr/>
        </p:nvSpPr>
        <p:spPr>
          <a:xfrm>
            <a:off x="768485" y="6005249"/>
            <a:ext cx="1661673" cy="19723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dirty="0">
                <a:latin typeface="Aptos" panose="020B0004020202020204" pitchFamily="34" charset="0"/>
              </a:rPr>
              <a:t>Source: McKinsey Report</a:t>
            </a:r>
          </a:p>
        </p:txBody>
      </p:sp>
    </p:spTree>
    <p:extLst>
      <p:ext uri="{BB962C8B-B14F-4D97-AF65-F5344CB8AC3E}">
        <p14:creationId xmlns:p14="http://schemas.microsoft.com/office/powerpoint/2010/main" val="7192289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7BDE-1699-4A47-A038-079624A2BF81}"/>
              </a:ext>
            </a:extLst>
          </p:cNvPr>
          <p:cNvSpPr>
            <a:spLocks noGrp="1"/>
          </p:cNvSpPr>
          <p:nvPr>
            <p:ph type="title"/>
          </p:nvPr>
        </p:nvSpPr>
        <p:spPr/>
        <p:txBody>
          <a:bodyPr>
            <a:normAutofit/>
          </a:bodyPr>
          <a:lstStyle/>
          <a:p>
            <a:r>
              <a:rPr lang="en-IN" dirty="0"/>
              <a:t>Heatmap technique (Excel to PowerPoint)</a:t>
            </a:r>
            <a:endParaRPr lang="en-US" dirty="0"/>
          </a:p>
        </p:txBody>
      </p:sp>
      <p:sp>
        <p:nvSpPr>
          <p:cNvPr id="4" name="Slide Number Placeholder 3">
            <a:extLst>
              <a:ext uri="{FF2B5EF4-FFF2-40B4-BE49-F238E27FC236}">
                <a16:creationId xmlns:a16="http://schemas.microsoft.com/office/drawing/2014/main" id="{9F55CC28-DEB4-45F9-8124-2941EC44CA8D}"/>
              </a:ext>
            </a:extLst>
          </p:cNvPr>
          <p:cNvSpPr>
            <a:spLocks noGrp="1"/>
          </p:cNvSpPr>
          <p:nvPr>
            <p:ph type="sldNum" sz="quarter" idx="12"/>
          </p:nvPr>
        </p:nvSpPr>
        <p:spPr/>
        <p:txBody>
          <a:bodyPr/>
          <a:lstStyle/>
          <a:p>
            <a:fld id="{FFD9964A-91AC-4440-9B5B-183959FD4309}" type="slidenum">
              <a:rPr lang="en-US" smtClean="0"/>
              <a:pPr/>
              <a:t>98</a:t>
            </a:fld>
            <a:endParaRPr lang="en-US"/>
          </a:p>
        </p:txBody>
      </p:sp>
      <p:pic>
        <p:nvPicPr>
          <p:cNvPr id="7" name="Picture 6">
            <a:extLst>
              <a:ext uri="{FF2B5EF4-FFF2-40B4-BE49-F238E27FC236}">
                <a16:creationId xmlns:a16="http://schemas.microsoft.com/office/drawing/2014/main" id="{638C691D-9011-478F-922A-954FF40DD5A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2932" y="1197352"/>
            <a:ext cx="3154766" cy="3883934"/>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grpSp>
        <p:nvGrpSpPr>
          <p:cNvPr id="18" name="Group 17">
            <a:extLst>
              <a:ext uri="{FF2B5EF4-FFF2-40B4-BE49-F238E27FC236}">
                <a16:creationId xmlns:a16="http://schemas.microsoft.com/office/drawing/2014/main" id="{26F6655D-92C6-4E03-AE8D-17F846EB2B11}"/>
              </a:ext>
            </a:extLst>
          </p:cNvPr>
          <p:cNvGrpSpPr/>
          <p:nvPr/>
        </p:nvGrpSpPr>
        <p:grpSpPr>
          <a:xfrm>
            <a:off x="693516" y="1220176"/>
            <a:ext cx="4665562" cy="3011175"/>
            <a:chOff x="693516" y="1220176"/>
            <a:chExt cx="5390644" cy="3479146"/>
          </a:xfrm>
        </p:grpSpPr>
        <p:pic>
          <p:nvPicPr>
            <p:cNvPr id="9" name="Picture 8">
              <a:extLst>
                <a:ext uri="{FF2B5EF4-FFF2-40B4-BE49-F238E27FC236}">
                  <a16:creationId xmlns:a16="http://schemas.microsoft.com/office/drawing/2014/main" id="{3B4E3570-EE33-4D29-AF81-0C5994E24A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1220176"/>
              <a:ext cx="5245960" cy="3479146"/>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cxnSp>
          <p:nvCxnSpPr>
            <p:cNvPr id="10" name="Straight Arrow Connector 9">
              <a:extLst>
                <a:ext uri="{FF2B5EF4-FFF2-40B4-BE49-F238E27FC236}">
                  <a16:creationId xmlns:a16="http://schemas.microsoft.com/office/drawing/2014/main" id="{22768567-D91F-4D3E-AFC6-B9FE322AF6F8}"/>
                </a:ext>
              </a:extLst>
            </p:cNvPr>
            <p:cNvCxnSpPr>
              <a:cxnSpLocks/>
            </p:cNvCxnSpPr>
            <p:nvPr/>
          </p:nvCxnSpPr>
          <p:spPr>
            <a:xfrm rot="7200000" flipH="1" flipV="1">
              <a:off x="1400537" y="3028383"/>
              <a:ext cx="196770" cy="31251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34AA08-E9F8-4D04-9DBD-C0F20E3776A3}"/>
                </a:ext>
              </a:extLst>
            </p:cNvPr>
            <p:cNvCxnSpPr>
              <a:cxnSpLocks/>
            </p:cNvCxnSpPr>
            <p:nvPr/>
          </p:nvCxnSpPr>
          <p:spPr>
            <a:xfrm rot="7200000" flipH="1" flipV="1">
              <a:off x="751390" y="3678551"/>
              <a:ext cx="196770" cy="31251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180F39-0142-4037-94D4-C7950EB778D2}"/>
                </a:ext>
              </a:extLst>
            </p:cNvPr>
            <p:cNvCxnSpPr>
              <a:cxnSpLocks/>
            </p:cNvCxnSpPr>
            <p:nvPr/>
          </p:nvCxnSpPr>
          <p:spPr>
            <a:xfrm rot="15300000" flipH="1" flipV="1">
              <a:off x="3940214" y="1757848"/>
              <a:ext cx="196770" cy="31251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713C0B7-907B-4486-BD75-2A6D9E536DDC}"/>
                </a:ext>
              </a:extLst>
            </p:cNvPr>
            <p:cNvCxnSpPr>
              <a:cxnSpLocks/>
            </p:cNvCxnSpPr>
            <p:nvPr/>
          </p:nvCxnSpPr>
          <p:spPr>
            <a:xfrm rot="15300000" flipH="1" flipV="1">
              <a:off x="4555734" y="1757849"/>
              <a:ext cx="196770" cy="31251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295026B0-B0CD-4C2F-A598-ED3520B75103}"/>
              </a:ext>
            </a:extLst>
          </p:cNvPr>
          <p:cNvCxnSpPr>
            <a:cxnSpLocks/>
          </p:cNvCxnSpPr>
          <p:nvPr/>
        </p:nvCxnSpPr>
        <p:spPr>
          <a:xfrm rot="15300000" flipH="1" flipV="1">
            <a:off x="8616389" y="3448634"/>
            <a:ext cx="196770" cy="31251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FC7CBA9-A488-4081-A51B-D56A71B25C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738" y="1197352"/>
            <a:ext cx="2313062" cy="2819572"/>
          </a:xfrm>
          <a:prstGeom prst="rect">
            <a:avLst/>
          </a:prstGeom>
          <a:ln>
            <a:solidFill>
              <a:schemeClr val="tx1">
                <a:lumMod val="50000"/>
                <a:lumOff val="50000"/>
              </a:schemeClr>
            </a:solidFill>
          </a:ln>
          <a:effectLst>
            <a:outerShdw blurRad="50800" dist="38100" dir="5400000" algn="t" rotWithShape="0">
              <a:prstClr val="black">
                <a:alpha val="40000"/>
              </a:prstClr>
            </a:outerShdw>
          </a:effectLst>
        </p:spPr>
      </p:pic>
      <p:cxnSp>
        <p:nvCxnSpPr>
          <p:cNvPr id="20" name="Straight Arrow Connector 19">
            <a:extLst>
              <a:ext uri="{FF2B5EF4-FFF2-40B4-BE49-F238E27FC236}">
                <a16:creationId xmlns:a16="http://schemas.microsoft.com/office/drawing/2014/main" id="{A5EE816C-A8B6-4D6F-A1EF-132E4973AB0D}"/>
              </a:ext>
            </a:extLst>
          </p:cNvPr>
          <p:cNvCxnSpPr>
            <a:cxnSpLocks/>
          </p:cNvCxnSpPr>
          <p:nvPr/>
        </p:nvCxnSpPr>
        <p:spPr>
          <a:xfrm rot="15300000" flipH="1" flipV="1">
            <a:off x="11268647" y="2589149"/>
            <a:ext cx="170303" cy="27048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20B24A-D5D3-490C-8C8E-E32088C83B0C}"/>
              </a:ext>
            </a:extLst>
          </p:cNvPr>
          <p:cNvSpPr txBox="1"/>
          <p:nvPr/>
        </p:nvSpPr>
        <p:spPr>
          <a:xfrm>
            <a:off x="9913502" y="4097539"/>
            <a:ext cx="1459759" cy="307777"/>
          </a:xfrm>
          <a:prstGeom prst="rect">
            <a:avLst/>
          </a:prstGeom>
          <a:noFill/>
        </p:spPr>
        <p:txBody>
          <a:bodyPr wrap="none" rtlCol="0">
            <a:spAutoFit/>
          </a:bodyPr>
          <a:lstStyle/>
          <a:p>
            <a:r>
              <a:rPr lang="en-IN" sz="1400" dirty="0"/>
              <a:t>Hide text using ;;;</a:t>
            </a:r>
            <a:endParaRPr lang="en-US" sz="1400" dirty="0"/>
          </a:p>
        </p:txBody>
      </p:sp>
    </p:spTree>
    <p:extLst>
      <p:ext uri="{BB962C8B-B14F-4D97-AF65-F5344CB8AC3E}">
        <p14:creationId xmlns:p14="http://schemas.microsoft.com/office/powerpoint/2010/main" val="14536470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BD454-306E-8793-51A4-5F0EAEE0A700}"/>
              </a:ext>
            </a:extLst>
          </p:cNvPr>
          <p:cNvSpPr>
            <a:spLocks noGrp="1"/>
          </p:cNvSpPr>
          <p:nvPr>
            <p:ph type="sldNum" sz="quarter" idx="12"/>
          </p:nvPr>
        </p:nvSpPr>
        <p:spPr/>
        <p:txBody>
          <a:bodyPr/>
          <a:lstStyle/>
          <a:p>
            <a:fld id="{0B21AF8E-D15D-465C-BA79-CC3F302F2B01}" type="slidenum">
              <a:rPr lang="en-US" smtClean="0"/>
              <a:pPr/>
              <a:t>99</a:t>
            </a:fld>
            <a:endParaRPr lang="en-US" dirty="0"/>
          </a:p>
        </p:txBody>
      </p:sp>
      <p:sp>
        <p:nvSpPr>
          <p:cNvPr id="4" name="Title 3">
            <a:extLst>
              <a:ext uri="{FF2B5EF4-FFF2-40B4-BE49-F238E27FC236}">
                <a16:creationId xmlns:a16="http://schemas.microsoft.com/office/drawing/2014/main" id="{D1E180F8-D63C-B472-3FBB-C3C2AB610809}"/>
              </a:ext>
            </a:extLst>
          </p:cNvPr>
          <p:cNvSpPr>
            <a:spLocks noGrp="1"/>
          </p:cNvSpPr>
          <p:nvPr>
            <p:ph type="ctrTitle"/>
          </p:nvPr>
        </p:nvSpPr>
        <p:spPr/>
        <p:txBody>
          <a:bodyPr/>
          <a:lstStyle/>
          <a:p>
            <a:r>
              <a:rPr lang="en-IN" dirty="0"/>
              <a:t>What else can you use in place of the Pie Chart?</a:t>
            </a:r>
            <a:endParaRPr lang="en-US" dirty="0"/>
          </a:p>
        </p:txBody>
      </p:sp>
    </p:spTree>
    <p:extLst>
      <p:ext uri="{BB962C8B-B14F-4D97-AF65-F5344CB8AC3E}">
        <p14:creationId xmlns:p14="http://schemas.microsoft.com/office/powerpoint/2010/main" val="4163338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ptosTheme">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4165</TotalTime>
  <Words>4210</Words>
  <Application>Microsoft Office PowerPoint</Application>
  <PresentationFormat>Widescreen</PresentationFormat>
  <Paragraphs>1058</Paragraphs>
  <Slides>132</Slides>
  <Notes>68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132</vt:i4>
      </vt:variant>
    </vt:vector>
  </HeadingPairs>
  <TitlesOfParts>
    <vt:vector size="143" baseType="lpstr">
      <vt:lpstr>Aptos</vt:lpstr>
      <vt:lpstr>Oswald</vt:lpstr>
      <vt:lpstr>Arial Nova</vt:lpstr>
      <vt:lpstr>Wingdings</vt:lpstr>
      <vt:lpstr>Arial</vt:lpstr>
      <vt:lpstr>Poppins</vt:lpstr>
      <vt:lpstr>Average</vt:lpstr>
      <vt:lpstr>Segoe UI</vt:lpstr>
      <vt:lpstr>Office Theme</vt:lpstr>
      <vt:lpstr>1_Office Theme</vt:lpstr>
      <vt:lpstr>Slate</vt:lpstr>
      <vt:lpstr>When to use which Charts?</vt:lpstr>
      <vt:lpstr>Such visual infographics are appealing but…</vt:lpstr>
      <vt:lpstr>Generic advice doesn’t help your get your job done</vt:lpstr>
      <vt:lpstr>Did just someone ask for video recordings?</vt:lpstr>
      <vt:lpstr>Bookmark this: Video Links for Charts (Excel &amp; PowerPoint):</vt:lpstr>
      <vt:lpstr>Bookmark this: Video Links for Power BI</vt:lpstr>
      <vt:lpstr>Let’s start with something practical</vt:lpstr>
      <vt:lpstr>Practical Trick - How to learn from your competition?</vt:lpstr>
      <vt:lpstr>Practical Trick - How to learn from your competition?</vt:lpstr>
      <vt:lpstr>Mindset:  Has this been done before?</vt:lpstr>
      <vt:lpstr>2-stage process of developing  a data story</vt:lpstr>
      <vt:lpstr>Where most professionals working with data get confused… </vt:lpstr>
      <vt:lpstr>Where most professionals working with data get confused… </vt:lpstr>
      <vt:lpstr>Bookmark this: Video Links for Power BI</vt:lpstr>
      <vt:lpstr>Use BI tools to explore data to gather insights</vt:lpstr>
      <vt:lpstr>Chart Types</vt:lpstr>
      <vt:lpstr>Creative Visuals from Power BI</vt:lpstr>
      <vt:lpstr>Let’s quickly cover the essentials</vt:lpstr>
      <vt:lpstr>Let’s quickly cover the basics -</vt:lpstr>
      <vt:lpstr>Anatomy of a Chart </vt:lpstr>
      <vt:lpstr>Anatomy of a Chart</vt:lpstr>
      <vt:lpstr>Anatomy of a Chart - Legends</vt:lpstr>
      <vt:lpstr>Anatomy of a Chart – Axis Titles</vt:lpstr>
      <vt:lpstr>Anatomy of a Chart – Source &amp; Footnotes</vt:lpstr>
      <vt:lpstr>Let’s quickly cover the basics -</vt:lpstr>
      <vt:lpstr>Chart Title vs. Slide Title</vt:lpstr>
      <vt:lpstr>Chart Title vs. Slide Title</vt:lpstr>
      <vt:lpstr>FYR: Slide Title vs. Chart Title – Examples</vt:lpstr>
      <vt:lpstr>FYR: Slide Title vs. Chart Title – Examples</vt:lpstr>
      <vt:lpstr>Exercise: Differentiate between Chart Title vs. Slide Title</vt:lpstr>
      <vt:lpstr>Let’s quickly cover the basics -</vt:lpstr>
      <vt:lpstr>Alert – Practice Exercise ahead</vt:lpstr>
      <vt:lpstr>Essential Chart Settings</vt:lpstr>
      <vt:lpstr>Essential Chart Settings (… cont’d)</vt:lpstr>
      <vt:lpstr>Essential Chart Settings - Practice</vt:lpstr>
      <vt:lpstr>Essential Chart Settings - Preview</vt:lpstr>
      <vt:lpstr>Essential Chart Settings - Practice</vt:lpstr>
      <vt:lpstr>Let’s quickly cover the basics -</vt:lpstr>
      <vt:lpstr>When to use Line Chart?</vt:lpstr>
      <vt:lpstr>Line Chart – Use ONLY for Time Series data</vt:lpstr>
      <vt:lpstr>Column Chart can be used for time series if …</vt:lpstr>
      <vt:lpstr>Choosing between Column vs. Line for Time Series</vt:lpstr>
      <vt:lpstr>When to use Horizontal Bar Chart over Pie Chart?</vt:lpstr>
      <vt:lpstr>Pie vs. Bar Chart</vt:lpstr>
      <vt:lpstr>Category Labels</vt:lpstr>
      <vt:lpstr>Why is Horizontal Bar Chart often preferred over Pie Chart?</vt:lpstr>
      <vt:lpstr>Horizontal Bar Charts (incl. one hidden chart for %) + Pie Chart</vt:lpstr>
      <vt:lpstr>Different types of Column Chart</vt:lpstr>
      <vt:lpstr>% Mix = Storytelling with 100% Stacked Bar / Column Chart</vt:lpstr>
      <vt:lpstr>Choosing the right chart for different scenarios</vt:lpstr>
      <vt:lpstr>Thermometer Chart</vt:lpstr>
      <vt:lpstr>PowerPoint Presentation</vt:lpstr>
      <vt:lpstr>PowerPoint Presentation</vt:lpstr>
      <vt:lpstr>This is another variant -</vt:lpstr>
      <vt:lpstr>This is another variant (…cont’d) -</vt:lpstr>
      <vt:lpstr>Side-by-Side “Parallel” Chart – Type 1</vt:lpstr>
      <vt:lpstr>PowerPoint Presentation</vt:lpstr>
      <vt:lpstr>Data for practice:</vt:lpstr>
      <vt:lpstr>FYR: Side-by-Side “Parallel” Chart – Type 1</vt:lpstr>
      <vt:lpstr>FYR: Side-by-Side “Parallel” Chart – Type 1</vt:lpstr>
      <vt:lpstr>FYR: Side-by-Side “Parallel” Chart – Type 1</vt:lpstr>
      <vt:lpstr>Data for practice</vt:lpstr>
      <vt:lpstr>Side-by-Side comparisons</vt:lpstr>
      <vt:lpstr>Side-by-Side comparisons</vt:lpstr>
      <vt:lpstr>Side-by-Side comparisons</vt:lpstr>
      <vt:lpstr>FYR: Advanced Tip - Clustered Bar with 100% overlap</vt:lpstr>
      <vt:lpstr>PowerPoint Presentation</vt:lpstr>
      <vt:lpstr>PowerPoint Presentation</vt:lpstr>
      <vt:lpstr>FYR: 1 Chart (100% Horizontal Stacked Bar) + 1 Table</vt:lpstr>
      <vt:lpstr>FYR: 1 Table + 1 Chart (100% Horizontal Stacked Bar)</vt:lpstr>
      <vt:lpstr>How many of the 6 Storytelling Strategies have been used?</vt:lpstr>
      <vt:lpstr>Parallel Side by Side Bar Charts</vt:lpstr>
      <vt:lpstr>Parallel Side by Side Charts</vt:lpstr>
      <vt:lpstr>Side-by-Side “Parallel” Chart – Type 2</vt:lpstr>
      <vt:lpstr>Use multiple perspectives to make a stronger argument</vt:lpstr>
      <vt:lpstr>Use multiple angles to make your argument specific</vt:lpstr>
      <vt:lpstr>Use multiple angles to make your argument specific</vt:lpstr>
      <vt:lpstr>FYR - Use multiple angles to make your argument exhaustive</vt:lpstr>
      <vt:lpstr>FYR - Use multiple angles to make your argument exhaustive</vt:lpstr>
      <vt:lpstr>Storytelling with Column &amp; Line Chart</vt:lpstr>
      <vt:lpstr>Side-by-Side “Parallel” Chart – Type 3</vt:lpstr>
      <vt:lpstr>Trellis layout for Line Charts (aka Small Multiples)</vt:lpstr>
      <vt:lpstr>Trellis helps compare trends on different scales</vt:lpstr>
      <vt:lpstr>Trellis</vt:lpstr>
      <vt:lpstr>Trellis</vt:lpstr>
      <vt:lpstr>Trellis</vt:lpstr>
      <vt:lpstr>Bonus tip: Idea for Chart of Charts</vt:lpstr>
      <vt:lpstr>Rebasing to 100</vt:lpstr>
      <vt:lpstr>Line Chart with starting base as [100 or 1 or 0]</vt:lpstr>
      <vt:lpstr>Storytelling with rebasing the start point</vt:lpstr>
      <vt:lpstr>Line Chart with starting base as 100</vt:lpstr>
      <vt:lpstr>Line Chart with starting base as 100</vt:lpstr>
      <vt:lpstr>Line Chart with starting base as 0%</vt:lpstr>
      <vt:lpstr>Heatmap (Excel to PowerPoint)</vt:lpstr>
      <vt:lpstr>Storytelling with 100% Stacked Bar Chart</vt:lpstr>
      <vt:lpstr>Storytelling with Heatmap</vt:lpstr>
      <vt:lpstr>Heatmap</vt:lpstr>
      <vt:lpstr>Heatmap technique (Excel to PowerPoint)</vt:lpstr>
      <vt:lpstr>What else can you use in place of the Pie Chart?</vt:lpstr>
      <vt:lpstr>Treemap is useful when you have - Category AND Sub-Category</vt:lpstr>
      <vt:lpstr>Treemap vs. Pie Chart</vt:lpstr>
      <vt:lpstr>Treemap is useful when you have - many categories</vt:lpstr>
      <vt:lpstr>Exercise (self-practice): Create a Treemap</vt:lpstr>
      <vt:lpstr>FYR: Treemap</vt:lpstr>
      <vt:lpstr>FYR: Donut with the “Total” in the centre</vt:lpstr>
      <vt:lpstr>Waterfall</vt:lpstr>
      <vt:lpstr>Waterfall Chart – History of buildup of power production capacity</vt:lpstr>
      <vt:lpstr>Waterfall Chart with Clustering &amp; Callout</vt:lpstr>
      <vt:lpstr>Waterfall Chart with Clustering</vt:lpstr>
      <vt:lpstr>Waterfall Chart + Clustering + Callout</vt:lpstr>
      <vt:lpstr>X-Y (Scatter)</vt:lpstr>
      <vt:lpstr>Pole Model or X-Y (Scatter) for trade-off analysis</vt:lpstr>
      <vt:lpstr>X-Y Scatter to detect outliers</vt:lpstr>
      <vt:lpstr>Using X-Y Scatter in Power BI</vt:lpstr>
      <vt:lpstr>Self Reference: Annotations Tips for Charts</vt:lpstr>
      <vt:lpstr>Label the lines vs. Legends</vt:lpstr>
      <vt:lpstr>[Before vs. After] Annual Shipments in the last 20 years</vt:lpstr>
      <vt:lpstr>Add an average line (dashed)</vt:lpstr>
      <vt:lpstr>Chart of Charts</vt:lpstr>
      <vt:lpstr>Showing Estimates</vt:lpstr>
      <vt:lpstr>Showing + (joined) and – (left) along with net joined</vt:lpstr>
      <vt:lpstr>Net Joined in different location</vt:lpstr>
      <vt:lpstr>100% Stacked</vt:lpstr>
      <vt:lpstr>Self-Referene: New-age charts</vt:lpstr>
      <vt:lpstr>Sankey Chart in Power BI</vt:lpstr>
      <vt:lpstr>Sankey Chart examples</vt:lpstr>
      <vt:lpstr>Sankey Chart examples</vt:lpstr>
      <vt:lpstr>Chart of Charts (incl Merri Mekko)</vt:lpstr>
      <vt:lpstr>Refer EY app store (www.think-cell.com)</vt:lpstr>
      <vt:lpstr>Use Cases of Think-Cell Add-in</vt:lpstr>
      <vt:lpstr>Further reading: Gestalt principles of visual perception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Rishabh Pugalia</dc:creator>
  <cp:lastModifiedBy>R Pugalia</cp:lastModifiedBy>
  <cp:revision>244</cp:revision>
  <dcterms:created xsi:type="dcterms:W3CDTF">2021-09-04T05:25:17Z</dcterms:created>
  <dcterms:modified xsi:type="dcterms:W3CDTF">2024-12-12T03:21:33Z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2023-08-24T18:40:59Z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cc0ec617-c004-44b1-a39e-9743b0894221</vt:lpwstr>
  </property>
  <property fmtid="{D5CDD505-2E9C-101B-9397-08002B2CF9AE}" pid="7" name="MSIP_Label_defa4170-0d19-0005-0004-bc88714345d2_ActionId">
    <vt:lpwstr>e3c696fd-3337-45c2-a5ad-0d246f07d313</vt:lpwstr>
  </property>
  <property fmtid="{D5CDD505-2E9C-101B-9397-08002B2CF9AE}" pid="8" name="MSIP_Label_defa4170-0d19-0005-0004-bc88714345d2_ContentBits">
    <vt:lpwstr>0</vt:lpwstr>
  </property>
</Properties>
</file>